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8" r:id="rId2"/>
    <p:sldMasterId id="2147483710" r:id="rId3"/>
    <p:sldMasterId id="2147483758" r:id="rId4"/>
    <p:sldMasterId id="2147483770" r:id="rId5"/>
    <p:sldMasterId id="2147483722" r:id="rId6"/>
    <p:sldMasterId id="2147483734" r:id="rId7"/>
    <p:sldMasterId id="2147483746" r:id="rId8"/>
  </p:sldMasterIdLst>
  <p:sldIdLst>
    <p:sldId id="260" r:id="rId9"/>
    <p:sldId id="266" r:id="rId10"/>
    <p:sldId id="267" r:id="rId11"/>
    <p:sldId id="269" r:id="rId12"/>
    <p:sldId id="268" r:id="rId13"/>
    <p:sldId id="270" r:id="rId14"/>
    <p:sldId id="271" r:id="rId15"/>
    <p:sldId id="272" r:id="rId16"/>
    <p:sldId id="280" r:id="rId17"/>
    <p:sldId id="281" r:id="rId18"/>
    <p:sldId id="273" r:id="rId19"/>
    <p:sldId id="277" r:id="rId20"/>
    <p:sldId id="278" r:id="rId21"/>
    <p:sldId id="275" r:id="rId22"/>
    <p:sldId id="276" r:id="rId2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57" autoAdjust="0"/>
    <p:restoredTop sz="94660" autoAdjust="0"/>
  </p:normalViewPr>
  <p:slideViewPr>
    <p:cSldViewPr snapToGrid="0">
      <p:cViewPr varScale="1">
        <p:scale>
          <a:sx n="105" d="100"/>
          <a:sy n="105" d="100"/>
        </p:scale>
        <p:origin x="-9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13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4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1531175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67274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47042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1767740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1" y="-110752"/>
            <a:ext cx="4648200" cy="1155455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277753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1" y="-110752"/>
            <a:ext cx="4648200" cy="1155455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2722658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22894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16178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62836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79065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49530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1767740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19018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07166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32737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02878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5" y="-114299"/>
            <a:ext cx="4660096" cy="1158412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471736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5" y="-114299"/>
            <a:ext cx="4660096" cy="1158412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3353405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60663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03051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4547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69439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95053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18972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41899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805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99498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7743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3331296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3688780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51108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57476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918" y="-119582"/>
            <a:ext cx="4237781" cy="10534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32661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0869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841998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89933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47918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02033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84052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15854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36793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60767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95041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58856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95307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61806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50147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67107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59070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53931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99170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16674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2772435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2643181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09138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79331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6396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65310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51400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16139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306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36994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01396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21427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51919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19902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61289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58032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21549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90979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87737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87280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9642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58350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1"/>
          </p:nvPr>
        </p:nvSpPr>
        <p:spPr>
          <a:xfrm>
            <a:off x="615635" y="1964602"/>
            <a:ext cx="8374455" cy="443619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0590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56626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6647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93808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15877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78723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11661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6485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50791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6508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71098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75561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51343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21625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14897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1767740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22.jpe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27.jpe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image" Target="../media/image30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image" Target="../media/image3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5876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797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534703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558813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7812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4213914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130263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4117019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98" r:id="rId10"/>
    <p:sldLayoutId id="2147483744" r:id="rId11"/>
    <p:sldLayoutId id="2147483745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876939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96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628650" y="4463359"/>
            <a:ext cx="7886700" cy="1713604"/>
          </a:xfrm>
        </p:spPr>
        <p:txBody>
          <a:bodyPr>
            <a:normAutofit lnSpcReduction="10000"/>
          </a:bodyPr>
          <a:lstStyle/>
          <a:p>
            <a:r>
              <a:rPr lang="pl-PL" sz="4400" b="1" dirty="0" smtClean="0">
                <a:solidFill>
                  <a:schemeClr val="tx1"/>
                </a:solidFill>
              </a:rPr>
              <a:t>Warunki wstępne (ex </a:t>
            </a:r>
            <a:r>
              <a:rPr lang="pl-PL" sz="4400" b="1" dirty="0" err="1" smtClean="0">
                <a:solidFill>
                  <a:schemeClr val="tx1"/>
                </a:solidFill>
              </a:rPr>
              <a:t>ante</a:t>
            </a:r>
            <a:r>
              <a:rPr lang="pl-PL" sz="4400" b="1" dirty="0" smtClean="0">
                <a:solidFill>
                  <a:schemeClr val="tx1"/>
                </a:solidFill>
              </a:rPr>
              <a:t>)</a:t>
            </a:r>
          </a:p>
          <a:p>
            <a:r>
              <a:rPr lang="pl-PL" sz="4400" b="1" dirty="0">
                <a:solidFill>
                  <a:schemeClr val="tx1"/>
                </a:solidFill>
              </a:rPr>
              <a:t>d</a:t>
            </a:r>
            <a:r>
              <a:rPr lang="pl-PL" sz="4400" b="1" dirty="0" smtClean="0">
                <a:solidFill>
                  <a:schemeClr val="tx1"/>
                </a:solidFill>
              </a:rPr>
              <a:t>la RPO WKP 2014-2020</a:t>
            </a:r>
          </a:p>
          <a:p>
            <a:r>
              <a:rPr lang="pl-PL" sz="2400" b="1" dirty="0" smtClean="0">
                <a:solidFill>
                  <a:schemeClr val="tx1"/>
                </a:solidFill>
              </a:rPr>
              <a:t>Toruń, 18 sierpnia 2015 r.</a:t>
            </a:r>
          </a:p>
        </p:txBody>
      </p:sp>
      <p:pic>
        <p:nvPicPr>
          <p:cNvPr id="1026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07" y="227601"/>
            <a:ext cx="4342300" cy="7574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79033" y="1059255"/>
            <a:ext cx="7886700" cy="5003235"/>
          </a:xfrm>
        </p:spPr>
        <p:txBody>
          <a:bodyPr>
            <a:noAutofit/>
          </a:bodyPr>
          <a:lstStyle/>
          <a:p>
            <a:endParaRPr lang="pl-PL" sz="2800" b="1" dirty="0" smtClean="0"/>
          </a:p>
          <a:p>
            <a:endParaRPr lang="pl-PL" sz="2800" dirty="0" smtClean="0"/>
          </a:p>
          <a:p>
            <a:pPr algn="just"/>
            <a:r>
              <a:rPr lang="pl-PL" sz="2800" dirty="0" smtClean="0"/>
              <a:t>Aktualizacja wojewódzkich planów gospodarki odpadami wraz z opracowaniem planów inwestycyjnych w zakresie gospodarki odpadami komunalnymi </a:t>
            </a:r>
            <a:r>
              <a:rPr lang="pl-PL" sz="2800" u="sng" dirty="0" smtClean="0"/>
              <a:t>- </a:t>
            </a:r>
            <a:r>
              <a:rPr lang="pl-PL" sz="2800" b="1" u="sng" dirty="0" smtClean="0"/>
              <a:t>IV kw. 2016 r.</a:t>
            </a:r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1240325"/>
            <a:ext cx="7886700" cy="5196569"/>
          </a:xfrm>
        </p:spPr>
        <p:txBody>
          <a:bodyPr>
            <a:normAutofit lnSpcReduction="10000"/>
          </a:bodyPr>
          <a:lstStyle/>
          <a:p>
            <a:r>
              <a:rPr lang="pl-PL" sz="2000" dirty="0" smtClean="0"/>
              <a:t>Warunki </a:t>
            </a:r>
            <a:r>
              <a:rPr lang="pl-PL" sz="2000" i="1" dirty="0" smtClean="0"/>
              <a:t>ex </a:t>
            </a:r>
            <a:r>
              <a:rPr lang="pl-PL" sz="2000" i="1" dirty="0" err="1" smtClean="0"/>
              <a:t>ante</a:t>
            </a:r>
            <a:r>
              <a:rPr lang="pl-PL" sz="2000" i="1" dirty="0" smtClean="0"/>
              <a:t> </a:t>
            </a:r>
            <a:r>
              <a:rPr lang="pl-PL" sz="2000" dirty="0" smtClean="0"/>
              <a:t>wymagające spełnienia na </a:t>
            </a:r>
            <a:r>
              <a:rPr lang="pl-PL" sz="2000" b="1" dirty="0" smtClean="0"/>
              <a:t>poziomie regionalnym </a:t>
            </a:r>
            <a:r>
              <a:rPr lang="pl-PL" sz="2000" dirty="0" smtClean="0"/>
              <a:t>: </a:t>
            </a:r>
          </a:p>
          <a:p>
            <a:endParaRPr lang="pl-PL" sz="2000" b="1" dirty="0" smtClean="0"/>
          </a:p>
          <a:p>
            <a:pPr algn="just"/>
            <a:r>
              <a:rPr lang="x-none" sz="2000" b="1" dirty="0" smtClean="0"/>
              <a:t>Cel tematyczny 7</a:t>
            </a:r>
            <a:r>
              <a:rPr lang="x-none" sz="2000" dirty="0" smtClean="0"/>
              <a:t> </a:t>
            </a:r>
            <a:r>
              <a:rPr lang="x-none" sz="2000" i="1" dirty="0" smtClean="0"/>
              <a:t>Promowanie zrównoważonego transportu i usuwanie niedoborów przepustowości w działaniu najważniejszej infrastruktury sieciowej</a:t>
            </a:r>
            <a:endParaRPr lang="pl-PL" sz="2000" dirty="0" smtClean="0"/>
          </a:p>
          <a:p>
            <a:pPr lvl="0" algn="just"/>
            <a:r>
              <a:rPr lang="x-none" sz="2000" b="1" dirty="0" smtClean="0"/>
              <a:t>Warunek 7.1. Transport</a:t>
            </a:r>
            <a:r>
              <a:rPr lang="x-none" sz="2000" dirty="0" smtClean="0"/>
              <a:t>:</a:t>
            </a:r>
            <a:r>
              <a:rPr lang="x-none" sz="2000" b="1" dirty="0" smtClean="0"/>
              <a:t> </a:t>
            </a:r>
            <a:r>
              <a:rPr lang="x-none" sz="2000" dirty="0" smtClean="0"/>
              <a:t>Istnienie kompleksowego planu/planów lub kompleksowych ram w zakresie inwestycji  transportowych zgodnie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x-none" sz="2000" dirty="0" smtClean="0"/>
              <a:t>z instytucyjną strukturą państw członkowskich (z uwzględnieniem transportu publicznego na szczeblu regionalnym i lokalnym), które wspierają rozwój infrastruktury i</a:t>
            </a:r>
            <a:r>
              <a:rPr lang="pl-PL" sz="2000" dirty="0" smtClean="0"/>
              <a:t> </a:t>
            </a:r>
            <a:r>
              <a:rPr lang="x-none" sz="2000" dirty="0" smtClean="0"/>
              <a:t>poprawiają łączność z kompleksową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x-none" sz="2000" dirty="0" smtClean="0"/>
              <a:t>i bazową siecią TEN-T,</a:t>
            </a:r>
            <a:endParaRPr lang="pl-PL" sz="2000" dirty="0" smtClean="0"/>
          </a:p>
          <a:p>
            <a:pPr algn="just"/>
            <a:r>
              <a:rPr lang="x-none" sz="2000" b="1" dirty="0" smtClean="0"/>
              <a:t>Warunek 7.2 Kolej</a:t>
            </a:r>
            <a:r>
              <a:rPr lang="x-none" sz="2000" dirty="0" smtClean="0"/>
              <a:t>: Istnienie w kompleksowym planie/ kompleksowych planach lub ramach dotyczących transportu wyraźnej części dotyczącej rozwoju kolei zgodnie z</a:t>
            </a:r>
            <a:r>
              <a:rPr lang="pl-PL" sz="2000" dirty="0" smtClean="0"/>
              <a:t> </a:t>
            </a:r>
            <a:r>
              <a:rPr lang="x-none" sz="2000" dirty="0" smtClean="0"/>
              <a:t>instytucyjną strukturą państw członkowskich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x-none" sz="2000" dirty="0" smtClean="0"/>
              <a:t>(z uwzględnieniem transportu publicznego na szczeblu regionalnym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x-none" sz="2000" dirty="0" smtClean="0"/>
              <a:t>lokalnym), która wspiera rozwój infrastruktury i poprawia łączność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x-none" sz="2000" dirty="0" smtClean="0"/>
              <a:t>z kompleksową i bazową siecią TEN-T. Inwestycje obejmują tabor, interoperacyjność oraz rozwijanie potencjału</a:t>
            </a:r>
            <a:r>
              <a:rPr lang="pl-PL" sz="2000" dirty="0" smtClean="0"/>
              <a:t>.</a:t>
            </a:r>
          </a:p>
          <a:p>
            <a:pPr lvl="0"/>
            <a:endParaRPr lang="pl-PL" sz="2000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1240326"/>
            <a:ext cx="7886700" cy="4849326"/>
          </a:xfrm>
        </p:spPr>
        <p:txBody>
          <a:bodyPr>
            <a:normAutofit/>
          </a:bodyPr>
          <a:lstStyle/>
          <a:p>
            <a:r>
              <a:rPr lang="pl-PL" sz="2000" b="1" u="sng" dirty="0" smtClean="0"/>
              <a:t>Planowane działania w celu realizacji warunku: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2000" dirty="0" smtClean="0"/>
              <a:t>Rozszerzenie zakresu projektu Kujawsko-pomorskiego planu spójności komunikacji drogowej (KPPSKD) o projekty kolejowe oraz uzgodnienie zakresu i stopnia szczegółowości informacji wymaganych w prognozie oddziaływania na środowisko dla projektu </a:t>
            </a:r>
            <a:r>
              <a:rPr lang="pl-PL" sz="2000" dirty="0" err="1" smtClean="0"/>
              <a:t>KPPSKDiK</a:t>
            </a:r>
            <a:r>
              <a:rPr lang="pl-PL" sz="2000" dirty="0" smtClean="0"/>
              <a:t> – </a:t>
            </a:r>
            <a:r>
              <a:rPr lang="pl-PL" sz="2000" b="1" dirty="0" smtClean="0"/>
              <a:t>spełnione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2000" dirty="0" smtClean="0"/>
              <a:t>Przygotowanie projektu Kujawsko Pomorskiego Planu Spójności Komunikacji Drogowej i Kolejowej (</a:t>
            </a:r>
            <a:r>
              <a:rPr lang="pl-PL" sz="2000" dirty="0" err="1" smtClean="0"/>
              <a:t>KPPSKDiK</a:t>
            </a:r>
            <a:r>
              <a:rPr lang="pl-PL" sz="2000" dirty="0" smtClean="0"/>
              <a:t>) – niespełnione</a:t>
            </a:r>
          </a:p>
          <a:p>
            <a:pPr algn="just"/>
            <a:r>
              <a:rPr lang="pl-PL" sz="1700" dirty="0" smtClean="0"/>
              <a:t> </a:t>
            </a:r>
          </a:p>
          <a:p>
            <a:pPr algn="just"/>
            <a:r>
              <a:rPr lang="pl-PL" sz="1700" dirty="0"/>
              <a:t>W</a:t>
            </a:r>
            <a:r>
              <a:rPr lang="pl-PL" sz="1700" dirty="0" smtClean="0"/>
              <a:t> procesie tworzenia Planu, w celu zapewnienia wysokiej jakości dokumentu, </a:t>
            </a:r>
            <a:r>
              <a:rPr lang="pl-PL" sz="1700" dirty="0" smtClean="0">
                <a:solidFill>
                  <a:srgbClr val="00B050"/>
                </a:solidFill>
              </a:rPr>
              <a:t>podjęto współpracę z JASPERS w zakresie doradztwa eksperckiego. Obecnie trwają konsultacje merytoryczne projektu Planu z ekspertami JASPERS.</a:t>
            </a:r>
          </a:p>
          <a:p>
            <a:r>
              <a:rPr lang="pl-PL" sz="2000" u="sng" dirty="0" smtClean="0">
                <a:solidFill>
                  <a:srgbClr val="00B050"/>
                </a:solidFill>
              </a:rPr>
              <a:t>Przewidywany termin –</a:t>
            </a:r>
            <a:r>
              <a:rPr lang="pl-PL" sz="2000" b="1" u="sng" dirty="0" smtClean="0">
                <a:solidFill>
                  <a:srgbClr val="00B050"/>
                </a:solidFill>
              </a:rPr>
              <a:t> </a:t>
            </a:r>
            <a:r>
              <a:rPr lang="pl-PL" sz="2000" u="sng" dirty="0" smtClean="0">
                <a:solidFill>
                  <a:srgbClr val="00B050"/>
                </a:solidFill>
              </a:rPr>
              <a:t>31.08.2015 r.</a:t>
            </a:r>
            <a:endParaRPr lang="pl-PL" sz="2000" u="sng" dirty="0">
              <a:solidFill>
                <a:srgbClr val="00B050"/>
              </a:solidFill>
            </a:endParaRPr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1213164"/>
            <a:ext cx="8279480" cy="5139510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pl-PL" sz="2000" dirty="0" smtClean="0"/>
              <a:t>Przeprowadzenie strategicznej oceny oddziaływania na środowisko</a:t>
            </a:r>
          </a:p>
          <a:p>
            <a:r>
              <a:rPr lang="pl-PL" sz="2000" dirty="0" smtClean="0"/>
              <a:t>	</a:t>
            </a:r>
            <a:r>
              <a:rPr lang="pl-PL" sz="2000" b="1" u="sng" dirty="0" smtClean="0">
                <a:solidFill>
                  <a:srgbClr val="00B050"/>
                </a:solidFill>
              </a:rPr>
              <a:t>Przewidywany termin – 31.10.2015 r.</a:t>
            </a:r>
          </a:p>
          <a:p>
            <a:pPr marL="457200" indent="-457200" algn="just">
              <a:buFont typeface="+mj-lt"/>
              <a:buAutoNum type="arabicPeriod" startAt="4"/>
            </a:pPr>
            <a:r>
              <a:rPr lang="pl-PL" sz="2000" dirty="0" smtClean="0"/>
              <a:t>Podanie do publicznej wiadomości projektu </a:t>
            </a:r>
            <a:r>
              <a:rPr lang="pl-PL" sz="2000" dirty="0" err="1" smtClean="0"/>
              <a:t>KPPSKDiK</a:t>
            </a:r>
            <a:r>
              <a:rPr lang="pl-PL" sz="2000" dirty="0" smtClean="0"/>
              <a:t> wraz z SOOŚ w celu przeprowadzenia konsultacji społecznych oraz opiniowanie i uzgadnianie ww. dokumentów przez właściwe organy </a:t>
            </a:r>
          </a:p>
          <a:p>
            <a:pPr marL="457200" indent="-457200" algn="just">
              <a:buFont typeface="+mj-lt"/>
              <a:buAutoNum type="arabicPeriod" startAt="4"/>
            </a:pPr>
            <a:r>
              <a:rPr lang="pl-PL" sz="2000" dirty="0" smtClean="0"/>
              <a:t>Analiza wyników przeprowadzonych konsultacji społecznych. Sporządzenie sprawozdania z przebiegu i wyników konsultacji</a:t>
            </a:r>
          </a:p>
          <a:p>
            <a:r>
              <a:rPr lang="pl-PL" sz="2000" b="1" dirty="0" smtClean="0"/>
              <a:t>	</a:t>
            </a:r>
            <a:r>
              <a:rPr lang="pl-PL" sz="2000" b="1" u="sng" dirty="0" smtClean="0">
                <a:solidFill>
                  <a:srgbClr val="00B050"/>
                </a:solidFill>
              </a:rPr>
              <a:t>Przewidywany termin –  30.11.2015 r.</a:t>
            </a:r>
          </a:p>
          <a:p>
            <a:pPr marL="457200" indent="-457200" algn="just">
              <a:buFont typeface="+mj-lt"/>
              <a:buAutoNum type="arabicPeriod" startAt="6"/>
            </a:pPr>
            <a:r>
              <a:rPr lang="pl-PL" sz="2000" dirty="0" smtClean="0"/>
              <a:t>Przyjęcie </a:t>
            </a:r>
            <a:r>
              <a:rPr lang="pl-PL" sz="2000" dirty="0" err="1" smtClean="0"/>
              <a:t>KPPSKDiK</a:t>
            </a:r>
            <a:r>
              <a:rPr lang="pl-PL" sz="2000" dirty="0" smtClean="0"/>
              <a:t> po konsultacjach, opiniowaniu i uzgodnieniach przez Zarząd Województwa Kujawsko-Pomorskiego 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pl-PL" sz="2000" dirty="0" smtClean="0"/>
              <a:t>Przekazanie przyjętego dokumentu wraz z podsumowaniem do Regionalnego Dyrektora Ochrony Środowiska oraz Państwowego Wojewódzkiego Inspektora Sanitarnego </a:t>
            </a:r>
          </a:p>
          <a:p>
            <a:pPr marL="457200" indent="-457200" algn="just">
              <a:buFont typeface="+mj-lt"/>
              <a:buAutoNum type="arabicPeriod" startAt="7"/>
            </a:pPr>
            <a:r>
              <a:rPr lang="pl-PL" sz="2000" dirty="0" smtClean="0"/>
              <a:t>Podanie do publicznej wiadomości informacji o przyjęciu dokumentu </a:t>
            </a:r>
            <a:br>
              <a:rPr lang="pl-PL" sz="2000" dirty="0" smtClean="0"/>
            </a:br>
            <a:r>
              <a:rPr lang="pl-PL" sz="2000" dirty="0" smtClean="0"/>
              <a:t>i o możliwościach zapoznania się z jego treścią wraz z uzasadnieniem </a:t>
            </a:r>
            <a:br>
              <a:rPr lang="pl-PL" sz="2000" dirty="0" smtClean="0"/>
            </a:br>
            <a:r>
              <a:rPr lang="pl-PL" sz="2000" dirty="0" smtClean="0"/>
              <a:t>i podsumowaniem </a:t>
            </a:r>
          </a:p>
          <a:p>
            <a:r>
              <a:rPr lang="pl-PL" sz="2000" dirty="0" smtClean="0"/>
              <a:t>	</a:t>
            </a:r>
            <a:r>
              <a:rPr lang="pl-PL" sz="2000" b="1" u="sng" dirty="0" smtClean="0">
                <a:solidFill>
                  <a:srgbClr val="00B050"/>
                </a:solidFill>
              </a:rPr>
              <a:t>Przewidywany termin –  31.12.2015 r.</a:t>
            </a:r>
          </a:p>
          <a:p>
            <a:endParaRPr lang="pl-PL" dirty="0"/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1240326"/>
            <a:ext cx="7886700" cy="4849326"/>
          </a:xfrm>
        </p:spPr>
        <p:txBody>
          <a:bodyPr anchor="ctr"/>
          <a:lstStyle/>
          <a:p>
            <a:pPr algn="just"/>
            <a:r>
              <a:rPr lang="pl-PL" sz="2600" dirty="0" smtClean="0"/>
              <a:t>Ponadto każdy region w ramach warunku ogólnego 7: </a:t>
            </a:r>
            <a:r>
              <a:rPr lang="pl-PL" sz="2600" b="1" dirty="0" smtClean="0"/>
              <a:t>Systemy statystyczne i wskaźniki rezultatu,</a:t>
            </a:r>
            <a:r>
              <a:rPr lang="pl-PL" sz="2600" dirty="0" smtClean="0"/>
              <a:t> opracowuje </a:t>
            </a:r>
            <a:br>
              <a:rPr lang="pl-PL" sz="2600" dirty="0" smtClean="0"/>
            </a:br>
            <a:r>
              <a:rPr lang="pl-PL" sz="2600" dirty="0" smtClean="0"/>
              <a:t>i uzgadnia z KE </a:t>
            </a:r>
            <a:r>
              <a:rPr lang="pl-PL" sz="2600" b="1" dirty="0" smtClean="0"/>
              <a:t>system wskaźników.</a:t>
            </a:r>
          </a:p>
          <a:p>
            <a:pPr algn="just"/>
            <a:endParaRPr lang="pl-PL" sz="2600" b="1" dirty="0" smtClean="0"/>
          </a:p>
          <a:p>
            <a:pPr algn="just"/>
            <a:r>
              <a:rPr lang="pl-PL" sz="2600" dirty="0" smtClean="0"/>
              <a:t>zadanie w trakcie realizacji (brak wartości docelowej dla wskaźnika w PI 2c tj. </a:t>
            </a:r>
            <a:r>
              <a:rPr lang="pl-PL" sz="2800" i="1" dirty="0"/>
              <a:t>Odsetek obywateli korzystających z e-administracji (EAC</a:t>
            </a:r>
            <a:r>
              <a:rPr lang="pl-PL" sz="2800" i="1" dirty="0" smtClean="0"/>
              <a:t>))</a:t>
            </a:r>
            <a:endParaRPr lang="pl-PL" sz="2600" b="1" i="1" dirty="0" smtClean="0"/>
          </a:p>
          <a:p>
            <a:pPr algn="ctr"/>
            <a:r>
              <a:rPr lang="pl-PL" sz="2600" u="sng" dirty="0" smtClean="0"/>
              <a:t>Termin spełnienia warunku: </a:t>
            </a:r>
            <a:r>
              <a:rPr lang="pl-PL" sz="2600" b="1" u="sng" dirty="0" smtClean="0"/>
              <a:t>31.12.2015 r.</a:t>
            </a:r>
          </a:p>
          <a:p>
            <a:endParaRPr lang="pl-PL" dirty="0"/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67431" y="1285196"/>
            <a:ext cx="7886700" cy="2852737"/>
          </a:xfrm>
        </p:spPr>
        <p:txBody>
          <a:bodyPr/>
          <a:lstStyle/>
          <a:p>
            <a:pPr algn="ctr"/>
            <a:r>
              <a:rPr lang="pl-PL" dirty="0" smtClean="0"/>
              <a:t>Dziękuję za uwagę.</a:t>
            </a:r>
            <a:endParaRPr lang="pl-PL" dirty="0"/>
          </a:p>
        </p:txBody>
      </p:sp>
      <p:pic>
        <p:nvPicPr>
          <p:cNvPr id="3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23888" y="1131684"/>
            <a:ext cx="7886700" cy="4957968"/>
          </a:xfrm>
        </p:spPr>
        <p:txBody>
          <a:bodyPr>
            <a:normAutofit fontScale="92500"/>
          </a:bodyPr>
          <a:lstStyle/>
          <a:p>
            <a:pPr algn="just"/>
            <a:r>
              <a:rPr lang="pl-PL" b="1" dirty="0" smtClean="0"/>
              <a:t>Uwarunkowania </a:t>
            </a:r>
            <a:r>
              <a:rPr lang="pl-PL" b="1" i="1" dirty="0" smtClean="0"/>
              <a:t>ex </a:t>
            </a:r>
            <a:r>
              <a:rPr lang="pl-PL" b="1" i="1" dirty="0" err="1" smtClean="0"/>
              <a:t>ante</a:t>
            </a:r>
            <a:r>
              <a:rPr lang="pl-PL" b="1" i="1" dirty="0" smtClean="0"/>
              <a:t> </a:t>
            </a:r>
            <a:r>
              <a:rPr lang="pl-PL" dirty="0" smtClean="0"/>
              <a:t>stanowią wstępne </a:t>
            </a:r>
            <a:r>
              <a:rPr lang="pl-PL" b="1" dirty="0" smtClean="0"/>
              <a:t>warunki skutecznego </a:t>
            </a:r>
            <a:br>
              <a:rPr lang="pl-PL" b="1" dirty="0" smtClean="0"/>
            </a:br>
            <a:r>
              <a:rPr lang="pl-PL" b="1" dirty="0" smtClean="0"/>
              <a:t>i efektywnego korzystania z funduszy UE</a:t>
            </a:r>
            <a:r>
              <a:rPr lang="pl-PL" dirty="0" smtClean="0"/>
              <a:t>, które należy spełnić przed przyjęciem programu operacyjnego do realizacji.</a:t>
            </a:r>
          </a:p>
          <a:p>
            <a:pPr algn="just"/>
            <a:r>
              <a:rPr lang="pl-PL" dirty="0" smtClean="0"/>
              <a:t>Warunki </a:t>
            </a:r>
            <a:r>
              <a:rPr lang="pl-PL" i="1" dirty="0" smtClean="0"/>
              <a:t>ex </a:t>
            </a:r>
            <a:r>
              <a:rPr lang="pl-PL" i="1" dirty="0" err="1" smtClean="0"/>
              <a:t>ante</a:t>
            </a:r>
            <a:r>
              <a:rPr lang="pl-PL" i="1" dirty="0" smtClean="0"/>
              <a:t>:</a:t>
            </a:r>
            <a:r>
              <a:rPr lang="pl-PL" dirty="0" smtClean="0"/>
              <a:t> 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pl-PL" b="1" dirty="0" smtClean="0"/>
              <a:t>ogólne</a:t>
            </a:r>
            <a:r>
              <a:rPr lang="pl-PL" dirty="0" smtClean="0"/>
              <a:t>, odnoszące się do całokształtu interwencji w ramach EFSI (dotyczące kwestii horyzontalnych, takich jak zapobieganie dyskryminacji, równouprawnienie płci, niepełnosprawność, zamówienia publiczne, pomoc państwa, prawodawstwo </a:t>
            </a:r>
            <a:br>
              <a:rPr lang="pl-PL" dirty="0" smtClean="0"/>
            </a:br>
            <a:r>
              <a:rPr lang="pl-PL" dirty="0" smtClean="0"/>
              <a:t>w dziedzinie ochrony środowiska w zakresie ocen oddziaływania na środowisko oraz strategicznych ocen oddziaływania na środowisko, systemy statystyczne i wskaźniki rezultatu), 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pl-PL" b="1" dirty="0" smtClean="0"/>
              <a:t>tematyczne</a:t>
            </a:r>
            <a:r>
              <a:rPr lang="pl-PL" dirty="0" smtClean="0"/>
              <a:t> (przypisane do konkretnych priorytetów inwestycyjnych i poszczególnych celów tematycznych) 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pl-PL" dirty="0" smtClean="0"/>
              <a:t>specyficzne dla  EFRROW i  EFMR.</a:t>
            </a:r>
          </a:p>
          <a:p>
            <a:endParaRPr lang="pl-PL" dirty="0"/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1104523"/>
            <a:ext cx="7886700" cy="4985129"/>
          </a:xfrm>
        </p:spPr>
        <p:txBody>
          <a:bodyPr>
            <a:normAutofit/>
          </a:bodyPr>
          <a:lstStyle/>
          <a:p>
            <a:endParaRPr lang="pl-PL" sz="3600" dirty="0" smtClean="0"/>
          </a:p>
          <a:p>
            <a:pPr algn="just"/>
            <a:r>
              <a:rPr lang="pl-PL" sz="2600" dirty="0" smtClean="0"/>
              <a:t>W odniesieniu do warunków </a:t>
            </a:r>
            <a:r>
              <a:rPr lang="pl-PL" sz="2600" i="1" dirty="0" smtClean="0"/>
              <a:t>ex </a:t>
            </a:r>
            <a:r>
              <a:rPr lang="pl-PL" sz="2600" i="1" dirty="0" err="1" smtClean="0"/>
              <a:t>ante</a:t>
            </a:r>
            <a:r>
              <a:rPr lang="pl-PL" sz="2600" dirty="0" smtClean="0"/>
              <a:t>, niespełnionych przed przekazaniem do KE projektu Programu, konieczne było przedstawienie harmonogramu działań na rzecz ich spełnienia. </a:t>
            </a:r>
          </a:p>
          <a:p>
            <a:pPr algn="ctr"/>
            <a:endParaRPr lang="pl-PL" sz="2600" dirty="0" smtClean="0"/>
          </a:p>
          <a:p>
            <a:pPr algn="just"/>
            <a:r>
              <a:rPr lang="pl-PL" sz="2600" dirty="0" smtClean="0"/>
              <a:t>Plany działań zawarte są w zał. 2 RPO </a:t>
            </a:r>
            <a:r>
              <a:rPr lang="pl-PL" sz="2600" dirty="0" err="1" smtClean="0"/>
              <a:t>WK-P</a:t>
            </a:r>
            <a:r>
              <a:rPr lang="pl-PL" sz="2600" dirty="0" smtClean="0"/>
              <a:t> 2014-2020 </a:t>
            </a:r>
            <a:r>
              <a:rPr lang="pl-PL" sz="2600" i="1" dirty="0" smtClean="0"/>
              <a:t>Stan spełnienia warunkowości ex </a:t>
            </a:r>
            <a:r>
              <a:rPr lang="pl-PL" sz="2600" i="1" dirty="0" err="1" smtClean="0"/>
              <a:t>ante</a:t>
            </a:r>
            <a:r>
              <a:rPr lang="pl-PL" sz="2600" i="1" dirty="0" smtClean="0"/>
              <a:t> dla Regionalnego Programu Operacyjnego Województwa Kujawsko-Pomorskiego na lata 2014-2020</a:t>
            </a:r>
          </a:p>
          <a:p>
            <a:pPr algn="ctr"/>
            <a:endParaRPr lang="pl-PL" dirty="0" smtClean="0"/>
          </a:p>
          <a:p>
            <a:endParaRPr lang="pl-PL" dirty="0"/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1104523"/>
            <a:ext cx="7886700" cy="4985129"/>
          </a:xfrm>
        </p:spPr>
        <p:txBody>
          <a:bodyPr>
            <a:normAutofit/>
          </a:bodyPr>
          <a:lstStyle/>
          <a:p>
            <a:pPr algn="ctr"/>
            <a:r>
              <a:rPr lang="pl-PL" sz="3200" dirty="0" smtClean="0"/>
              <a:t>brak wypełnienia warunków do końca 2016 </a:t>
            </a:r>
          </a:p>
          <a:p>
            <a:endParaRPr lang="pl-PL" sz="3200" dirty="0" smtClean="0"/>
          </a:p>
          <a:p>
            <a:endParaRPr lang="pl-PL" sz="3200" dirty="0" smtClean="0"/>
          </a:p>
          <a:p>
            <a:pPr algn="ctr"/>
            <a:r>
              <a:rPr lang="pl-PL" sz="3200" dirty="0" smtClean="0"/>
              <a:t>ryzyko zawieszenia płatności przez KE dla priorytetów inwestycyjnych, których dotyczą niespełnione warunki</a:t>
            </a:r>
          </a:p>
          <a:p>
            <a:endParaRPr lang="pl-PL" sz="3200" dirty="0" smtClean="0"/>
          </a:p>
          <a:p>
            <a:endParaRPr lang="pl-PL" sz="3200" dirty="0" smtClean="0"/>
          </a:p>
          <a:p>
            <a:pPr algn="ctr"/>
            <a:r>
              <a:rPr lang="pl-PL" sz="3200" dirty="0" smtClean="0"/>
              <a:t>ryzyko utraty tych środków. </a:t>
            </a:r>
          </a:p>
          <a:p>
            <a:endParaRPr lang="pl-PL" sz="3200" dirty="0"/>
          </a:p>
        </p:txBody>
      </p:sp>
      <p:sp>
        <p:nvSpPr>
          <p:cNvPr id="5" name="Strzałka w dół 4"/>
          <p:cNvSpPr/>
          <p:nvPr/>
        </p:nvSpPr>
        <p:spPr>
          <a:xfrm>
            <a:off x="4269796" y="1993392"/>
            <a:ext cx="484632" cy="6417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trzałka w dół 6"/>
          <p:cNvSpPr/>
          <p:nvPr/>
        </p:nvSpPr>
        <p:spPr>
          <a:xfrm>
            <a:off x="4330665" y="4379644"/>
            <a:ext cx="484632" cy="6417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6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96078" y="1297266"/>
            <a:ext cx="7886700" cy="4912701"/>
          </a:xfrm>
        </p:spPr>
        <p:txBody>
          <a:bodyPr>
            <a:normAutofit/>
          </a:bodyPr>
          <a:lstStyle/>
          <a:p>
            <a:pPr algn="just"/>
            <a:r>
              <a:rPr lang="pl-PL" sz="3000" dirty="0" smtClean="0"/>
              <a:t>Na poziomie regionalnym, dla każdego warunku </a:t>
            </a:r>
            <a:r>
              <a:rPr lang="pl-PL" sz="3000" i="1" dirty="0" smtClean="0"/>
              <a:t>ex </a:t>
            </a:r>
            <a:r>
              <a:rPr lang="pl-PL" sz="3000" i="1" dirty="0" err="1" smtClean="0"/>
              <a:t>ante</a:t>
            </a:r>
            <a:r>
              <a:rPr lang="pl-PL" sz="3000" dirty="0" smtClean="0"/>
              <a:t> dla Programu, przeprowadzono ocenę, czy warunek jest spełniony na dzień złożenia Programu. </a:t>
            </a:r>
          </a:p>
          <a:p>
            <a:pPr algn="just"/>
            <a:r>
              <a:rPr lang="pl-PL" sz="3000" dirty="0" smtClean="0"/>
              <a:t>Ocena dotyczyła wszystkich warunków ogólnych oraz warunków tematycznych, zgodnie z celami tematycznymi, które zostały wybrane do realizacji w RPO WK-P 2014-2020.</a:t>
            </a:r>
          </a:p>
          <a:p>
            <a:endParaRPr lang="pl-PL" sz="3600" dirty="0"/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47951" y="1300126"/>
            <a:ext cx="7886700" cy="4957968"/>
          </a:xfrm>
        </p:spPr>
        <p:txBody>
          <a:bodyPr/>
          <a:lstStyle/>
          <a:p>
            <a:pPr algn="just"/>
            <a:r>
              <a:rPr lang="pl-PL" dirty="0" smtClean="0"/>
              <a:t>Warunki ogólne (poza warunkiem ogólnym 7) oraz warunki tematyczne (poza warunkami: 1.1 (dotyczący inteligentnych specjalizacji), 6.2 (dotyczący gospodarki odpadami) oraz 7.1 Transport – w zakresie </a:t>
            </a:r>
            <a:r>
              <a:rPr lang="pl-PL" i="1" dirty="0" err="1" smtClean="0"/>
              <a:t>secondary</a:t>
            </a:r>
            <a:r>
              <a:rPr lang="pl-PL" i="1" dirty="0" smtClean="0"/>
              <a:t> </a:t>
            </a:r>
            <a:r>
              <a:rPr lang="pl-PL" i="1" dirty="0" err="1" smtClean="0"/>
              <a:t>connectivity</a:t>
            </a:r>
            <a:r>
              <a:rPr lang="pl-PL" dirty="0" smtClean="0"/>
              <a:t>) są spełniane na poziomie krajowym. </a:t>
            </a:r>
          </a:p>
          <a:p>
            <a:pPr algn="just"/>
            <a:r>
              <a:rPr lang="pl-PL" dirty="0" smtClean="0"/>
              <a:t>Samoocena dotycząca warunków spełnianych na poziomie krajowym mających zastosowanie dla Programu jest jednakowa dla wszystkich programów operacyjnych. </a:t>
            </a:r>
          </a:p>
          <a:p>
            <a:pPr algn="just"/>
            <a:r>
              <a:rPr lang="pl-PL" dirty="0" smtClean="0"/>
              <a:t>Zmiany w statusie poszczególnych warunków na poziomie krajowym są automatycznie obowiązujące dla wszystkich programów, których dotyczą. </a:t>
            </a:r>
          </a:p>
          <a:p>
            <a:endParaRPr lang="pl-PL" dirty="0"/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1240325"/>
            <a:ext cx="7886700" cy="5196569"/>
          </a:xfrm>
        </p:spPr>
        <p:txBody>
          <a:bodyPr>
            <a:normAutofit fontScale="92500" lnSpcReduction="10000"/>
          </a:bodyPr>
          <a:lstStyle/>
          <a:p>
            <a:r>
              <a:rPr lang="pl-PL" sz="2300" dirty="0" smtClean="0"/>
              <a:t>Warunki </a:t>
            </a:r>
            <a:r>
              <a:rPr lang="pl-PL" sz="2300" i="1" dirty="0" smtClean="0"/>
              <a:t>ex </a:t>
            </a:r>
            <a:r>
              <a:rPr lang="pl-PL" sz="2300" i="1" dirty="0" err="1" smtClean="0"/>
              <a:t>ante</a:t>
            </a:r>
            <a:r>
              <a:rPr lang="pl-PL" sz="2300" i="1" dirty="0" smtClean="0"/>
              <a:t> </a:t>
            </a:r>
            <a:r>
              <a:rPr lang="pl-PL" sz="2300" dirty="0" smtClean="0"/>
              <a:t>wymagające spełnienia na </a:t>
            </a:r>
            <a:r>
              <a:rPr lang="pl-PL" sz="2300" b="1" dirty="0" smtClean="0"/>
              <a:t>poziomie regionalnym</a:t>
            </a:r>
            <a:r>
              <a:rPr lang="pl-PL" sz="2300" dirty="0" smtClean="0"/>
              <a:t>: </a:t>
            </a:r>
          </a:p>
          <a:p>
            <a:r>
              <a:rPr lang="pl-PL" sz="2300" b="1" dirty="0" smtClean="0"/>
              <a:t>Cel tematyczny 1</a:t>
            </a:r>
            <a:r>
              <a:rPr lang="pl-PL" sz="2300" dirty="0" smtClean="0"/>
              <a:t> </a:t>
            </a:r>
            <a:r>
              <a:rPr lang="pl-PL" sz="2300" i="1" dirty="0" smtClean="0"/>
              <a:t>Wzmacnianie badań naukowych, rozwoju technologicznego i innowacji</a:t>
            </a:r>
            <a:endParaRPr lang="pl-PL" sz="2300" dirty="0" smtClean="0"/>
          </a:p>
          <a:p>
            <a:pPr algn="just"/>
            <a:r>
              <a:rPr lang="x-none" sz="2300" dirty="0" smtClean="0"/>
              <a:t>Warunek 1.1. Badania naukowe i innowacje:</a:t>
            </a:r>
            <a:r>
              <a:rPr lang="x-none" sz="2300" b="1" dirty="0" smtClean="0"/>
              <a:t> </a:t>
            </a:r>
            <a:r>
              <a:rPr lang="x-none" sz="2300" dirty="0" smtClean="0"/>
              <a:t>istnienie krajowych lub regionalnych strategii na rzecz inteligentnej specjalizacji, zgodnie </a:t>
            </a:r>
            <a:r>
              <a:rPr lang="pl-PL" sz="2300" dirty="0" smtClean="0"/>
              <a:t/>
            </a:r>
            <a:br>
              <a:rPr lang="pl-PL" sz="2300" dirty="0" smtClean="0"/>
            </a:br>
            <a:r>
              <a:rPr lang="x-none" sz="2300" dirty="0" smtClean="0"/>
              <a:t>z krajowym programem reform, w celu zwiększenia wydatków na badania i innowacje ze środków prywatnych, co jest cechą dobrze funkcjonujących krajowych lub regionalnych systemów badań </a:t>
            </a:r>
            <a:r>
              <a:rPr lang="pl-PL" sz="2300" dirty="0" smtClean="0"/>
              <a:t/>
            </a:r>
            <a:br>
              <a:rPr lang="pl-PL" sz="2300" dirty="0" smtClean="0"/>
            </a:br>
            <a:r>
              <a:rPr lang="x-none" sz="2300" dirty="0" smtClean="0"/>
              <a:t>i innowacji.</a:t>
            </a:r>
            <a:endParaRPr lang="pl-PL" sz="2300" dirty="0" smtClean="0"/>
          </a:p>
          <a:p>
            <a:r>
              <a:rPr lang="pl-PL" sz="2300" b="1" u="sng" dirty="0" smtClean="0"/>
              <a:t>Warunek spełniony</a:t>
            </a:r>
          </a:p>
          <a:p>
            <a:pPr algn="just"/>
            <a:r>
              <a:rPr lang="pl-PL" sz="2300" dirty="0" smtClean="0"/>
              <a:t>Regionalna Strategia Innowacji  Województwa Kujawsko-Pomorskiego wraz z planem działań uwzględniającym opracowanie planu rozwoju IS (zał. nr 3 do RSI) zostały przyjęte 14.01.2015 r. Uchwałą Zarządu Województwa nr 2/14/15</a:t>
            </a:r>
          </a:p>
          <a:p>
            <a:endParaRPr lang="pl-PL" sz="2300" dirty="0" smtClean="0">
              <a:solidFill>
                <a:srgbClr val="FF0000"/>
              </a:solidFill>
            </a:endParaRPr>
          </a:p>
          <a:p>
            <a:r>
              <a:rPr lang="pl-PL" sz="2300" dirty="0" smtClean="0"/>
              <a:t>Przekazana do KE celem oceny wypełnienia warunku</a:t>
            </a:r>
          </a:p>
          <a:p>
            <a:endParaRPr lang="pl-PL" dirty="0"/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1240326"/>
            <a:ext cx="7886700" cy="4849326"/>
          </a:xfrm>
        </p:spPr>
        <p:txBody>
          <a:bodyPr/>
          <a:lstStyle/>
          <a:p>
            <a:r>
              <a:rPr lang="pl-PL" sz="2200" dirty="0" smtClean="0"/>
              <a:t>Warunki </a:t>
            </a:r>
            <a:r>
              <a:rPr lang="pl-PL" sz="2200" i="1" dirty="0" smtClean="0"/>
              <a:t>ex </a:t>
            </a:r>
            <a:r>
              <a:rPr lang="pl-PL" sz="2200" i="1" dirty="0" err="1" smtClean="0"/>
              <a:t>ante</a:t>
            </a:r>
            <a:r>
              <a:rPr lang="pl-PL" sz="2200" i="1" dirty="0" smtClean="0"/>
              <a:t> </a:t>
            </a:r>
            <a:r>
              <a:rPr lang="pl-PL" sz="2200" dirty="0" smtClean="0"/>
              <a:t>wymagające spełnienia na </a:t>
            </a:r>
            <a:r>
              <a:rPr lang="pl-PL" sz="2200" b="1" dirty="0" smtClean="0"/>
              <a:t>poziomie regionalnym</a:t>
            </a:r>
            <a:r>
              <a:rPr lang="pl-PL" sz="2200" dirty="0" smtClean="0"/>
              <a:t>:</a:t>
            </a:r>
          </a:p>
          <a:p>
            <a:r>
              <a:rPr lang="pl-PL" sz="2200" dirty="0" smtClean="0"/>
              <a:t> </a:t>
            </a:r>
          </a:p>
          <a:p>
            <a:pPr algn="just"/>
            <a:r>
              <a:rPr lang="x-none" sz="2200" b="1" dirty="0" smtClean="0"/>
              <a:t>Cel tematyczny 6</a:t>
            </a:r>
            <a:r>
              <a:rPr lang="x-none" sz="2200" dirty="0" smtClean="0"/>
              <a:t> </a:t>
            </a:r>
            <a:r>
              <a:rPr lang="x-none" sz="2200" i="1" dirty="0" smtClean="0"/>
              <a:t>Zachowanie i ochrona środowiska naturalnego oraz wspieranie efektywnego gospodarowania zasobami</a:t>
            </a:r>
            <a:endParaRPr lang="pl-PL" sz="2200" dirty="0" smtClean="0"/>
          </a:p>
          <a:p>
            <a:r>
              <a:rPr lang="x-none" sz="2200" dirty="0" smtClean="0"/>
              <a:t> </a:t>
            </a:r>
            <a:endParaRPr lang="pl-PL" sz="2200" dirty="0" smtClean="0"/>
          </a:p>
          <a:p>
            <a:pPr lvl="0" algn="just"/>
            <a:r>
              <a:rPr lang="x-none" sz="2200" dirty="0" smtClean="0"/>
              <a:t>Warunek 6.2. Gospodarka odpadami:</a:t>
            </a:r>
            <a:r>
              <a:rPr lang="x-none" sz="2200" i="1" dirty="0" smtClean="0"/>
              <a:t> </a:t>
            </a:r>
            <a:r>
              <a:rPr lang="x-none" sz="2200" dirty="0" smtClean="0"/>
              <a:t>promowanie zrównoważonych gospodarczo i środowiskowo inwestycji </a:t>
            </a:r>
            <a:r>
              <a:rPr lang="pl-PL" sz="2200" dirty="0" smtClean="0"/>
              <a:t/>
            </a:r>
            <a:br>
              <a:rPr lang="pl-PL" sz="2200" dirty="0" smtClean="0"/>
            </a:br>
            <a:r>
              <a:rPr lang="x-none" sz="2200" dirty="0" smtClean="0"/>
              <a:t>w sektorze gospodarki odpadami, w szczególności poprzez opracowanie planów gospodarki odpadami zgodnie </a:t>
            </a:r>
            <a:r>
              <a:rPr lang="pl-PL" sz="2200" dirty="0" smtClean="0"/>
              <a:t/>
            </a:r>
            <a:br>
              <a:rPr lang="pl-PL" sz="2200" dirty="0" smtClean="0"/>
            </a:br>
            <a:r>
              <a:rPr lang="x-none" sz="2200" dirty="0" smtClean="0"/>
              <a:t>z Dyrektywą 2008/98/WE oraz z hierarchią sposobów postępowania z odpadami.</a:t>
            </a:r>
            <a:endParaRPr lang="pl-PL" sz="2200" dirty="0" smtClean="0"/>
          </a:p>
          <a:p>
            <a:pPr lvl="0" algn="just"/>
            <a:endParaRPr lang="pl-PL" sz="2200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/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32913" y="1086416"/>
            <a:ext cx="8277675" cy="5003235"/>
          </a:xfrm>
        </p:spPr>
        <p:txBody>
          <a:bodyPr>
            <a:noAutofit/>
          </a:bodyPr>
          <a:lstStyle/>
          <a:p>
            <a:r>
              <a:rPr lang="pl-PL" sz="1850" b="1" u="sng" dirty="0" smtClean="0"/>
              <a:t>Planowane działania w celu realizacji warunku: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1850" dirty="0" smtClean="0"/>
              <a:t>Wprowadzenie ustawowego obowiązku sporządzania przez zarządy województw planów inwestycyjnych w zakresie gospodarki odpadami komunalnymi, które będą stanowić załączniki do wojewódzkich planów gospodarki odpadami –</a:t>
            </a:r>
            <a:r>
              <a:rPr lang="pl-PL" sz="1850" b="1" dirty="0" smtClean="0"/>
              <a:t> spełnione </a:t>
            </a:r>
            <a:r>
              <a:rPr lang="pl-PL" sz="1850" dirty="0" smtClean="0"/>
              <a:t>(zob. art. 1 ust. 3 lit f oraz ust. 4 ustawy </a:t>
            </a:r>
            <a:br>
              <a:rPr lang="pl-PL" sz="1850" dirty="0" smtClean="0"/>
            </a:br>
            <a:r>
              <a:rPr lang="pl-PL" sz="1850" dirty="0" smtClean="0"/>
              <a:t>z 15.01.15 r. o zmianie ustawy o odpadach oraz niektórych innych ustaw)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1850" dirty="0" smtClean="0">
                <a:solidFill>
                  <a:srgbClr val="00B050"/>
                </a:solidFill>
              </a:rPr>
              <a:t>Wydanie rozporządzenia określającego sposób i formę sporządzania wojewódzkiego planu gospodarki odpadami oraz wzór planu inwestycyjnego – rozporządzenie ministra środowiska z dnia 1.07.2015 r., opublikowane 22.07.2015 r.    	</a:t>
            </a:r>
            <a:endParaRPr lang="pl-PL" sz="1850" i="1" u="sng" dirty="0" smtClean="0">
              <a:solidFill>
                <a:srgbClr val="00B050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pl-PL" sz="1850" dirty="0" smtClean="0">
                <a:solidFill>
                  <a:srgbClr val="00B050"/>
                </a:solidFill>
              </a:rPr>
              <a:t>Opracowanie Wytycznych do sporządzania krajowego oraz wojewódzkich planów gospodarki odpadami w zakresie odpadów komunalnych, opublikowane 15.07.2015 r.</a:t>
            </a:r>
            <a:endParaRPr lang="pl-PL" sz="1850" i="1" dirty="0" smtClean="0">
              <a:solidFill>
                <a:srgbClr val="00B050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pl-PL" sz="1850" dirty="0" smtClean="0"/>
              <a:t>Spotkania z przedstawicielami urzędów marszałkowskich dotyczące problematyki warunku wstępnego (ex </a:t>
            </a:r>
            <a:r>
              <a:rPr lang="pl-PL" sz="1850" dirty="0" err="1" smtClean="0"/>
              <a:t>ante</a:t>
            </a:r>
            <a:r>
              <a:rPr lang="pl-PL" sz="1850" dirty="0" smtClean="0"/>
              <a:t>), mające na celu wsparcie prac </a:t>
            </a:r>
            <a:br>
              <a:rPr lang="pl-PL" sz="1850" dirty="0" smtClean="0"/>
            </a:br>
            <a:r>
              <a:rPr lang="pl-PL" sz="1850" dirty="0" smtClean="0"/>
              <a:t>w zakresie aktualizacji wojewódzkich planów gospodarki odpadami </a:t>
            </a:r>
            <a:br>
              <a:rPr lang="pl-PL" sz="1850" dirty="0" smtClean="0"/>
            </a:br>
            <a:r>
              <a:rPr lang="pl-PL" sz="1850" dirty="0" smtClean="0"/>
              <a:t>i przygotowania planów inwestycyjnych Powołanie grupy roboczej </a:t>
            </a:r>
            <a:br>
              <a:rPr lang="pl-PL" sz="1850" dirty="0" smtClean="0"/>
            </a:br>
            <a:r>
              <a:rPr lang="pl-PL" sz="1850" dirty="0" smtClean="0"/>
              <a:t>z udziałem przedstawicieli urzędów marszałkowskich, MIiR i MŚ 	</a:t>
            </a:r>
            <a:r>
              <a:rPr lang="pl-PL" sz="1850" u="sng" dirty="0" smtClean="0"/>
              <a:t> </a:t>
            </a:r>
            <a:r>
              <a:rPr lang="pl-PL" sz="1850" i="1" u="sng" dirty="0" smtClean="0"/>
              <a:t>Przewidywany termin – 31.12.2015 r.</a:t>
            </a:r>
            <a:endParaRPr lang="pl-PL" sz="1850" i="1" dirty="0" smtClean="0"/>
          </a:p>
          <a:p>
            <a:pPr marL="457200" indent="-457200">
              <a:buFont typeface="+mj-lt"/>
              <a:buAutoNum type="arabicPeriod"/>
            </a:pPr>
            <a:endParaRPr lang="pl-PL" sz="2000" dirty="0" smtClean="0"/>
          </a:p>
          <a:p>
            <a:pPr marL="457200" indent="-457200">
              <a:buFont typeface="+mj-lt"/>
              <a:buAutoNum type="arabicPeriod"/>
            </a:pPr>
            <a:endParaRPr lang="pl-PL" sz="2000" u="sng" dirty="0" smtClean="0"/>
          </a:p>
          <a:p>
            <a:pPr marL="457200" indent="-457200">
              <a:buFont typeface="+mj-lt"/>
              <a:buAutoNum type="arabicPeriod"/>
            </a:pPr>
            <a:endParaRPr lang="pl-PL" sz="2000" u="sng" dirty="0" smtClean="0"/>
          </a:p>
          <a:p>
            <a:pPr marL="457200" indent="-457200">
              <a:buFont typeface="+mj-lt"/>
              <a:buAutoNum type="arabicPeriod"/>
            </a:pPr>
            <a:endParaRPr lang="pl-PL" sz="2000" u="sng" dirty="0" smtClean="0"/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unduszeEuropejskiePrezentacjaTemplat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41BC98EB-B254-48DE-A757-86CC93C6277F}"/>
    </a:ext>
  </a:extLst>
</a:theme>
</file>

<file path=ppt/theme/theme2.xml><?xml version="1.0" encoding="utf-8"?>
<a:theme xmlns:a="http://schemas.openxmlformats.org/drawingml/2006/main" name="Infrastruktura i Środowisko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D7BFAF85-3AFF-408A-9214-9771CA74E33C}"/>
    </a:ext>
  </a:extLst>
</a:theme>
</file>

<file path=ppt/theme/theme3.xml><?xml version="1.0" encoding="utf-8"?>
<a:theme xmlns:a="http://schemas.openxmlformats.org/drawingml/2006/main" name="Inteligentny Rozwo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D7262E80-C742-4C3A-B4FD-B9DFB2A85E65}"/>
    </a:ext>
  </a:extLst>
</a:theme>
</file>

<file path=ppt/theme/theme4.xml><?xml version="1.0" encoding="utf-8"?>
<a:theme xmlns:a="http://schemas.openxmlformats.org/drawingml/2006/main" name="Rozwój Polski Wschodnie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5D6DABCB-300B-4583-9DC2-84BDBB033C22}"/>
    </a:ext>
  </a:extLst>
</a:theme>
</file>

<file path=ppt/theme/theme5.xml><?xml version="1.0" encoding="utf-8"?>
<a:theme xmlns:a="http://schemas.openxmlformats.org/drawingml/2006/main" name="Wiedza Edukacja Rozwo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53FA2FB3-9C38-4B68-A4DF-76B77B12EB81}"/>
    </a:ext>
  </a:extLst>
</a:theme>
</file>

<file path=ppt/theme/theme6.xml><?xml version="1.0" encoding="utf-8"?>
<a:theme xmlns:a="http://schemas.openxmlformats.org/drawingml/2006/main" name="Polska Cyfrowa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A4A928A6-969B-40E6-93A8-BBEF1A2F6A09}"/>
    </a:ext>
  </a:extLst>
</a:theme>
</file>

<file path=ppt/theme/theme7.xml><?xml version="1.0" encoding="utf-8"?>
<a:theme xmlns:a="http://schemas.openxmlformats.org/drawingml/2006/main" name="Programy Regionaln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92000801-0B03-4AC3-8040-626073FD01A7}"/>
    </a:ext>
  </a:extLst>
</a:theme>
</file>

<file path=ppt/theme/theme8.xml><?xml version="1.0" encoding="utf-8"?>
<a:theme xmlns:a="http://schemas.openxmlformats.org/drawingml/2006/main" name="Pomoc Techniczna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F455CDD5-C0D5-4F1E-9423-3AD99BE1695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FunduszeEuropejskiePrezentacjaTemplate</Template>
  <TotalTime>718</TotalTime>
  <Words>428</Words>
  <Application>Microsoft Office PowerPoint</Application>
  <PresentationFormat>Pokaz na ekranie (4:3)</PresentationFormat>
  <Paragraphs>75</Paragraphs>
  <Slides>15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8</vt:i4>
      </vt:variant>
      <vt:variant>
        <vt:lpstr>Tytuły slajdów</vt:lpstr>
      </vt:variant>
      <vt:variant>
        <vt:i4>15</vt:i4>
      </vt:variant>
    </vt:vector>
  </HeadingPairs>
  <TitlesOfParts>
    <vt:vector size="23" baseType="lpstr">
      <vt:lpstr>FunduszeEuropejskiePrezentacjaTemplate</vt:lpstr>
      <vt:lpstr>Infrastruktura i Środowisko</vt:lpstr>
      <vt:lpstr>Inteligentny Rozwoj</vt:lpstr>
      <vt:lpstr>Rozwój Polski Wschodniej</vt:lpstr>
      <vt:lpstr>Wiedza Edukacja Rozwoj</vt:lpstr>
      <vt:lpstr>Polska Cyfrowa</vt:lpstr>
      <vt:lpstr>Programy Regionalne</vt:lpstr>
      <vt:lpstr>Pomoc Techniczna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Dziękuję za uwagę.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/>
  <cp:lastModifiedBy>m.chojnacka</cp:lastModifiedBy>
  <cp:revision>67</cp:revision>
  <dcterms:created xsi:type="dcterms:W3CDTF">2015-01-15T11:10:57Z</dcterms:created>
  <dcterms:modified xsi:type="dcterms:W3CDTF">2015-08-13T09:50:59Z</dcterms:modified>
</cp:coreProperties>
</file>