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sldIdLst>
    <p:sldId id="260" r:id="rId9"/>
    <p:sldId id="289" r:id="rId10"/>
    <p:sldId id="280" r:id="rId11"/>
    <p:sldId id="29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78" r:id="rId21"/>
    <p:sldId id="269" r:id="rId22"/>
    <p:sldId id="276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Jesionowska" initials="BJ" lastIdx="1" clrIdx="0">
    <p:extLst>
      <p:ext uri="{19B8F6BF-5375-455C-9EA6-DF929625EA0E}">
        <p15:presenceInfo xmlns:p15="http://schemas.microsoft.com/office/powerpoint/2012/main" userId="S-1-5-21-2619306676-2800222060-3362172700-36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132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117540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496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201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75378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265839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409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7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663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500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042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1871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663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789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81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73663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40571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366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171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781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3907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5310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273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9905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70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847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303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12962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878067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0862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601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135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4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982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3349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1830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3355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5268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5422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345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48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4106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60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74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0664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77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706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074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111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039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437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43505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318136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3827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156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1004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0094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960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677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494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613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784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79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025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972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3204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491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946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748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8096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1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5054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1"/>
          </p:nvPr>
        </p:nvSpPr>
        <p:spPr>
          <a:xfrm>
            <a:off x="615635" y="1964602"/>
            <a:ext cx="8374455" cy="443619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>
    <p:pull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001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2654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76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084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7731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312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6112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557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9181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832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843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105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4318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589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798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3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98" r:id="rId10"/>
    <p:sldLayoutId id="2147483744" r:id="rId11"/>
    <p:sldLayoutId id="2147483745" r:id="rId12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28650" y="4463359"/>
            <a:ext cx="7886700" cy="1713604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1"/>
                </a:solidFill>
              </a:rPr>
              <a:t>Informacja na temat stanu przygotowania do wdrożenia RPO WKP 2014-2020 ze szczególnym uwzględnieniem prac dot. Szczegółowego Opisu Osi Priorytetowych RPO WKP 2014-2020</a:t>
            </a: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Planowane nabory wniosków w 2015 r.</a:t>
            </a:r>
          </a:p>
          <a:p>
            <a:r>
              <a:rPr lang="pl-PL" b="1" dirty="0" smtClean="0"/>
              <a:t>Oś priorytetowa 9 </a:t>
            </a:r>
            <a:r>
              <a:rPr lang="pl-PL" dirty="0" smtClean="0"/>
              <a:t>Solidarne społeczeństwo</a:t>
            </a:r>
          </a:p>
          <a:p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Projekty na rzecz aktywnej integracji </a:t>
            </a:r>
          </a:p>
          <a:p>
            <a:pPr algn="just"/>
            <a:r>
              <a:rPr lang="pl-PL" dirty="0" smtClean="0"/>
              <a:t>Projekty na rzecz rozwoju usług opiekuńczych </a:t>
            </a:r>
          </a:p>
          <a:p>
            <a:pPr algn="just"/>
            <a:r>
              <a:rPr lang="pl-PL" dirty="0" smtClean="0"/>
              <a:t>Projekt grantowy z zakresu animacji i inkubacji oraz szkoleń, doradztwa i wsparcia finansowego służące tworzeniu nowych podmiotów ekonomii społecznej </a:t>
            </a:r>
          </a:p>
          <a:p>
            <a:pPr algn="just"/>
            <a:r>
              <a:rPr lang="pl-PL" dirty="0" smtClean="0"/>
              <a:t>Projekt pozakonkursowy RCRS na wsparcie działań z zakresu koordynacji i monitorowania rozwoju sektora ekonomii społecznej w regionie 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Planowane nabory wniosków w 2015 r.</a:t>
            </a:r>
          </a:p>
          <a:p>
            <a:r>
              <a:rPr lang="pl-PL" b="1" dirty="0" smtClean="0"/>
              <a:t>Oś priorytetowa 10</a:t>
            </a:r>
            <a:r>
              <a:rPr lang="pl-PL" dirty="0" smtClean="0"/>
              <a:t> Innowacyjna edukacja</a:t>
            </a:r>
          </a:p>
          <a:p>
            <a:r>
              <a:rPr lang="pl-PL" u="sng" dirty="0" smtClean="0"/>
              <a:t>III kwartał </a:t>
            </a:r>
          </a:p>
          <a:p>
            <a:pPr algn="just"/>
            <a:r>
              <a:rPr lang="pl-PL" dirty="0" smtClean="0"/>
              <a:t>Realizacja wysokiej jakości staży i praktyk zawodowych dla uczniów szkół i placówek kształcenia </a:t>
            </a:r>
          </a:p>
          <a:p>
            <a:pPr algn="just"/>
            <a:endParaRPr lang="pl-PL" dirty="0" smtClean="0"/>
          </a:p>
          <a:p>
            <a:pPr algn="just"/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Projekt pozakonkursowy IZ RPO z zakresu pomocy stypendialnej dla uczniów szczególnie uzdolnionych w zakresie przedmiotów przyrodniczych, informatycznych, języków obcych, matematyki lub przedsiębiorczości </a:t>
            </a:r>
          </a:p>
          <a:p>
            <a:pPr algn="just"/>
            <a:r>
              <a:rPr lang="pl-PL" dirty="0" smtClean="0"/>
              <a:t>Projekt pozakonkursowy IZ RPO z zakresu pomocy stypendialnej dla uczniów szczególnie uzdolnionych w zakresie przedmiotów zawodowych, realizowana we współpracy z otoczeniem społeczno-gospodarczym szkół i placówek systemu oświaty prowadzących kształcenie zawodowe 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Planowane nabory wniosków w 2015 r.</a:t>
            </a:r>
          </a:p>
          <a:p>
            <a:r>
              <a:rPr lang="pl-PL" b="1" dirty="0" smtClean="0"/>
              <a:t>Oś priorytetowa 11</a:t>
            </a:r>
            <a:r>
              <a:rPr lang="pl-PL" dirty="0" smtClean="0"/>
              <a:t> Rozwój lokalny kierowany przez społeczność</a:t>
            </a:r>
          </a:p>
          <a:p>
            <a:endParaRPr lang="pl-PL" u="sng" dirty="0" smtClean="0"/>
          </a:p>
          <a:p>
            <a:r>
              <a:rPr lang="pl-PL" u="sng" dirty="0" smtClean="0"/>
              <a:t>III kwartał </a:t>
            </a:r>
          </a:p>
          <a:p>
            <a:r>
              <a:rPr lang="pl-PL" dirty="0" smtClean="0"/>
              <a:t>Wsparcie w zakresie przygotowania LSR  w miastach powyżej 20 tys. mieszkańców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460926" y="1140738"/>
            <a:ext cx="7886700" cy="4957968"/>
          </a:xfrm>
        </p:spPr>
        <p:txBody>
          <a:bodyPr>
            <a:normAutofit fontScale="85000" lnSpcReduction="10000"/>
          </a:bodyPr>
          <a:lstStyle/>
          <a:p>
            <a:endParaRPr lang="pl-PL" dirty="0" smtClean="0"/>
          </a:p>
          <a:p>
            <a:r>
              <a:rPr lang="pl-PL" b="1" dirty="0" smtClean="0"/>
              <a:t>KOMITET MONITORUJĄCY RPO WK-P 2014-2020 </a:t>
            </a:r>
          </a:p>
          <a:p>
            <a:r>
              <a:rPr lang="pl-PL" dirty="0" smtClean="0"/>
              <a:t>zatwierdza kryteria wyboru projektów, stanowiące załącznik 3 do SZOOP</a:t>
            </a:r>
          </a:p>
          <a:p>
            <a:r>
              <a:rPr lang="pl-PL" b="1" u="sng" dirty="0" smtClean="0"/>
              <a:t>Kryteria przyjęte przez Komitet Monitorujący:</a:t>
            </a:r>
            <a:endParaRPr lang="pl-PL" dirty="0" smtClean="0"/>
          </a:p>
          <a:p>
            <a:r>
              <a:rPr lang="pl-PL" dirty="0" smtClean="0"/>
              <a:t> </a:t>
            </a:r>
            <a:r>
              <a:rPr lang="pl-PL" b="1" dirty="0" smtClean="0"/>
              <a:t>Działanie 8.1 </a:t>
            </a:r>
            <a:r>
              <a:rPr lang="pl-PL" dirty="0" smtClean="0"/>
              <a:t>Podniesienie aktywności zawodowej osób bezrobotnych poprzez działania powiatowych urzędów pracy – </a:t>
            </a:r>
            <a:r>
              <a:rPr lang="pl-PL" b="1" u="sng" dirty="0" smtClean="0"/>
              <a:t>8.06.2015 r.</a:t>
            </a:r>
            <a:endParaRPr lang="pl-PL" dirty="0" smtClean="0"/>
          </a:p>
          <a:p>
            <a:r>
              <a:rPr lang="pl-PL" dirty="0" smtClean="0"/>
              <a:t> </a:t>
            </a:r>
          </a:p>
          <a:p>
            <a:r>
              <a:rPr lang="pl-PL" b="1" dirty="0" smtClean="0"/>
              <a:t>Kryteria, które zostały przedstawione </a:t>
            </a:r>
            <a:r>
              <a:rPr lang="pl-PL" b="1" u="sng" dirty="0" smtClean="0"/>
              <a:t>Komitetowi Monitorującemu na posiedzeniu w dniu 18.08.2015 r. </a:t>
            </a:r>
            <a:r>
              <a:rPr lang="pl-PL" dirty="0" smtClean="0"/>
              <a:t>zatwierdzone przez Zarząd Województwa:</a:t>
            </a:r>
          </a:p>
          <a:p>
            <a:pPr lvl="0"/>
            <a:r>
              <a:rPr lang="pl-PL" b="1" dirty="0" err="1" smtClean="0"/>
              <a:t>Poddziałanie</a:t>
            </a:r>
            <a:r>
              <a:rPr lang="pl-PL" b="1" dirty="0" smtClean="0"/>
              <a:t> 10.2.3</a:t>
            </a:r>
            <a:r>
              <a:rPr lang="pl-PL" dirty="0" smtClean="0"/>
              <a:t> Kształcenie zawodowe </a:t>
            </a:r>
          </a:p>
          <a:p>
            <a:pPr lvl="0"/>
            <a:r>
              <a:rPr lang="pl-PL" b="1" dirty="0" smtClean="0"/>
              <a:t>Działanie 4.4 </a:t>
            </a:r>
            <a:r>
              <a:rPr lang="pl-PL" dirty="0" smtClean="0"/>
              <a:t>Ochrona i rozwój zasobów kultury</a:t>
            </a:r>
          </a:p>
          <a:p>
            <a:pPr lvl="0"/>
            <a:r>
              <a:rPr lang="pl-PL" b="1" dirty="0" smtClean="0"/>
              <a:t>Oś priorytetowa 11 </a:t>
            </a:r>
            <a:r>
              <a:rPr lang="pl-PL" dirty="0" smtClean="0"/>
              <a:t>Rozwój kierowany przez społeczność </a:t>
            </a:r>
          </a:p>
          <a:p>
            <a:r>
              <a:rPr lang="pl-PL" dirty="0" smtClean="0"/>
              <a:t> 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104523"/>
            <a:ext cx="7886700" cy="4985129"/>
          </a:xfrm>
        </p:spPr>
        <p:txBody>
          <a:bodyPr>
            <a:normAutofit fontScale="70000" lnSpcReduction="20000"/>
          </a:bodyPr>
          <a:lstStyle/>
          <a:p>
            <a:r>
              <a:rPr lang="pl-PL" sz="3200" b="1" u="sng" dirty="0" smtClean="0"/>
              <a:t>Kryteria planowane do przyjęcia do końca 2015 r:</a:t>
            </a:r>
            <a:endParaRPr lang="pl-PL" sz="3200" dirty="0" smtClean="0"/>
          </a:p>
          <a:p>
            <a:r>
              <a:rPr lang="pl-PL" sz="3200" dirty="0" smtClean="0"/>
              <a:t> </a:t>
            </a:r>
          </a:p>
          <a:p>
            <a:pPr algn="just"/>
            <a:r>
              <a:rPr lang="pl-PL" sz="3200" dirty="0" smtClean="0"/>
              <a:t>Kryteria dla działań w ramach których zaplanowano konkursy w IV kwartale 2015 r. – 20 działań/</a:t>
            </a:r>
            <a:r>
              <a:rPr lang="pl-PL" sz="3200" dirty="0" err="1" smtClean="0"/>
              <a:t>poddziałań</a:t>
            </a:r>
            <a:r>
              <a:rPr lang="pl-PL" sz="3200" dirty="0" smtClean="0"/>
              <a:t> o numerach:</a:t>
            </a:r>
          </a:p>
          <a:p>
            <a:r>
              <a:rPr lang="pl-PL" sz="3200" dirty="0" smtClean="0"/>
              <a:t>1.2.1, 1.5.2, </a:t>
            </a:r>
          </a:p>
          <a:p>
            <a:r>
              <a:rPr lang="pl-PL" sz="3200" dirty="0" smtClean="0"/>
              <a:t>3.1, 3.3, 3.4, 3.5.1, </a:t>
            </a:r>
          </a:p>
          <a:p>
            <a:r>
              <a:rPr lang="pl-PL" sz="3200" dirty="0" smtClean="0"/>
              <a:t>4.4, </a:t>
            </a:r>
          </a:p>
          <a:p>
            <a:r>
              <a:rPr lang="pl-PL" sz="3200" dirty="0" smtClean="0"/>
              <a:t>6.1.2, 6.3.1, 6.3.2, 6.4.2, 6.4.3, </a:t>
            </a:r>
          </a:p>
          <a:p>
            <a:r>
              <a:rPr lang="pl-PL" sz="3200" dirty="0" smtClean="0"/>
              <a:t>8.4.2, 8.4.3, 8.5.1, </a:t>
            </a:r>
          </a:p>
          <a:p>
            <a:r>
              <a:rPr lang="pl-PL" sz="3200" dirty="0" smtClean="0"/>
              <a:t>9.1.1, 9.1.2, 9.2.1, 9.3.2, 9.4.1 </a:t>
            </a:r>
          </a:p>
          <a:p>
            <a:r>
              <a:rPr lang="pl-PL" sz="3200" dirty="0" smtClean="0"/>
              <a:t>  </a:t>
            </a:r>
          </a:p>
          <a:p>
            <a:r>
              <a:rPr lang="pl-PL" sz="3200" b="1" u="sng" dirty="0" smtClean="0"/>
              <a:t>Kryteria planowane do zatwierdzenia w I kwartale 2016 r.:</a:t>
            </a:r>
            <a:endParaRPr lang="pl-PL" sz="3200" dirty="0" smtClean="0"/>
          </a:p>
          <a:p>
            <a:r>
              <a:rPr lang="pl-PL" sz="3200" dirty="0" smtClean="0"/>
              <a:t> </a:t>
            </a:r>
          </a:p>
          <a:p>
            <a:r>
              <a:rPr lang="pl-PL" sz="3200" dirty="0" smtClean="0"/>
              <a:t>Pozostałe kryteria dla wszystkich działań i </a:t>
            </a:r>
            <a:r>
              <a:rPr lang="pl-PL" sz="3200" dirty="0" err="1" smtClean="0"/>
              <a:t>poddziałań</a:t>
            </a:r>
            <a:r>
              <a:rPr lang="pl-PL" sz="3200" dirty="0" smtClean="0"/>
              <a:t>.</a:t>
            </a:r>
          </a:p>
          <a:p>
            <a:endParaRPr lang="pl-PL" sz="3200" dirty="0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7431" y="1285196"/>
            <a:ext cx="7886700" cy="2852737"/>
          </a:xfrm>
        </p:spPr>
        <p:txBody>
          <a:bodyPr/>
          <a:lstStyle/>
          <a:p>
            <a:pPr algn="ctr"/>
            <a:r>
              <a:rPr lang="pl-PL" dirty="0" smtClean="0"/>
              <a:t>Dziękuję za uwagę.</a:t>
            </a:r>
            <a:endParaRPr lang="pl-PL" dirty="0"/>
          </a:p>
        </p:txBody>
      </p:sp>
      <p:pic>
        <p:nvPicPr>
          <p:cNvPr id="3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</a:t>
            </a:r>
          </a:p>
          <a:p>
            <a:r>
              <a:rPr lang="pl-PL" b="1" dirty="0" smtClean="0"/>
              <a:t>Szczegółowy Opis Osi Priorytetowych RPO WK-P</a:t>
            </a:r>
          </a:p>
          <a:p>
            <a:r>
              <a:rPr lang="pl-PL" u="sng" dirty="0" smtClean="0"/>
              <a:t>Instytucja Zarządzająca RPO skorzystała z możliwości etapowego przyjmowania SZOOP.</a:t>
            </a:r>
            <a:r>
              <a:rPr lang="pl-PL" dirty="0" smtClean="0"/>
              <a:t> </a:t>
            </a:r>
          </a:p>
          <a:p>
            <a:r>
              <a:rPr lang="pl-PL" b="1" u="sng" dirty="0" smtClean="0"/>
              <a:t>13 maja 2015 r.</a:t>
            </a:r>
            <a:r>
              <a:rPr lang="pl-PL" u="sng" dirty="0" smtClean="0"/>
              <a:t> </a:t>
            </a:r>
            <a:r>
              <a:rPr lang="pl-PL" b="1" u="sng" dirty="0" smtClean="0"/>
              <a:t>projekt SZOOP w zakresie Działania 8.1 został przyjęty przez Zarząd Województwa</a:t>
            </a:r>
          </a:p>
          <a:p>
            <a:pPr algn="just"/>
            <a:r>
              <a:rPr lang="pl-PL" dirty="0" smtClean="0"/>
              <a:t>zaopiniowany przez Ministerstwo Infrastruktury i Rozwoju pod kątem zgodności z Umową Partnerstwa i wytycznymi horyzontalnymi</a:t>
            </a:r>
          </a:p>
          <a:p>
            <a:r>
              <a:rPr lang="pl-PL" dirty="0" smtClean="0"/>
              <a:t> </a:t>
            </a:r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</a:t>
            </a:r>
          </a:p>
          <a:p>
            <a:pPr algn="just"/>
            <a:r>
              <a:rPr lang="pl-PL" b="1" u="sng" dirty="0" smtClean="0"/>
              <a:t>10 czerwca 2015 r. przyjęcie przez Zarząd Województwa projektu Szczegółowego Opisu Osi Priorytetowych RPO </a:t>
            </a:r>
            <a:r>
              <a:rPr lang="pl-PL" b="1" u="sng" dirty="0" smtClean="0"/>
              <a:t/>
            </a:r>
            <a:br>
              <a:rPr lang="pl-PL" b="1" u="sng" dirty="0" smtClean="0"/>
            </a:br>
            <a:r>
              <a:rPr lang="pl-PL" b="1" u="sng" dirty="0" smtClean="0"/>
              <a:t>w </a:t>
            </a:r>
            <a:r>
              <a:rPr lang="pl-PL" b="1" u="sng" dirty="0" smtClean="0"/>
              <a:t>wersji 1.0 odnoszącego się do całego zakresu RPO WK-P na lata 2014-2020.</a:t>
            </a:r>
            <a:r>
              <a:rPr lang="pl-PL" dirty="0" smtClean="0"/>
              <a:t> </a:t>
            </a:r>
            <a:r>
              <a:rPr lang="pl-PL" b="1" u="sng" dirty="0" smtClean="0"/>
              <a:t>konsultacje społeczne 12 – </a:t>
            </a:r>
            <a:r>
              <a:rPr lang="pl-PL" b="1" u="sng" dirty="0" smtClean="0"/>
              <a:t>30.06.2015 </a:t>
            </a:r>
            <a:r>
              <a:rPr lang="pl-PL" b="1" u="sng" dirty="0" smtClean="0"/>
              <a:t>r. </a:t>
            </a:r>
          </a:p>
          <a:p>
            <a:r>
              <a:rPr lang="pl-PL" b="1" u="sng" dirty="0" smtClean="0"/>
              <a:t>w tym terminie wpłynęło 798 uwag</a:t>
            </a:r>
            <a:r>
              <a:rPr lang="pl-PL" dirty="0" smtClean="0"/>
              <a:t>. </a:t>
            </a:r>
          </a:p>
          <a:p>
            <a:r>
              <a:rPr lang="pl-PL" b="1" dirty="0" smtClean="0"/>
              <a:t>215</a:t>
            </a:r>
            <a:r>
              <a:rPr lang="pl-PL" dirty="0" smtClean="0"/>
              <a:t> uwzględnionych</a:t>
            </a:r>
          </a:p>
          <a:p>
            <a:r>
              <a:rPr lang="pl-PL" b="1" dirty="0" smtClean="0"/>
              <a:t>94</a:t>
            </a:r>
            <a:r>
              <a:rPr lang="pl-PL" dirty="0" smtClean="0"/>
              <a:t> częściowo uwzględnione</a:t>
            </a:r>
          </a:p>
          <a:p>
            <a:r>
              <a:rPr lang="pl-PL" b="1" dirty="0" smtClean="0"/>
              <a:t>20</a:t>
            </a:r>
            <a:r>
              <a:rPr lang="pl-PL" dirty="0" smtClean="0"/>
              <a:t> przyjętych do późniejszego wykorzystania</a:t>
            </a:r>
          </a:p>
          <a:p>
            <a:r>
              <a:rPr lang="pl-PL" b="1" dirty="0" smtClean="0"/>
              <a:t>469</a:t>
            </a:r>
            <a:r>
              <a:rPr lang="pl-PL" dirty="0" smtClean="0"/>
              <a:t> uwag nie zostało uwzględnionych</a:t>
            </a:r>
          </a:p>
          <a:p>
            <a:r>
              <a:rPr lang="pl-PL" b="1" u="sng" dirty="0" smtClean="0"/>
              <a:t> </a:t>
            </a:r>
            <a:endParaRPr lang="pl-PL" b="1" u="sng" dirty="0" smtClean="0"/>
          </a:p>
          <a:p>
            <a:endParaRPr lang="pl-PL" b="1" u="sng" dirty="0" smtClean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</a:t>
            </a:r>
          </a:p>
          <a:p>
            <a:r>
              <a:rPr lang="pl-PL" b="1" u="sng" dirty="0" smtClean="0"/>
              <a:t> </a:t>
            </a:r>
            <a:endParaRPr lang="pl-PL" dirty="0" smtClean="0"/>
          </a:p>
          <a:p>
            <a:r>
              <a:rPr lang="pl-PL" u="sng" dirty="0" smtClean="0"/>
              <a:t>SZOOP w wersji 2.0:</a:t>
            </a:r>
          </a:p>
          <a:p>
            <a:r>
              <a:rPr lang="pl-PL" u="sng" dirty="0" smtClean="0"/>
              <a:t>22 lipca 2015 r. został przyjęty przez Zarząd Województwa</a:t>
            </a:r>
            <a:endParaRPr lang="pl-PL" dirty="0" smtClean="0"/>
          </a:p>
          <a:p>
            <a:r>
              <a:rPr lang="pl-PL" u="sng" dirty="0" smtClean="0"/>
              <a:t>26 lipca 2015 r. został przekazany do Instytucji Koordynującej Umowę Partnerstwa  (MIiR) w celu zaopiniowania</a:t>
            </a:r>
          </a:p>
          <a:p>
            <a:r>
              <a:rPr lang="pl-PL" u="sng" dirty="0" smtClean="0"/>
              <a:t>10 sierpnia 2015 r. uzgodniony  z MIiR </a:t>
            </a:r>
          </a:p>
          <a:p>
            <a:r>
              <a:rPr lang="pl-PL" u="sng" dirty="0" smtClean="0"/>
              <a:t>SZOOP w wersji 3.0 został zatwierdzony przez Zarząd Województwa 11 sierpnia 2015 r.</a:t>
            </a:r>
          </a:p>
          <a:p>
            <a:endParaRPr lang="pl-PL" u="sng" dirty="0" smtClean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72857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</a:t>
            </a:r>
          </a:p>
          <a:p>
            <a:r>
              <a:rPr lang="pl-PL" b="1" dirty="0" smtClean="0"/>
              <a:t>PLANOWANE </a:t>
            </a:r>
            <a:r>
              <a:rPr lang="pl-PL" b="1" smtClean="0"/>
              <a:t>NABORY PROJEKTÓW </a:t>
            </a:r>
            <a:r>
              <a:rPr lang="pl-PL" b="1" dirty="0" smtClean="0"/>
              <a:t>W 2015 R.</a:t>
            </a:r>
          </a:p>
          <a:p>
            <a:pPr algn="just"/>
            <a:r>
              <a:rPr lang="pl-PL" b="1" dirty="0" smtClean="0"/>
              <a:t>Oś priorytetowa 1 </a:t>
            </a:r>
            <a:r>
              <a:rPr lang="pl-PL" dirty="0" smtClean="0"/>
              <a:t>Wzmocnienie innowacyjności </a:t>
            </a:r>
            <a:br>
              <a:rPr lang="pl-PL" dirty="0" smtClean="0"/>
            </a:br>
            <a:r>
              <a:rPr lang="pl-PL" dirty="0" smtClean="0"/>
              <a:t>i konkurencyjności gospodarki regionu </a:t>
            </a:r>
          </a:p>
          <a:p>
            <a:pPr algn="just"/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Projekt grantowy obejmujący wsparcie procesów badawczo rozwojowych w przedsiębiorstwach</a:t>
            </a:r>
          </a:p>
          <a:p>
            <a:pPr algn="just"/>
            <a:r>
              <a:rPr lang="pl-PL" dirty="0" smtClean="0"/>
              <a:t>Projekt grantowy obejmujący wsparcie procesu umiędzynarodowienia przedsiębiorstw</a:t>
            </a:r>
          </a:p>
          <a:p>
            <a:r>
              <a:rPr lang="pl-PL" dirty="0" smtClean="0"/>
              <a:t> 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 </a:t>
            </a:r>
          </a:p>
          <a:p>
            <a:pPr algn="just"/>
            <a:r>
              <a:rPr lang="pl-PL" dirty="0" smtClean="0"/>
              <a:t>Planowane nabory wniosków w 2015 r.</a:t>
            </a:r>
          </a:p>
          <a:p>
            <a:pPr algn="just"/>
            <a:r>
              <a:rPr lang="pl-PL" b="1" dirty="0" smtClean="0"/>
              <a:t>Oś priorytetowa 3 </a:t>
            </a:r>
            <a:r>
              <a:rPr lang="pl-PL" dirty="0" smtClean="0"/>
              <a:t>Efektywność energetyczna i gospodarka niskoemisyjna w regionie </a:t>
            </a:r>
          </a:p>
          <a:p>
            <a:pPr algn="just"/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Inwestycje związane z budową i modernizacją sieci elektroenergetycznych (niskiego i średniego napięcia) dedykowanych przyłączaniu nowych jednostek</a:t>
            </a:r>
            <a:br>
              <a:rPr lang="pl-PL" dirty="0" smtClean="0"/>
            </a:br>
            <a:r>
              <a:rPr lang="pl-PL" dirty="0" smtClean="0"/>
              <a:t>wytwórczych z OZE do KSE </a:t>
            </a:r>
          </a:p>
          <a:p>
            <a:pPr algn="just"/>
            <a:r>
              <a:rPr lang="pl-PL" dirty="0" smtClean="0"/>
              <a:t>Inwestycje związane z efektywnością energetyczną budynków</a:t>
            </a:r>
            <a:br>
              <a:rPr lang="pl-PL" dirty="0" smtClean="0"/>
            </a:br>
            <a:r>
              <a:rPr lang="pl-PL" dirty="0" smtClean="0"/>
              <a:t>użyteczności publicznej </a:t>
            </a:r>
          </a:p>
          <a:p>
            <a:pPr algn="just"/>
            <a:r>
              <a:rPr lang="pl-PL" dirty="0" smtClean="0"/>
              <a:t>Infrastruktura na potrzeby czystego transportu miejskiego oraz inteligentne systemy transportowe infrastruktura szynowa wraz </a:t>
            </a:r>
            <a:br>
              <a:rPr lang="pl-PL" dirty="0" smtClean="0"/>
            </a:br>
            <a:r>
              <a:rPr lang="pl-PL" dirty="0" smtClean="0"/>
              <a:t>z taborem </a:t>
            </a:r>
          </a:p>
          <a:p>
            <a:pPr algn="just"/>
            <a:r>
              <a:rPr lang="pl-PL" dirty="0" smtClean="0"/>
              <a:t>Inwestycje związane z efektywnością energetyczną budynków</a:t>
            </a:r>
            <a:br>
              <a:rPr lang="pl-PL" dirty="0" smtClean="0"/>
            </a:br>
            <a:r>
              <a:rPr lang="pl-PL" dirty="0" smtClean="0"/>
              <a:t>użyteczności publicznej 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Planowane nabory wniosków w 2015 r.</a:t>
            </a:r>
          </a:p>
          <a:p>
            <a:endParaRPr lang="pl-PL" dirty="0" smtClean="0"/>
          </a:p>
          <a:p>
            <a:r>
              <a:rPr lang="pl-PL" b="1" dirty="0" smtClean="0"/>
              <a:t>Oś priorytetowa 4 </a:t>
            </a:r>
            <a:r>
              <a:rPr lang="pl-PL" dirty="0" smtClean="0"/>
              <a:t>Region przyjazny środowisku</a:t>
            </a:r>
          </a:p>
          <a:p>
            <a:endParaRPr lang="pl-PL" dirty="0" smtClean="0"/>
          </a:p>
          <a:p>
            <a:r>
              <a:rPr lang="pl-PL" dirty="0" smtClean="0"/>
              <a:t>Inwestycje w zakresie dziedzictwa kulturowego </a:t>
            </a:r>
            <a:r>
              <a:rPr lang="pl-PL" u="sng" dirty="0" smtClean="0"/>
              <a:t>III kwartał</a:t>
            </a:r>
          </a:p>
          <a:p>
            <a:endParaRPr lang="pl-PL" dirty="0" smtClean="0"/>
          </a:p>
          <a:p>
            <a:r>
              <a:rPr lang="pl-PL" dirty="0" smtClean="0"/>
              <a:t>Wsparcie wydarzeń kulturalnych </a:t>
            </a:r>
            <a:r>
              <a:rPr lang="pl-PL" u="sng" dirty="0" smtClean="0"/>
              <a:t>IV kwartał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 Planowane nabory wniosków w 2015 r.</a:t>
            </a:r>
          </a:p>
          <a:p>
            <a:r>
              <a:rPr lang="pl-PL" b="1" dirty="0" smtClean="0"/>
              <a:t>Oś priorytetowa 6 </a:t>
            </a:r>
            <a:r>
              <a:rPr lang="pl-PL" dirty="0" smtClean="0"/>
              <a:t>Solidarne społeczeństwo i konkurencyjne kadry </a:t>
            </a:r>
          </a:p>
          <a:p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opieka nad dziećmi do 3 lat (m.in. żłobki, kluby dziecięce</a:t>
            </a:r>
          </a:p>
          <a:p>
            <a:pPr algn="just"/>
            <a:r>
              <a:rPr lang="pl-PL" dirty="0" smtClean="0"/>
              <a:t>adaptacją obiektów na potrzeby świadczenia usług edukacji</a:t>
            </a:r>
            <a:br>
              <a:rPr lang="pl-PL" dirty="0" smtClean="0"/>
            </a:br>
            <a:r>
              <a:rPr lang="pl-PL" dirty="0" smtClean="0"/>
              <a:t>przedszkolnej </a:t>
            </a:r>
          </a:p>
          <a:p>
            <a:pPr algn="just"/>
            <a:r>
              <a:rPr lang="pl-PL" dirty="0" smtClean="0"/>
              <a:t>infrastruktura edukacyjna i szkoleniowa jednostek systemu oświaty prowadzących kształcenie zawodowe </a:t>
            </a:r>
          </a:p>
          <a:p>
            <a:endParaRPr lang="pl-PL" dirty="0" smtClean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/>
          </a:bodyPr>
          <a:lstStyle/>
          <a:p>
            <a:r>
              <a:rPr lang="pl-PL" dirty="0" smtClean="0"/>
              <a:t>Planowane nabory wniosków w 2015 r.</a:t>
            </a:r>
          </a:p>
          <a:p>
            <a:r>
              <a:rPr lang="pl-PL" b="1" dirty="0" smtClean="0"/>
              <a:t>Oś priorytetowa 8 </a:t>
            </a:r>
            <a:r>
              <a:rPr lang="pl-PL" dirty="0" smtClean="0"/>
              <a:t>Aktywni na rynku pracy</a:t>
            </a:r>
          </a:p>
          <a:p>
            <a:pPr algn="just"/>
            <a:r>
              <a:rPr lang="pl-PL" u="sng" dirty="0" smtClean="0"/>
              <a:t>III kwartał </a:t>
            </a:r>
          </a:p>
          <a:p>
            <a:pPr algn="just"/>
            <a:r>
              <a:rPr lang="pl-PL" dirty="0" smtClean="0"/>
              <a:t>Nabór pozakonkursowy - projekty PUP - wsparcie dopasowane do indywidualnych potrzeb osób bezrobotnych</a:t>
            </a:r>
          </a:p>
          <a:p>
            <a:pPr algn="just"/>
            <a:endParaRPr lang="pl-PL" dirty="0" smtClean="0"/>
          </a:p>
          <a:p>
            <a:pPr algn="just"/>
            <a:r>
              <a:rPr lang="pl-PL" u="sng" dirty="0" smtClean="0"/>
              <a:t>IV kwartał</a:t>
            </a:r>
          </a:p>
          <a:p>
            <a:pPr algn="just"/>
            <a:r>
              <a:rPr lang="pl-PL" dirty="0" smtClean="0"/>
              <a:t>opieka nad dziećmi do 3 lat (m.in. żłobki, kluby dziecięce 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 smtClean="0"/>
              <a:t>projekt grantowy z zakresu wdrażania podmiotowego systemu finansowania usług rozwojowych dla przedsiębiorstw 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F455CDD5-C0D5-4F1E-9423-3AD99BE169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989</TotalTime>
  <Words>252</Words>
  <Application>Microsoft Office PowerPoint</Application>
  <PresentationFormat>Pokaz na ekranie (4:3)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8</vt:i4>
      </vt:variant>
      <vt:variant>
        <vt:lpstr>Tytuły slajdów</vt:lpstr>
      </vt:variant>
      <vt:variant>
        <vt:i4>15</vt:i4>
      </vt:variant>
    </vt:vector>
  </HeadingPairs>
  <TitlesOfParts>
    <vt:vector size="25" baseType="lpstr">
      <vt:lpstr>Arial</vt:lpstr>
      <vt:lpstr>Calibri</vt:lpstr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Dziękuję za uwagę.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Barbara Jesionowska</dc:creator>
  <cp:lastModifiedBy>Barbara Jesionowska</cp:lastModifiedBy>
  <cp:revision>106</cp:revision>
  <dcterms:created xsi:type="dcterms:W3CDTF">2015-01-15T11:10:57Z</dcterms:created>
  <dcterms:modified xsi:type="dcterms:W3CDTF">2015-08-18T06:00:34Z</dcterms:modified>
</cp:coreProperties>
</file>