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6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9.xml" ContentType="application/vnd.openxmlformats-officedocument.theme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8" r:id="rId2"/>
    <p:sldMasterId id="2147483710" r:id="rId3"/>
    <p:sldMasterId id="2147483758" r:id="rId4"/>
    <p:sldMasterId id="2147483770" r:id="rId5"/>
    <p:sldMasterId id="2147483722" r:id="rId6"/>
    <p:sldMasterId id="2147483734" r:id="rId7"/>
    <p:sldMasterId id="2147483798" r:id="rId8"/>
    <p:sldMasterId id="2147483810" r:id="rId9"/>
    <p:sldMasterId id="2147483746" r:id="rId10"/>
  </p:sldMasterIdLst>
  <p:sldIdLst>
    <p:sldId id="260" r:id="rId11"/>
    <p:sldId id="265" r:id="rId12"/>
    <p:sldId id="266" r:id="rId13"/>
    <p:sldId id="268" r:id="rId14"/>
    <p:sldId id="270" r:id="rId15"/>
    <p:sldId id="267" r:id="rId16"/>
    <p:sldId id="271" r:id="rId17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57" autoAdjust="0"/>
    <p:restoredTop sz="94660" autoAdjust="0"/>
  </p:normalViewPr>
  <p:slideViewPr>
    <p:cSldViewPr snapToGrid="0">
      <p:cViewPr varScale="1">
        <p:scale>
          <a:sx n="89" d="100"/>
          <a:sy n="89" d="100"/>
        </p:scale>
        <p:origin x="1325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10" Type="http://schemas.openxmlformats.org/officeDocument/2006/relationships/slideMaster" Target="slideMasters/slideMaster10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4.jpeg"/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5.jpeg"/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2.jpeg"/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0"/>
            <a:ext cx="4648200" cy="1155455"/>
          </a:xfrm>
          <a:prstGeom prst="rect">
            <a:avLst/>
          </a:prstGeom>
        </p:spPr>
      </p:pic>
      <p:sp>
        <p:nvSpPr>
          <p:cNvPr id="13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14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311754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9" name="Obraz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2749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CC4A1-FC32-40BC-A958-AA1B42E41634}" type="datetimeFigureOut">
              <a:rPr lang="pl-PL" smtClean="0"/>
              <a:pPr/>
              <a:t>2015-06-07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A47C2-D5B8-4266-AB66-FE64D9B5D12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ytułu 1"/>
          <p:cNvSpPr txBox="1">
            <a:spLocks/>
          </p:cNvSpPr>
          <p:nvPr userDrawn="1"/>
        </p:nvSpPr>
        <p:spPr>
          <a:xfrm>
            <a:off x="628650" y="4834393"/>
            <a:ext cx="7886700" cy="9223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l-PL" dirty="0" smtClean="0">
                <a:solidFill>
                  <a:schemeClr val="bg1"/>
                </a:solidFill>
              </a:rPr>
              <a:t>Kliknij, aby dodać tytuł prezentacji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0"/>
            <a:ext cx="4648200" cy="1155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808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ytułu 1"/>
          <p:cNvSpPr txBox="1">
            <a:spLocks/>
          </p:cNvSpPr>
          <p:nvPr userDrawn="1"/>
        </p:nvSpPr>
        <p:spPr>
          <a:xfrm>
            <a:off x="628650" y="4834393"/>
            <a:ext cx="7886700" cy="9223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l-PL" dirty="0" smtClean="0">
                <a:solidFill>
                  <a:schemeClr val="bg1"/>
                </a:solidFill>
              </a:rPr>
              <a:t>Kliknij, aby dodać tytuł prezentacji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0"/>
            <a:ext cx="4648200" cy="1155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877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7231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6611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4855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9" name="Obraz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7918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5083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098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5610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9" name="Obraz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0420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9" name="Obraz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3431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9" name="Obraz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8979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0"/>
            <a:ext cx="4648200" cy="1155455"/>
          </a:xfrm>
          <a:prstGeom prst="rect">
            <a:avLst/>
          </a:prstGeom>
        </p:spPr>
      </p:pic>
      <p:sp>
        <p:nvSpPr>
          <p:cNvPr id="7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8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677409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0"/>
            <a:ext cx="4648200" cy="1155455"/>
          </a:xfrm>
          <a:prstGeom prst="rect">
            <a:avLst/>
          </a:prstGeom>
        </p:spPr>
      </p:pic>
      <p:sp>
        <p:nvSpPr>
          <p:cNvPr id="7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8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677409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1" y="-110752"/>
            <a:ext cx="4648200" cy="1155455"/>
          </a:xfrm>
          <a:prstGeom prst="rect">
            <a:avLst/>
          </a:prstGeom>
        </p:spPr>
      </p:pic>
      <p:sp>
        <p:nvSpPr>
          <p:cNvPr id="6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77537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1" y="-110752"/>
            <a:ext cx="4648200" cy="1155455"/>
          </a:xfrm>
          <a:prstGeom prst="rect">
            <a:avLst/>
          </a:prstGeom>
        </p:spPr>
      </p:pic>
      <p:sp>
        <p:nvSpPr>
          <p:cNvPr id="6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226583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158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8940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158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178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158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8366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158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065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0" name="Obraz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158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5304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0"/>
            <a:ext cx="4648200" cy="1155455"/>
          </a:xfrm>
          <a:prstGeom prst="rect">
            <a:avLst/>
          </a:prstGeom>
        </p:spPr>
      </p:pic>
      <p:sp>
        <p:nvSpPr>
          <p:cNvPr id="7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8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677409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158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0187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158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166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158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7378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158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8781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05" y="-114299"/>
            <a:ext cx="4660096" cy="1158412"/>
          </a:xfrm>
          <a:prstGeom prst="rect">
            <a:avLst/>
          </a:prstGeom>
        </p:spPr>
      </p:pic>
      <p:sp>
        <p:nvSpPr>
          <p:cNvPr id="6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717366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05" y="-114299"/>
            <a:ext cx="4660096" cy="1158412"/>
          </a:xfrm>
          <a:prstGeom prst="rect">
            <a:avLst/>
          </a:prstGeom>
        </p:spPr>
      </p:pic>
      <p:sp>
        <p:nvSpPr>
          <p:cNvPr id="6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534057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372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6636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372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0517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372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478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372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4390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0531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0" name="Obraz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372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972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372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8990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372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5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372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498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372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430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1"/>
            <a:ext cx="4648200" cy="1155454"/>
          </a:xfrm>
          <a:prstGeom prst="rect">
            <a:avLst/>
          </a:prstGeom>
        </p:spPr>
      </p:pic>
      <p:sp>
        <p:nvSpPr>
          <p:cNvPr id="6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312962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1"/>
            <a:ext cx="4648200" cy="1155454"/>
          </a:xfrm>
          <a:prstGeom prst="rect">
            <a:avLst/>
          </a:prstGeom>
        </p:spPr>
      </p:pic>
      <p:sp>
        <p:nvSpPr>
          <p:cNvPr id="6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6887806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6" y="-148914"/>
            <a:ext cx="4182291" cy="1039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108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6" y="-148914"/>
            <a:ext cx="4182291" cy="1039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4760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1918" y="-119582"/>
            <a:ext cx="4237781" cy="1053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6613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0" name="Obraz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8691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6" y="-148914"/>
            <a:ext cx="4182291" cy="1039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1998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0" name="Obraz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6" y="-148914"/>
            <a:ext cx="4182291" cy="1039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9334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6" y="-148914"/>
            <a:ext cx="4182291" cy="1039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9183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6" y="-148914"/>
            <a:ext cx="4182291" cy="1039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0335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6" y="-148914"/>
            <a:ext cx="4182291" cy="1039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0526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6" y="-148914"/>
            <a:ext cx="4182291" cy="1039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8542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ytułu 1"/>
          <p:cNvSpPr txBox="1">
            <a:spLocks/>
          </p:cNvSpPr>
          <p:nvPr userDrawn="1"/>
        </p:nvSpPr>
        <p:spPr>
          <a:xfrm>
            <a:off x="628650" y="4834393"/>
            <a:ext cx="7886700" cy="9223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l-PL" dirty="0" smtClean="0">
                <a:solidFill>
                  <a:schemeClr val="bg1"/>
                </a:solidFill>
              </a:rPr>
              <a:t>Kliknij, aby dodać tytuł prezentacji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1"/>
            <a:ext cx="4648200" cy="1155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7934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ytułu 1"/>
          <p:cNvSpPr txBox="1">
            <a:spLocks/>
          </p:cNvSpPr>
          <p:nvPr userDrawn="1"/>
        </p:nvSpPr>
        <p:spPr>
          <a:xfrm>
            <a:off x="628650" y="4834393"/>
            <a:ext cx="7886700" cy="9223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l-PL" dirty="0" smtClean="0">
                <a:solidFill>
                  <a:schemeClr val="bg1"/>
                </a:solidFill>
              </a:rPr>
              <a:t>Kliknij, aby dodać tytuł prezentacji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1"/>
            <a:ext cx="4648200" cy="1155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7674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-139180"/>
            <a:ext cx="4299858" cy="106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0410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-139180"/>
            <a:ext cx="4299858" cy="106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856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0" name="Obraz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307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-139180"/>
            <a:ext cx="4299858" cy="106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8066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-139180"/>
            <a:ext cx="4299858" cy="106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147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0" name="Obraz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-139180"/>
            <a:ext cx="4299858" cy="106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1070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-139180"/>
            <a:ext cx="4299858" cy="106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070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-139180"/>
            <a:ext cx="4299858" cy="106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9311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-139180"/>
            <a:ext cx="4299858" cy="106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1703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-139180"/>
            <a:ext cx="4299858" cy="106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6743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0"/>
            <a:ext cx="4648200" cy="1155455"/>
          </a:xfrm>
          <a:prstGeom prst="rect">
            <a:avLst/>
          </a:prstGeom>
        </p:spPr>
      </p:pic>
      <p:sp>
        <p:nvSpPr>
          <p:cNvPr id="7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724350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0"/>
            <a:ext cx="4648200" cy="1155455"/>
          </a:xfrm>
          <a:prstGeom prst="rect">
            <a:avLst/>
          </a:prstGeom>
        </p:spPr>
      </p:pic>
      <p:sp>
        <p:nvSpPr>
          <p:cNvPr id="7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431813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9" name="Obraz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1382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3315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96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3100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9" name="Obraz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400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139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067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9949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3961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4278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ytułu 1"/>
          <p:cNvSpPr txBox="1">
            <a:spLocks/>
          </p:cNvSpPr>
          <p:nvPr userDrawn="1"/>
        </p:nvSpPr>
        <p:spPr>
          <a:xfrm>
            <a:off x="628650" y="4834393"/>
            <a:ext cx="7886700" cy="9223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0"/>
            <a:ext cx="4648200" cy="1155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9197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ytułu 1"/>
          <p:cNvSpPr txBox="1">
            <a:spLocks/>
          </p:cNvSpPr>
          <p:nvPr userDrawn="1"/>
        </p:nvSpPr>
        <p:spPr>
          <a:xfrm>
            <a:off x="628650" y="4834393"/>
            <a:ext cx="7886700" cy="9223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l-PL" dirty="0" smtClean="0">
                <a:solidFill>
                  <a:schemeClr val="bg1"/>
                </a:solidFill>
              </a:rPr>
              <a:t>Kliknij, aby dodać tytuł prezentacji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0"/>
            <a:ext cx="4648200" cy="1155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9025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3" name="Obraz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2897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0320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5491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979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7374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0" name="Obraz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2809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42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3505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900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626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0E4FE-6149-4404-9566-13B79C90E8A5}" type="datetimeFigureOut">
              <a:rPr lang="pl-PL" smtClean="0"/>
              <a:pPr/>
              <a:t>2015-06-07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BEEEF-B139-4720-9B33-943BB277AE8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476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0E4FE-6149-4404-9566-13B79C90E8A5}" type="datetimeFigureOut">
              <a:rPr lang="pl-PL" smtClean="0"/>
              <a:pPr/>
              <a:t>2015-06-07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BEEEF-B139-4720-9B33-943BB277AE8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0E4FE-6149-4404-9566-13B79C90E8A5}" type="datetimeFigureOut">
              <a:rPr lang="pl-PL" smtClean="0"/>
              <a:pPr/>
              <a:t>2015-06-07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BEEEF-B139-4720-9B33-943BB277AE8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0E4FE-6149-4404-9566-13B79C90E8A5}" type="datetimeFigureOut">
              <a:rPr lang="pl-PL" smtClean="0"/>
              <a:pPr/>
              <a:t>2015-06-07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BEEEF-B139-4720-9B33-943BB277AE8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0E4FE-6149-4404-9566-13B79C90E8A5}" type="datetimeFigureOut">
              <a:rPr lang="pl-PL" smtClean="0"/>
              <a:pPr/>
              <a:t>2015-06-07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BEEEF-B139-4720-9B33-943BB277AE8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0E4FE-6149-4404-9566-13B79C90E8A5}" type="datetimeFigureOut">
              <a:rPr lang="pl-PL" smtClean="0"/>
              <a:pPr/>
              <a:t>2015-06-07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BEEEF-B139-4720-9B33-943BB277AE8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0E4FE-6149-4404-9566-13B79C90E8A5}" type="datetimeFigureOut">
              <a:rPr lang="pl-PL" smtClean="0"/>
              <a:pPr/>
              <a:t>2015-06-07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BEEEF-B139-4720-9B33-943BB277AE8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0E4FE-6149-4404-9566-13B79C90E8A5}" type="datetimeFigureOut">
              <a:rPr lang="pl-PL" smtClean="0"/>
              <a:pPr/>
              <a:t>2015-06-07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BEEEF-B139-4720-9B33-943BB277AE8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0E4FE-6149-4404-9566-13B79C90E8A5}" type="datetimeFigureOut">
              <a:rPr lang="pl-PL" smtClean="0"/>
              <a:pPr/>
              <a:t>2015-06-07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BEEEF-B139-4720-9B33-943BB277AE8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0E4FE-6149-4404-9566-13B79C90E8A5}" type="datetimeFigureOut">
              <a:rPr lang="pl-PL" smtClean="0"/>
              <a:pPr/>
              <a:t>2015-06-07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BEEEF-B139-4720-9B33-943BB277AE8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0E4FE-6149-4404-9566-13B79C90E8A5}" type="datetimeFigureOut">
              <a:rPr lang="pl-PL" smtClean="0"/>
              <a:pPr/>
              <a:t>2015-06-07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BEEEF-B139-4720-9B33-943BB277AE8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6258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CC4A1-FC32-40BC-A958-AA1B42E41634}" type="datetimeFigureOut">
              <a:rPr lang="pl-PL" smtClean="0"/>
              <a:pPr/>
              <a:t>2015-06-07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A47C2-D5B8-4266-AB66-FE64D9B5D12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CC4A1-FC32-40BC-A958-AA1B42E41634}" type="datetimeFigureOut">
              <a:rPr lang="pl-PL" smtClean="0"/>
              <a:pPr/>
              <a:t>2015-06-07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A47C2-D5B8-4266-AB66-FE64D9B5D12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CC4A1-FC32-40BC-A958-AA1B42E41634}" type="datetimeFigureOut">
              <a:rPr lang="pl-PL" smtClean="0"/>
              <a:pPr/>
              <a:t>2015-06-07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A47C2-D5B8-4266-AB66-FE64D9B5D12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CC4A1-FC32-40BC-A958-AA1B42E41634}" type="datetimeFigureOut">
              <a:rPr lang="pl-PL" smtClean="0"/>
              <a:pPr/>
              <a:t>2015-06-07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A47C2-D5B8-4266-AB66-FE64D9B5D12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CC4A1-FC32-40BC-A958-AA1B42E41634}" type="datetimeFigureOut">
              <a:rPr lang="pl-PL" smtClean="0"/>
              <a:pPr/>
              <a:t>2015-06-07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A47C2-D5B8-4266-AB66-FE64D9B5D12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CC4A1-FC32-40BC-A958-AA1B42E41634}" type="datetimeFigureOut">
              <a:rPr lang="pl-PL" smtClean="0"/>
              <a:pPr/>
              <a:t>2015-06-07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A47C2-D5B8-4266-AB66-FE64D9B5D12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CC4A1-FC32-40BC-A958-AA1B42E41634}" type="datetimeFigureOut">
              <a:rPr lang="pl-PL" smtClean="0"/>
              <a:pPr/>
              <a:t>2015-06-07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A47C2-D5B8-4266-AB66-FE64D9B5D12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CC4A1-FC32-40BC-A958-AA1B42E41634}" type="datetimeFigureOut">
              <a:rPr lang="pl-PL" smtClean="0"/>
              <a:pPr/>
              <a:t>2015-06-07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A47C2-D5B8-4266-AB66-FE64D9B5D12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CC4A1-FC32-40BC-A958-AA1B42E41634}" type="datetimeFigureOut">
              <a:rPr lang="pl-PL" smtClean="0"/>
              <a:pPr/>
              <a:t>2015-06-07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A47C2-D5B8-4266-AB66-FE64D9B5D12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CC4A1-FC32-40BC-A958-AA1B42E41634}" type="datetimeFigureOut">
              <a:rPr lang="pl-PL" smtClean="0"/>
              <a:pPr/>
              <a:t>2015-06-07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A47C2-D5B8-4266-AB66-FE64D9B5D12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8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03.xml"/><Relationship Id="rId7" Type="http://schemas.openxmlformats.org/officeDocument/2006/relationships/slideLayout" Target="../slideLayouts/slideLayout107.xml"/><Relationship Id="rId12" Type="http://schemas.openxmlformats.org/officeDocument/2006/relationships/slideLayout" Target="../slideLayouts/slideLayout112.xml"/><Relationship Id="rId2" Type="http://schemas.openxmlformats.org/officeDocument/2006/relationships/slideLayout" Target="../slideLayouts/slideLayout102.xml"/><Relationship Id="rId1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6.xml"/><Relationship Id="rId11" Type="http://schemas.openxmlformats.org/officeDocument/2006/relationships/slideLayout" Target="../slideLayouts/slideLayout111.xml"/><Relationship Id="rId5" Type="http://schemas.openxmlformats.org/officeDocument/2006/relationships/slideLayout" Target="../slideLayouts/slideLayout105.xml"/><Relationship Id="rId10" Type="http://schemas.openxmlformats.org/officeDocument/2006/relationships/slideLayout" Target="../slideLayouts/slideLayout110.xml"/><Relationship Id="rId4" Type="http://schemas.openxmlformats.org/officeDocument/2006/relationships/slideLayout" Target="../slideLayouts/slideLayout104.xml"/><Relationship Id="rId9" Type="http://schemas.openxmlformats.org/officeDocument/2006/relationships/slideLayout" Target="../slideLayouts/slideLayout109.xml"/><Relationship Id="rId14" Type="http://schemas.openxmlformats.org/officeDocument/2006/relationships/image" Target="../media/image33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11.jpe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16.jpe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image" Target="../media/image22.jpeg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image" Target="../media/image27.jpeg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13" Type="http://schemas.openxmlformats.org/officeDocument/2006/relationships/image" Target="../media/image30.jpeg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7.xml"/><Relationship Id="rId3" Type="http://schemas.openxmlformats.org/officeDocument/2006/relationships/slideLayout" Target="../slideLayouts/slideLayout92.xml"/><Relationship Id="rId7" Type="http://schemas.openxmlformats.org/officeDocument/2006/relationships/slideLayout" Target="../slideLayouts/slideLayout96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1.xml"/><Relationship Id="rId1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5.xml"/><Relationship Id="rId11" Type="http://schemas.openxmlformats.org/officeDocument/2006/relationships/slideLayout" Target="../slideLayouts/slideLayout100.xml"/><Relationship Id="rId5" Type="http://schemas.openxmlformats.org/officeDocument/2006/relationships/slideLayout" Target="../slideLayouts/slideLayout94.xml"/><Relationship Id="rId10" Type="http://schemas.openxmlformats.org/officeDocument/2006/relationships/slideLayout" Target="../slideLayouts/slideLayout99.xml"/><Relationship Id="rId4" Type="http://schemas.openxmlformats.org/officeDocument/2006/relationships/slideLayout" Target="../slideLayouts/slideLayout93.xml"/><Relationship Id="rId9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958847"/>
            <a:ext cx="7886700" cy="9334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463799"/>
            <a:ext cx="7886700" cy="371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8765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797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958847"/>
            <a:ext cx="7886700" cy="9334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463799"/>
            <a:ext cx="7886700" cy="371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76939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  <p:sldLayoutId id="2147483796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958847"/>
            <a:ext cx="7886700" cy="9334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463799"/>
            <a:ext cx="7886700" cy="371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34703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958847"/>
            <a:ext cx="7886700" cy="9334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463799"/>
            <a:ext cx="7886700" cy="371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58813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958847"/>
            <a:ext cx="7886700" cy="9334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463799"/>
            <a:ext cx="7886700" cy="371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8121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958847"/>
            <a:ext cx="7886700" cy="9334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463799"/>
            <a:ext cx="7886700" cy="371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13914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958847"/>
            <a:ext cx="7886700" cy="9334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463799"/>
            <a:ext cx="7886700" cy="371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30263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958847"/>
            <a:ext cx="7886700" cy="9334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463799"/>
            <a:ext cx="7886700" cy="371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17019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0E4FE-6149-4404-9566-13B79C90E8A5}" type="datetimeFigureOut">
              <a:rPr lang="pl-PL" smtClean="0"/>
              <a:pPr/>
              <a:t>2015-06-07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4BEEEF-B139-4720-9B33-943BB277AE82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CC4A1-FC32-40BC-A958-AA1B42E41634}" type="datetimeFigureOut">
              <a:rPr lang="pl-PL" smtClean="0"/>
              <a:pPr/>
              <a:t>2015-06-07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A47C2-D5B8-4266-AB66-FE64D9B5D122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2370337" y="4971495"/>
            <a:ext cx="6409679" cy="1589103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</a:pPr>
            <a:r>
              <a:rPr lang="pl-PL" b="1" dirty="0" smtClean="0">
                <a:solidFill>
                  <a:schemeClr val="tx1"/>
                </a:solidFill>
              </a:rPr>
              <a:t>Kryteria wyboru </a:t>
            </a:r>
          </a:p>
          <a:p>
            <a:pPr algn="ctr">
              <a:spcBef>
                <a:spcPts val="0"/>
              </a:spcBef>
            </a:pPr>
            <a:r>
              <a:rPr lang="pl-PL" b="1" dirty="0" smtClean="0">
                <a:solidFill>
                  <a:schemeClr val="tx1"/>
                </a:solidFill>
              </a:rPr>
              <a:t>Lokalnych Strategii Rozwoju </a:t>
            </a:r>
            <a:endParaRPr lang="pl-PL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Documents and Settings\m.wawrzyniak\Pulpit\LOGOTYPY PREZENT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07" y="227601"/>
            <a:ext cx="4342300" cy="757436"/>
          </a:xfrm>
          <a:prstGeom prst="rect">
            <a:avLst/>
          </a:prstGeom>
          <a:noFill/>
        </p:spPr>
      </p:pic>
      <p:sp>
        <p:nvSpPr>
          <p:cNvPr id="4" name="pole tekstowe 3"/>
          <p:cNvSpPr txBox="1"/>
          <p:nvPr/>
        </p:nvSpPr>
        <p:spPr>
          <a:xfrm>
            <a:off x="3260558" y="6280484"/>
            <a:ext cx="3597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/>
              <a:t>20 maja 2015 r.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m.wawrzyniak\Pulpit\LOGOTYPY PREZENT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8415" y="159900"/>
            <a:ext cx="4131285" cy="720628"/>
          </a:xfrm>
          <a:prstGeom prst="rect">
            <a:avLst/>
          </a:prstGeom>
          <a:noFill/>
        </p:spPr>
      </p:pic>
      <p:sp>
        <p:nvSpPr>
          <p:cNvPr id="5" name="pole tekstowe 4"/>
          <p:cNvSpPr txBox="1"/>
          <p:nvPr/>
        </p:nvSpPr>
        <p:spPr>
          <a:xfrm>
            <a:off x="0" y="1180021"/>
            <a:ext cx="8669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 smtClean="0"/>
              <a:t>Podstawy </a:t>
            </a:r>
            <a:r>
              <a:rPr lang="pl-PL" sz="2400" b="1" dirty="0"/>
              <a:t>p</a:t>
            </a:r>
            <a:r>
              <a:rPr lang="pl-PL" sz="2400" b="1" dirty="0" smtClean="0"/>
              <a:t>rawna</a:t>
            </a:r>
            <a:endParaRPr lang="pl-PL" i="1" u="sng" dirty="0" smtClean="0"/>
          </a:p>
        </p:txBody>
      </p:sp>
      <p:sp>
        <p:nvSpPr>
          <p:cNvPr id="7" name="pole tekstowe 6"/>
          <p:cNvSpPr txBox="1"/>
          <p:nvPr/>
        </p:nvSpPr>
        <p:spPr>
          <a:xfrm>
            <a:off x="445168" y="1816768"/>
            <a:ext cx="8310643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i="1" dirty="0" smtClean="0"/>
              <a:t>Ustawa </a:t>
            </a:r>
            <a:r>
              <a:rPr lang="pl-PL" b="1" i="1" dirty="0"/>
              <a:t>z dnia 20 lutego </a:t>
            </a:r>
            <a:r>
              <a:rPr lang="pl-PL" b="1" i="1" dirty="0" smtClean="0"/>
              <a:t>2015 r. o rozwoju lokalnym z udziałem lokalnej społeczności</a:t>
            </a:r>
            <a:endParaRPr lang="pl-PL" dirty="0" smtClean="0"/>
          </a:p>
          <a:p>
            <a:endParaRPr lang="pl-PL" dirty="0" smtClean="0"/>
          </a:p>
          <a:p>
            <a:r>
              <a:rPr lang="pl-PL" sz="2000" dirty="0" smtClean="0"/>
              <a:t>Art. 15. 1. Minister właściwy do spraw rozwoju wsi i minister właściwy do spraw rybołówstwa opracowują formularze, o których mowa w art. 7 pkt 1 [</a:t>
            </a:r>
            <a:r>
              <a:rPr lang="pl-PL" sz="2000" i="1" dirty="0" smtClean="0"/>
              <a:t>wniosek o wybór LSR</a:t>
            </a:r>
            <a:r>
              <a:rPr lang="pl-PL" sz="2000" dirty="0" smtClean="0"/>
              <a:t>] i art. 14 ust. 2 </a:t>
            </a:r>
            <a:r>
              <a:rPr lang="pl-PL" sz="2000" i="1" dirty="0" smtClean="0"/>
              <a:t>[umowa ramowa</a:t>
            </a:r>
            <a:r>
              <a:rPr lang="pl-PL" sz="2000" dirty="0" smtClean="0"/>
              <a:t>], oraz regulamin, o którym mowa w art. 9 ust. 1 </a:t>
            </a:r>
            <a:r>
              <a:rPr lang="pl-PL" sz="2000" i="1" dirty="0" smtClean="0"/>
              <a:t>[regulamin konkursu]:</a:t>
            </a:r>
          </a:p>
          <a:p>
            <a:r>
              <a:rPr lang="pl-PL" sz="2000" dirty="0" smtClean="0"/>
              <a:t>1) </a:t>
            </a:r>
            <a:r>
              <a:rPr lang="pl-PL" sz="2000" u="sng" dirty="0" smtClean="0"/>
              <a:t>w uzgodnieniu z zarządami województw będącymi instytucjami zarządzającymi programami</a:t>
            </a:r>
            <a:r>
              <a:rPr lang="pl-PL" sz="2000" dirty="0" smtClean="0"/>
              <a:t>;</a:t>
            </a:r>
          </a:p>
          <a:p>
            <a:r>
              <a:rPr lang="pl-PL" sz="2000" dirty="0" smtClean="0"/>
              <a:t>2) po zasięgnięciu opinii Agencji Restrukturyzacji i Modernizacji Rolnictwa oraz zarządów województw niebędących instytucjami zarządzającymi programami.</a:t>
            </a:r>
          </a:p>
          <a:p>
            <a:endParaRPr lang="pl-PL" sz="2000" dirty="0" smtClean="0"/>
          </a:p>
          <a:p>
            <a:r>
              <a:rPr lang="pl-PL" sz="2000" dirty="0" smtClean="0"/>
              <a:t>2. Regulamin, o którym mowa w art. 9 ust. 1, w zakresie </a:t>
            </a:r>
            <a:r>
              <a:rPr lang="pl-PL" sz="2000" u="sng" dirty="0" smtClean="0"/>
              <a:t>kryteriów wyboru LSR </a:t>
            </a:r>
            <a:r>
              <a:rPr lang="pl-PL" sz="2000" dirty="0" smtClean="0"/>
              <a:t>minister właściwy do spraw rozwoju wsi i minister właściwy do spraw rybołówstwa opracowują </a:t>
            </a:r>
            <a:r>
              <a:rPr lang="pl-PL" sz="2000" u="sng" dirty="0" smtClean="0"/>
              <a:t>po zasięgnięciu opinii komitetów monitorujących ustanowionych dla programów</a:t>
            </a:r>
            <a:r>
              <a:rPr lang="pl-PL" sz="2000" dirty="0" smtClean="0"/>
              <a:t>.</a:t>
            </a:r>
            <a:endParaRPr lang="pl-PL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m.wawrzyniak\Pulpit\LOGOTYPY PREZENT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8415" y="159900"/>
            <a:ext cx="4131285" cy="720628"/>
          </a:xfrm>
          <a:prstGeom prst="rect">
            <a:avLst/>
          </a:prstGeom>
          <a:noFill/>
        </p:spPr>
      </p:pic>
      <p:sp>
        <p:nvSpPr>
          <p:cNvPr id="8" name="pole tekstowe 7"/>
          <p:cNvSpPr txBox="1"/>
          <p:nvPr/>
        </p:nvSpPr>
        <p:spPr>
          <a:xfrm>
            <a:off x="252663" y="1564105"/>
            <a:ext cx="8578516" cy="330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pl-PL" sz="2000" dirty="0" smtClean="0"/>
              <a:t>W dniu 15 maja 2015 r. wpłynęło do Urzędu Marszałkowskiego pismo </a:t>
            </a:r>
            <a:br>
              <a:rPr lang="pl-PL" sz="2000" dirty="0" smtClean="0"/>
            </a:br>
            <a:r>
              <a:rPr lang="pl-PL" sz="2000" dirty="0" smtClean="0"/>
              <a:t>z Ministerstwa Rolnictwa i Rozwoju Wsi  przekazujące kryteria wyboru strategii rozwoju lokalnego kierowanego przez społeczność celem: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2000" dirty="0" smtClean="0"/>
              <a:t> </a:t>
            </a:r>
            <a:r>
              <a:rPr lang="pl-PL" sz="2000" u="sng" dirty="0" smtClean="0"/>
              <a:t>uzgodnienia</a:t>
            </a:r>
            <a:r>
              <a:rPr lang="pl-PL" sz="2000" dirty="0" smtClean="0"/>
              <a:t> kryteriów z Zarządem Województwa Kujawsko-Pomorskiego;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2000" dirty="0" smtClean="0"/>
              <a:t>przekazania kryteriów Komitetowi Monitorującemu Regionalny Program Operacyjny Województwa Kujawsko-Pomorskiego na lata 2014-2020 w celu ich </a:t>
            </a:r>
            <a:r>
              <a:rPr lang="pl-PL" sz="2000" u="sng" dirty="0" smtClean="0"/>
              <a:t>zaopiniowania.</a:t>
            </a:r>
          </a:p>
          <a:p>
            <a:endParaRPr lang="pl-PL" dirty="0" smtClean="0"/>
          </a:p>
          <a:p>
            <a:r>
              <a:rPr lang="pl-PL" dirty="0" smtClean="0"/>
              <a:t>Pierwsza runda wyboru LSR zostanie ukończona w terminie 2 lat od daty przyjęcia Umowy Partnerstwa – tj. do </a:t>
            </a:r>
            <a:r>
              <a:rPr lang="pl-PL" b="1" dirty="0" smtClean="0"/>
              <a:t>maja 2016 </a:t>
            </a:r>
            <a:r>
              <a:rPr lang="pl-PL" dirty="0" smtClean="0"/>
              <a:t>(art. 33 ust. 4 rozporządzenia ogólnego 1303/13)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48176" y="958847"/>
            <a:ext cx="7886700" cy="521037"/>
          </a:xfrm>
        </p:spPr>
        <p:txBody>
          <a:bodyPr>
            <a:normAutofit fontScale="90000"/>
          </a:bodyPr>
          <a:lstStyle/>
          <a:p>
            <a:pPr algn="ctr"/>
            <a:r>
              <a:rPr lang="pl-PL" sz="2200" b="1" dirty="0" smtClean="0"/>
              <a:t/>
            </a:r>
            <a:br>
              <a:rPr lang="pl-PL" sz="2200" b="1" dirty="0" smtClean="0"/>
            </a:br>
            <a:r>
              <a:rPr lang="pl-PL" sz="2200" b="1" dirty="0" smtClean="0"/>
              <a:t>Kryteria wyboru LSR jednakowe dla wszystkich programów </a:t>
            </a:r>
            <a:br>
              <a:rPr lang="pl-PL" sz="2200" b="1" dirty="0" smtClean="0"/>
            </a:br>
            <a:r>
              <a:rPr lang="pl-PL" sz="2200" b="1" dirty="0" smtClean="0"/>
              <a:t>(art. 5 ust. 3ustawy RLKS)</a:t>
            </a:r>
            <a:endParaRPr lang="pl-PL" sz="22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40630" y="1871932"/>
            <a:ext cx="8542421" cy="4300267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pl-PL" sz="1800" dirty="0" smtClean="0"/>
              <a:t>Charakterystyka obszaru objętego LSR </a:t>
            </a:r>
            <a:r>
              <a:rPr lang="pl-PL" sz="1800" i="1" dirty="0" smtClean="0"/>
              <a:t>(RPO WKP -  LGD miejskie pow. 20 tys. mieszkańców)</a:t>
            </a:r>
          </a:p>
          <a:p>
            <a:pPr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pl-PL" sz="1800" dirty="0" smtClean="0"/>
              <a:t>Reprezentatywność składu organu decyzyjnego LGD</a:t>
            </a:r>
          </a:p>
          <a:p>
            <a:pPr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pl-PL" sz="1800" dirty="0" smtClean="0"/>
              <a:t>Wiedza i doświadczenie osób zaangażowanych w opracowanie i realizację LSR oraz standardy wiedzy i kompetencji określone dla LGD</a:t>
            </a:r>
          </a:p>
          <a:p>
            <a:pPr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pl-PL" sz="1800" dirty="0" smtClean="0"/>
              <a:t>Zasady funkcjonowania LGD </a:t>
            </a:r>
            <a:r>
              <a:rPr lang="pl-PL" sz="1800" i="1" dirty="0"/>
              <a:t>(RPO WKP -  LGD miejskie pow. 20 tys. mieszkańców)</a:t>
            </a:r>
            <a:endParaRPr lang="pl-PL" sz="1800" dirty="0" smtClean="0"/>
          </a:p>
          <a:p>
            <a:pPr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pl-PL" sz="1800" dirty="0" smtClean="0"/>
              <a:t>Zasady wyboru operacji</a:t>
            </a:r>
          </a:p>
          <a:p>
            <a:pPr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pl-PL" sz="1800" dirty="0" smtClean="0"/>
              <a:t>Doświadczenie LGD </a:t>
            </a:r>
            <a:r>
              <a:rPr lang="pl-PL" sz="1800" i="1" dirty="0"/>
              <a:t>(RPO WKP -  LGD miejskie pow. 20 tys. mieszkańców)</a:t>
            </a:r>
            <a:endParaRPr lang="pl-PL" sz="1800" dirty="0" smtClean="0"/>
          </a:p>
          <a:p>
            <a:pPr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pl-PL" sz="1800" dirty="0" smtClean="0"/>
              <a:t>Jakość i spójność wewnętrzna diagnozy oraz analizy SWOT</a:t>
            </a:r>
          </a:p>
          <a:p>
            <a:pPr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pl-PL" sz="1800" dirty="0" smtClean="0"/>
              <a:t>Adekwatność celów i przedsięwzięć do diagnozy i wniosków z konsultacji LSR ze społecznością lokalną oraz adekwatność wskaźników do celów i przedsięwzięć określonych w LSR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lang="pl-PL" sz="1400" dirty="0" smtClean="0"/>
          </a:p>
        </p:txBody>
      </p:sp>
      <p:pic>
        <p:nvPicPr>
          <p:cNvPr id="4" name="Picture 2" descr="C:\Documents and Settings\m.wawrzyniak\Pulpit\LOGOTYPY PREZENT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8415" y="159900"/>
            <a:ext cx="4131285" cy="7206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48176" y="958847"/>
            <a:ext cx="7886700" cy="521037"/>
          </a:xfrm>
        </p:spPr>
        <p:txBody>
          <a:bodyPr>
            <a:normAutofit/>
          </a:bodyPr>
          <a:lstStyle/>
          <a:p>
            <a:pPr algn="ctr"/>
            <a:r>
              <a:rPr lang="pl-PL" sz="2200" b="1" dirty="0" smtClean="0"/>
              <a:t>Kryteria wyboru LSR (art. 5 ust. 3ustawy RLKS) cd</a:t>
            </a:r>
            <a:endParaRPr lang="pl-PL" sz="22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40630" y="1431758"/>
            <a:ext cx="8542421" cy="4740442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lang="pl-PL" sz="1400" dirty="0" smtClean="0"/>
          </a:p>
          <a:p>
            <a:pPr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pl-PL" sz="1800" dirty="0" smtClean="0"/>
              <a:t>Stopień zgodności LSR z celami określonymi w </a:t>
            </a:r>
            <a:r>
              <a:rPr lang="pl-PL" sz="1800" dirty="0"/>
              <a:t>realizowanych </a:t>
            </a:r>
            <a:r>
              <a:rPr lang="pl-PL" sz="1800" dirty="0" smtClean="0"/>
              <a:t>programach </a:t>
            </a:r>
            <a:r>
              <a:rPr lang="pl-PL" sz="1800" i="1" dirty="0"/>
              <a:t>(RPO WKP -  </a:t>
            </a:r>
            <a:r>
              <a:rPr lang="pl-PL" sz="1800" i="1" dirty="0" smtClean="0"/>
              <a:t>EFRR i EFS)</a:t>
            </a:r>
            <a:endParaRPr lang="pl-PL" sz="1800" dirty="0" smtClean="0"/>
          </a:p>
          <a:p>
            <a:pPr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pl-PL" sz="1800" dirty="0" smtClean="0"/>
              <a:t>Opracowanie LSR z udziałem społeczności i zasady jej udziału w realizacji</a:t>
            </a:r>
          </a:p>
          <a:p>
            <a:pPr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pl-PL" sz="1800" dirty="0" smtClean="0"/>
              <a:t>Poprawność metodologiczna określenia wskaźników realizacji LSR</a:t>
            </a:r>
          </a:p>
          <a:p>
            <a:pPr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pl-PL" sz="1800" dirty="0" smtClean="0"/>
              <a:t>Innowacyjny sposób realizacji LSR</a:t>
            </a:r>
          </a:p>
          <a:p>
            <a:pPr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pl-PL" sz="1800" dirty="0" smtClean="0"/>
              <a:t>Zintegrowany charakter LSR</a:t>
            </a:r>
          </a:p>
          <a:p>
            <a:pPr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pl-PL" sz="1800" dirty="0" smtClean="0"/>
              <a:t>Stopień zgodności i komplementarności LSR z innymi dokumentami planistycznymi opracowanymi dla obszaru objętego LSR</a:t>
            </a:r>
            <a:r>
              <a:rPr lang="pl-PL" sz="1800" i="1" dirty="0" smtClean="0"/>
              <a:t>(RPO </a:t>
            </a:r>
            <a:r>
              <a:rPr lang="pl-PL" sz="1800" i="1" dirty="0"/>
              <a:t>WKP </a:t>
            </a:r>
            <a:r>
              <a:rPr lang="pl-PL" sz="1800" i="1" dirty="0" smtClean="0"/>
              <a:t>– OSI/ORSG)</a:t>
            </a:r>
            <a:endParaRPr lang="pl-PL" sz="1800" dirty="0" smtClean="0"/>
          </a:p>
          <a:p>
            <a:pPr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pl-PL" sz="1800" dirty="0" smtClean="0"/>
              <a:t>Monitoring i ewaluacja </a:t>
            </a:r>
          </a:p>
          <a:p>
            <a:pPr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pl-PL" sz="1800" dirty="0" smtClean="0"/>
              <a:t>Zaangażowanie środków innych niż środki programu</a:t>
            </a:r>
          </a:p>
        </p:txBody>
      </p:sp>
      <p:pic>
        <p:nvPicPr>
          <p:cNvPr id="4" name="Picture 2" descr="C:\Documents and Settings\m.wawrzyniak\Pulpit\LOGOTYPY PREZENT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8415" y="159900"/>
            <a:ext cx="4131285" cy="7206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273019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88017" y="2017625"/>
            <a:ext cx="8539414" cy="4055371"/>
          </a:xfrm>
        </p:spPr>
        <p:txBody>
          <a:bodyPr>
            <a:normAutofit fontScale="90000"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pl-PL" sz="1800" dirty="0" smtClean="0"/>
              <a:t>Planowany konkurs na wsparcie przygotowawcze na tworzenie LSR:</a:t>
            </a:r>
            <a:br>
              <a:rPr lang="pl-PL" sz="1800" dirty="0" smtClean="0"/>
            </a:br>
            <a:r>
              <a:rPr lang="pl-PL" sz="1800" dirty="0" smtClean="0"/>
              <a:t/>
            </a:r>
            <a:br>
              <a:rPr lang="pl-PL" sz="1800" dirty="0" smtClean="0"/>
            </a:br>
            <a:r>
              <a:rPr lang="pl-PL" sz="1800" dirty="0" smtClean="0"/>
              <a:t>- wsparcie przygotowawcze z PROW – </a:t>
            </a:r>
            <a:r>
              <a:rPr lang="pl-PL" sz="1800" b="1" dirty="0" smtClean="0"/>
              <a:t>czerwiec 2015</a:t>
            </a:r>
            <a:br>
              <a:rPr lang="pl-PL" sz="1800" b="1" dirty="0" smtClean="0"/>
            </a:br>
            <a:r>
              <a:rPr lang="pl-PL" sz="1800" dirty="0" smtClean="0"/>
              <a:t>- wsparcie przygotowawcze z RPO (EFS) – </a:t>
            </a:r>
            <a:r>
              <a:rPr lang="pl-PL" sz="1800" b="1" dirty="0" smtClean="0"/>
              <a:t>III kwartał 2015</a:t>
            </a:r>
            <a:br>
              <a:rPr lang="pl-PL" sz="1800" b="1" dirty="0" smtClean="0"/>
            </a:br>
            <a:r>
              <a:rPr lang="pl-PL" sz="1800" dirty="0"/>
              <a:t/>
            </a:r>
            <a:br>
              <a:rPr lang="pl-PL" sz="1800" dirty="0"/>
            </a:br>
            <a:r>
              <a:rPr lang="pl-PL" sz="1800" dirty="0" smtClean="0"/>
              <a:t>Wyboru LSR dokonuje Komisja powołana przez Zarząd Województwa w drodze uchwały (art. 3 ustawy RLKS).</a:t>
            </a:r>
            <a:br>
              <a:rPr lang="pl-PL" sz="1800" dirty="0" smtClean="0"/>
            </a:br>
            <a:r>
              <a:rPr lang="pl-PL" sz="1800" dirty="0" smtClean="0"/>
              <a:t/>
            </a:r>
            <a:br>
              <a:rPr lang="pl-PL" sz="1800" dirty="0" smtClean="0"/>
            </a:br>
            <a:r>
              <a:rPr lang="pl-PL" sz="1800" dirty="0" smtClean="0"/>
              <a:t>W skład Komisji wchodzą przedstawiciele Zarządu Województwa oraz eksperci.</a:t>
            </a:r>
            <a:br>
              <a:rPr lang="pl-PL" sz="1800" dirty="0" smtClean="0"/>
            </a:br>
            <a:r>
              <a:rPr lang="pl-PL" sz="1800" dirty="0" smtClean="0"/>
              <a:t/>
            </a:r>
            <a:br>
              <a:rPr lang="pl-PL" sz="1800" dirty="0" smtClean="0"/>
            </a:br>
            <a:r>
              <a:rPr lang="pl-PL" sz="1800" dirty="0" smtClean="0"/>
              <a:t>Eksperci stanowią co najmniej jedną trzecią składu Komisji</a:t>
            </a:r>
            <a:r>
              <a:rPr lang="pl-PL" sz="1800" dirty="0"/>
              <a:t/>
            </a:r>
            <a:br>
              <a:rPr lang="pl-PL" sz="1800" dirty="0"/>
            </a:br>
            <a:r>
              <a:rPr lang="pl-PL" sz="1800" dirty="0" smtClean="0"/>
              <a:t/>
            </a:r>
            <a:br>
              <a:rPr lang="pl-PL" sz="1800" dirty="0" smtClean="0"/>
            </a:br>
            <a:r>
              <a:rPr lang="pl-PL" sz="1800" dirty="0" smtClean="0"/>
              <a:t>Wyboru LSR dokonuje się przy zastosowaniu </a:t>
            </a:r>
            <a:r>
              <a:rPr lang="pl-PL" sz="1800" u="sng" dirty="0" smtClean="0"/>
              <a:t>kryteriów wyboru jednakowych dla wszystkich programów (art. 5 ust. 3 pkt 1 ustawy RLKS)</a:t>
            </a:r>
            <a:br>
              <a:rPr lang="pl-PL" sz="1800" u="sng" dirty="0" smtClean="0"/>
            </a:br>
            <a:r>
              <a:rPr lang="pl-PL" sz="1800" u="sng" dirty="0"/>
              <a:t/>
            </a:r>
            <a:br>
              <a:rPr lang="pl-PL" sz="1800" u="sng" dirty="0"/>
            </a:br>
            <a:r>
              <a:rPr lang="pl-PL" sz="1800" dirty="0" smtClean="0"/>
              <a:t>Planowany termin konkursu na wybór LSR – </a:t>
            </a:r>
            <a:r>
              <a:rPr lang="pl-PL" sz="1800" b="1" dirty="0" smtClean="0"/>
              <a:t>ustala Zarząd Województwa w uzgodnieniu z ministrem właściwym ds. rozwoju wsi </a:t>
            </a:r>
            <a:r>
              <a:rPr lang="pl-PL" sz="1800" dirty="0" smtClean="0"/>
              <a:t>(rekomendacja sierpień 2015)</a:t>
            </a:r>
            <a:endParaRPr lang="pl-PL" sz="1800" dirty="0"/>
          </a:p>
        </p:txBody>
      </p:sp>
      <p:pic>
        <p:nvPicPr>
          <p:cNvPr id="4" name="Picture 2" descr="C:\Documents and Settings\m.wawrzyniak\Pulpit\LOGOTYPY PREZENT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8415" y="159900"/>
            <a:ext cx="4131285" cy="720628"/>
          </a:xfrm>
          <a:prstGeom prst="rect">
            <a:avLst/>
          </a:prstGeom>
          <a:noFill/>
        </p:spPr>
      </p:pic>
      <p:sp>
        <p:nvSpPr>
          <p:cNvPr id="5" name="pole tekstowe 4"/>
          <p:cNvSpPr txBox="1"/>
          <p:nvPr/>
        </p:nvSpPr>
        <p:spPr>
          <a:xfrm>
            <a:off x="1191127" y="1191126"/>
            <a:ext cx="666549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200" b="1" dirty="0" smtClean="0"/>
              <a:t>Tworzenie i wybór LSR</a:t>
            </a:r>
            <a:endParaRPr lang="pl-PL" sz="22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48176" y="958847"/>
            <a:ext cx="7886700" cy="521037"/>
          </a:xfrm>
        </p:spPr>
        <p:txBody>
          <a:bodyPr>
            <a:normAutofit/>
          </a:bodyPr>
          <a:lstStyle/>
          <a:p>
            <a:pPr algn="ctr"/>
            <a:r>
              <a:rPr lang="pl-PL" sz="2200" b="1" dirty="0" smtClean="0"/>
              <a:t>Harmonogram czasowy wyboru LSR</a:t>
            </a:r>
            <a:endParaRPr lang="pl-PL" sz="22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40630" y="1431758"/>
            <a:ext cx="8542421" cy="4740442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lang="pl-PL" sz="1400" dirty="0" smtClean="0"/>
          </a:p>
          <a:p>
            <a:pPr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pl-PL" sz="1800" dirty="0" smtClean="0"/>
              <a:t>Ogłoszenie przez Zarząd Województwa konkursu na wybór LSR (co najmniej 30 dni przed terminem składania wniosków o wybór LSR) </a:t>
            </a:r>
            <a:r>
              <a:rPr lang="pl-PL" sz="1800" b="1" dirty="0" smtClean="0"/>
              <a:t>– sierpień 2015</a:t>
            </a:r>
          </a:p>
          <a:p>
            <a:pPr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pl-PL" sz="1800" dirty="0" smtClean="0"/>
              <a:t>Termin </a:t>
            </a:r>
            <a:r>
              <a:rPr lang="pl-PL" sz="1800" dirty="0"/>
              <a:t>składania wniosków o wybór </a:t>
            </a:r>
            <a:r>
              <a:rPr lang="pl-PL" sz="1800" dirty="0" smtClean="0"/>
              <a:t>LSR (</a:t>
            </a:r>
            <a:r>
              <a:rPr lang="pl-PL" sz="1800" dirty="0"/>
              <a:t>nie </a:t>
            </a:r>
            <a:r>
              <a:rPr lang="pl-PL" sz="1800" dirty="0" smtClean="0"/>
              <a:t>może być krótszy niż 14 dni i dłuższy niż 60 dni) – </a:t>
            </a:r>
            <a:r>
              <a:rPr lang="pl-PL" sz="1800" b="1" dirty="0" smtClean="0"/>
              <a:t>listopad 2015</a:t>
            </a:r>
          </a:p>
          <a:p>
            <a:pPr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pl-PL" sz="1800" dirty="0" smtClean="0"/>
              <a:t>Wybór LSR (w terminie 4 miesięcy od dnia upływu terminu składania wniosków o wybór LSR) – </a:t>
            </a:r>
            <a:r>
              <a:rPr lang="pl-PL" sz="1800" b="1" dirty="0" smtClean="0"/>
              <a:t>marzec 2016</a:t>
            </a:r>
          </a:p>
          <a:p>
            <a:pPr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pl-PL" sz="1800" b="1" dirty="0" smtClean="0"/>
              <a:t>Niezwłocznie po wyborze LSR Zarząd zatwierdza </a:t>
            </a:r>
            <a:r>
              <a:rPr lang="pl-PL" sz="1800" b="1" smtClean="0"/>
              <a:t>LSR zawierając </a:t>
            </a:r>
            <a:r>
              <a:rPr lang="pl-PL" sz="1800" b="1" dirty="0" smtClean="0"/>
              <a:t>z LGD tzw. umowę ramową.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lang="pl-PL" sz="1800" dirty="0"/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pl-PL" sz="1800" dirty="0" smtClean="0"/>
              <a:t>Odrzucenie LSR przez Komisję wybierającą – prawo wniesienia skargi do sądu administracyjnego</a:t>
            </a:r>
          </a:p>
        </p:txBody>
      </p:sp>
      <p:pic>
        <p:nvPicPr>
          <p:cNvPr id="4" name="Picture 2" descr="C:\Documents and Settings\m.wawrzyniak\Pulpit\LOGOTYPY PREZENT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8415" y="159900"/>
            <a:ext cx="4131285" cy="7206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23130350"/>
      </p:ext>
    </p:extLst>
  </p:cSld>
  <p:clrMapOvr>
    <a:masterClrMapping/>
  </p:clrMapOvr>
</p:sld>
</file>

<file path=ppt/theme/theme1.xml><?xml version="1.0" encoding="utf-8"?>
<a:theme xmlns:a="http://schemas.openxmlformats.org/drawingml/2006/main" name="FunduszeEuropejskiePrezentacjaTemplat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unduszeEuropejskiePrezentacjaTemplate.potx" id="{E1C8E9E8-192D-4AF6-9B43-48AB8A3797D1}" vid="{41BC98EB-B254-48DE-A757-86CC93C6277F}"/>
    </a:ext>
  </a:extLst>
</a:theme>
</file>

<file path=ppt/theme/theme10.xml><?xml version="1.0" encoding="utf-8"?>
<a:theme xmlns:a="http://schemas.openxmlformats.org/drawingml/2006/main" name="Pomoc Techniczna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unduszeEuropejskiePrezentacjaTemplate.potx" id="{E1C8E9E8-192D-4AF6-9B43-48AB8A3797D1}" vid="{F455CDD5-C0D5-4F1E-9423-3AD99BE16955}"/>
    </a:ext>
  </a:extLst>
</a:theme>
</file>

<file path=ppt/theme/theme2.xml><?xml version="1.0" encoding="utf-8"?>
<a:theme xmlns:a="http://schemas.openxmlformats.org/drawingml/2006/main" name="Infrastruktura i Środowisko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unduszeEuropejskiePrezentacjaTemplate.potx" id="{E1C8E9E8-192D-4AF6-9B43-48AB8A3797D1}" vid="{D7BFAF85-3AFF-408A-9214-9771CA74E33C}"/>
    </a:ext>
  </a:extLst>
</a:theme>
</file>

<file path=ppt/theme/theme3.xml><?xml version="1.0" encoding="utf-8"?>
<a:theme xmlns:a="http://schemas.openxmlformats.org/drawingml/2006/main" name="Inteligentny Rozwoj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unduszeEuropejskiePrezentacjaTemplate.potx" id="{E1C8E9E8-192D-4AF6-9B43-48AB8A3797D1}" vid="{D7262E80-C742-4C3A-B4FD-B9DFB2A85E65}"/>
    </a:ext>
  </a:extLst>
</a:theme>
</file>

<file path=ppt/theme/theme4.xml><?xml version="1.0" encoding="utf-8"?>
<a:theme xmlns:a="http://schemas.openxmlformats.org/drawingml/2006/main" name="Rozwój Polski Wschodniej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unduszeEuropejskiePrezentacjaTemplate.potx" id="{E1C8E9E8-192D-4AF6-9B43-48AB8A3797D1}" vid="{5D6DABCB-300B-4583-9DC2-84BDBB033C22}"/>
    </a:ext>
  </a:extLst>
</a:theme>
</file>

<file path=ppt/theme/theme5.xml><?xml version="1.0" encoding="utf-8"?>
<a:theme xmlns:a="http://schemas.openxmlformats.org/drawingml/2006/main" name="Wiedza Edukacja Rozwoj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unduszeEuropejskiePrezentacjaTemplate.potx" id="{E1C8E9E8-192D-4AF6-9B43-48AB8A3797D1}" vid="{53FA2FB3-9C38-4B68-A4DF-76B77B12EB81}"/>
    </a:ext>
  </a:extLst>
</a:theme>
</file>

<file path=ppt/theme/theme6.xml><?xml version="1.0" encoding="utf-8"?>
<a:theme xmlns:a="http://schemas.openxmlformats.org/drawingml/2006/main" name="Polska Cyfrowa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unduszeEuropejskiePrezentacjaTemplate.potx" id="{E1C8E9E8-192D-4AF6-9B43-48AB8A3797D1}" vid="{A4A928A6-969B-40E6-93A8-BBEF1A2F6A09}"/>
    </a:ext>
  </a:extLst>
</a:theme>
</file>

<file path=ppt/theme/theme7.xml><?xml version="1.0" encoding="utf-8"?>
<a:theme xmlns:a="http://schemas.openxmlformats.org/drawingml/2006/main" name="Programy Regionaln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unduszeEuropejskiePrezentacjaTemplate.potx" id="{E1C8E9E8-192D-4AF6-9B43-48AB8A3797D1}" vid="{92000801-0B03-4AC3-8040-626073FD01A7}"/>
    </a:ext>
  </a:extLst>
</a:theme>
</file>

<file path=ppt/theme/theme8.xml><?xml version="1.0" encoding="utf-8"?>
<a:theme xmlns:a="http://schemas.openxmlformats.org/drawingml/2006/main" name="Projekt niestandardowy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1_Projekt niestandardowy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FunduszeEuropejskiePrezentacjaTemplate</Template>
  <TotalTime>225</TotalTime>
  <Words>473</Words>
  <Application>Microsoft Office PowerPoint</Application>
  <PresentationFormat>Pokaz na ekranie (4:3)</PresentationFormat>
  <Paragraphs>45</Paragraphs>
  <Slides>7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10</vt:i4>
      </vt:variant>
      <vt:variant>
        <vt:lpstr>Tytuły slajdów</vt:lpstr>
      </vt:variant>
      <vt:variant>
        <vt:i4>7</vt:i4>
      </vt:variant>
    </vt:vector>
  </HeadingPairs>
  <TitlesOfParts>
    <vt:vector size="20" baseType="lpstr">
      <vt:lpstr>Arial</vt:lpstr>
      <vt:lpstr>Calibri</vt:lpstr>
      <vt:lpstr>Wingdings</vt:lpstr>
      <vt:lpstr>FunduszeEuropejskiePrezentacjaTemplate</vt:lpstr>
      <vt:lpstr>Infrastruktura i Środowisko</vt:lpstr>
      <vt:lpstr>Inteligentny Rozwoj</vt:lpstr>
      <vt:lpstr>Rozwój Polski Wschodniej</vt:lpstr>
      <vt:lpstr>Wiedza Edukacja Rozwoj</vt:lpstr>
      <vt:lpstr>Polska Cyfrowa</vt:lpstr>
      <vt:lpstr>Programy Regionalne</vt:lpstr>
      <vt:lpstr>Projekt niestandardowy</vt:lpstr>
      <vt:lpstr>1_Projekt niestandardowy</vt:lpstr>
      <vt:lpstr>Pomoc Techniczna</vt:lpstr>
      <vt:lpstr>Prezentacja programu PowerPoint</vt:lpstr>
      <vt:lpstr>Prezentacja programu PowerPoint</vt:lpstr>
      <vt:lpstr>Prezentacja programu PowerPoint</vt:lpstr>
      <vt:lpstr> Kryteria wyboru LSR jednakowe dla wszystkich programów  (art. 5 ust. 3ustawy RLKS)</vt:lpstr>
      <vt:lpstr>Kryteria wyboru LSR (art. 5 ust. 3ustawy RLKS) cd</vt:lpstr>
      <vt:lpstr>Planowany konkurs na wsparcie przygotowawcze na tworzenie LSR:  - wsparcie przygotowawcze z PROW – czerwiec 2015 - wsparcie przygotowawcze z RPO (EFS) – III kwartał 2015  Wyboru LSR dokonuje Komisja powołana przez Zarząd Województwa w drodze uchwały (art. 3 ustawy RLKS).  W skład Komisji wchodzą przedstawiciele Zarządu Województwa oraz eksperci.  Eksperci stanowią co najmniej jedną trzecią składu Komisji  Wyboru LSR dokonuje się przy zastosowaniu kryteriów wyboru jednakowych dla wszystkich programów (art. 5 ust. 3 pkt 1 ustawy RLKS)  Planowany termin konkursu na wybór LSR – ustala Zarząd Województwa w uzgodnieniu z ministrem właściwym ds. rozwoju wsi (rekomendacja sierpień 2015)</vt:lpstr>
      <vt:lpstr>Harmonogram czasowy wyboru LSR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j.zakrzewska</dc:creator>
  <cp:lastModifiedBy>Barbara Jesionowska</cp:lastModifiedBy>
  <cp:revision>34</cp:revision>
  <dcterms:created xsi:type="dcterms:W3CDTF">2015-01-15T11:10:57Z</dcterms:created>
  <dcterms:modified xsi:type="dcterms:W3CDTF">2015-06-07T15:27:05Z</dcterms:modified>
</cp:coreProperties>
</file>