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notesMasterIdLst>
    <p:notesMasterId r:id="rId16"/>
  </p:notesMasterIdLst>
  <p:sldIdLst>
    <p:sldId id="260" r:id="rId9"/>
    <p:sldId id="266" r:id="rId10"/>
    <p:sldId id="320" r:id="rId11"/>
    <p:sldId id="321" r:id="rId12"/>
    <p:sldId id="322" r:id="rId13"/>
    <p:sldId id="323" r:id="rId14"/>
    <p:sldId id="267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132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F82B9-7C23-484A-A2E7-592CC9E3D71C}" type="datetimeFigureOut">
              <a:rPr lang="pl-PL" smtClean="0"/>
              <a:pPr/>
              <a:t>2015-06-07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232AD-A065-438E-A848-D581BD62830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464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117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75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265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1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6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73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4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1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3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5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12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878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0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1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33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5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5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4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4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318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3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0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3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4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80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2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0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7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61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9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1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078177" y="5812324"/>
            <a:ext cx="2833735" cy="355585"/>
          </a:xfrm>
        </p:spPr>
        <p:txBody>
          <a:bodyPr>
            <a:noAutofit/>
          </a:bodyPr>
          <a:lstStyle/>
          <a:p>
            <a:pPr algn="ctr"/>
            <a:r>
              <a:rPr lang="pl-PL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Chełmno, 08.06.2015</a:t>
            </a:r>
            <a:endParaRPr lang="pl-PL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  <p:sp>
        <p:nvSpPr>
          <p:cNvPr id="4" name="Symbol zastępczy zawartości 1"/>
          <p:cNvSpPr txBox="1">
            <a:spLocks/>
          </p:cNvSpPr>
          <p:nvPr/>
        </p:nvSpPr>
        <p:spPr>
          <a:xfrm>
            <a:off x="699569" y="2805066"/>
            <a:ext cx="7886700" cy="1603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Działanie 8.1</a:t>
            </a:r>
            <a:b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 ramach RPO WKP 2014-2020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[projekt SZOOP - maj 2015]</a:t>
            </a: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376128"/>
            <a:ext cx="7948612" cy="5060886"/>
          </a:xfrm>
        </p:spPr>
        <p:txBody>
          <a:bodyPr>
            <a:normAutofit fontScale="40000" lnSpcReduction="20000"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pl-PL" altLang="pl-PL" sz="6000" b="1" dirty="0" smtClean="0">
                <a:solidFill>
                  <a:srgbClr val="0070C0"/>
                </a:solidFill>
              </a:rPr>
              <a:t>OŚ PRIORYTETOWA 8</a:t>
            </a:r>
            <a:r>
              <a:rPr lang="pl-PL" altLang="pl-PL" sz="6000" b="1" i="1" dirty="0" smtClean="0">
                <a:solidFill>
                  <a:srgbClr val="0070C0"/>
                </a:solidFill>
              </a:rPr>
              <a:t> AKTYWNI NA RYNKU PRACY </a:t>
            </a:r>
            <a:r>
              <a:rPr lang="pl-PL" altLang="pl-PL" sz="6000" b="1" dirty="0" smtClean="0">
                <a:solidFill>
                  <a:srgbClr val="0070C0"/>
                </a:solidFill>
              </a:rPr>
              <a:t>– </a:t>
            </a:r>
            <a:r>
              <a:rPr lang="pl-PL" altLang="pl-PL" sz="6000" b="1" dirty="0" smtClean="0"/>
              <a:t>EFS</a:t>
            </a:r>
          </a:p>
          <a:p>
            <a:pPr marL="542925" indent="-542925">
              <a:defRPr/>
            </a:pPr>
            <a:endParaRPr lang="pl-PL" b="1" i="1" dirty="0" smtClean="0">
              <a:solidFill>
                <a:schemeClr val="accent1"/>
              </a:solidFill>
            </a:endParaRPr>
          </a:p>
          <a:p>
            <a:pPr marL="542925" indent="-542925">
              <a:defRPr/>
            </a:pPr>
            <a:r>
              <a:rPr lang="pl-PL" sz="5000" b="1" i="1" dirty="0" smtClean="0">
                <a:solidFill>
                  <a:schemeClr val="accent1"/>
                </a:solidFill>
              </a:rPr>
              <a:t>Cel tematyczny 8</a:t>
            </a:r>
            <a:r>
              <a:rPr lang="pl-PL" sz="5000" dirty="0" smtClean="0"/>
              <a:t> </a:t>
            </a:r>
            <a:r>
              <a:rPr lang="pl-PL" sz="5000" i="1" dirty="0" smtClean="0"/>
              <a:t>Promowanie trwałego i wysokiej jakości </a:t>
            </a:r>
            <a:br>
              <a:rPr lang="pl-PL" sz="5000" i="1" dirty="0" smtClean="0"/>
            </a:br>
            <a:r>
              <a:rPr lang="pl-PL" sz="5000" i="1" dirty="0" smtClean="0"/>
              <a:t>zatrudnienia oraz wsparcie mobilności pracowników</a:t>
            </a:r>
          </a:p>
          <a:p>
            <a:pPr marL="542925" indent="-542925">
              <a:defRPr/>
            </a:pPr>
            <a:endParaRPr lang="pl-PL" sz="3400" i="1" dirty="0" smtClean="0"/>
          </a:p>
          <a:p>
            <a:pPr marL="542925" indent="-542925">
              <a:defRPr/>
            </a:pPr>
            <a:endParaRPr lang="pl-PL" sz="3400" b="1" i="1" dirty="0" smtClean="0">
              <a:solidFill>
                <a:schemeClr val="accent1"/>
              </a:solidFill>
            </a:endParaRPr>
          </a:p>
          <a:p>
            <a:pPr marL="542925" indent="-542925">
              <a:defRPr/>
            </a:pPr>
            <a:r>
              <a:rPr lang="pl-PL" sz="4000" b="1" i="1" dirty="0" smtClean="0">
                <a:solidFill>
                  <a:schemeClr val="accent1"/>
                </a:solidFill>
              </a:rPr>
              <a:t>8i</a:t>
            </a:r>
            <a:r>
              <a:rPr lang="pl-PL" sz="4000" dirty="0" smtClean="0"/>
              <a:t>	</a:t>
            </a:r>
            <a:r>
              <a:rPr lang="pl-PL" sz="4000" i="1" dirty="0" smtClean="0"/>
              <a:t>Dostęp do zatrudnienia dla osób poszukujących pracy i osób biernych zawodowo, w tym długotrwale bezrobotnych oraz oddalonych od rynku pracy, także poprzez lokalne inicjatywy na rzecz zatrudnienia oraz wspieranie mobilności pracowników</a:t>
            </a:r>
          </a:p>
          <a:p>
            <a:pPr marL="542925" indent="-542925">
              <a:defRPr/>
            </a:pPr>
            <a:endParaRPr lang="pl-PL" sz="3400" i="1" dirty="0" smtClean="0"/>
          </a:p>
          <a:p>
            <a:pPr marL="542925" indent="-542925">
              <a:defRPr/>
            </a:pPr>
            <a:endParaRPr lang="pl-PL" sz="3400" i="1" dirty="0" smtClean="0"/>
          </a:p>
          <a:p>
            <a:pPr marL="542925" indent="-542925">
              <a:defRPr/>
            </a:pPr>
            <a:r>
              <a:rPr lang="pl-PL" sz="5000" b="1" i="1" u="sng" dirty="0" smtClean="0">
                <a:solidFill>
                  <a:schemeClr val="accent1"/>
                </a:solidFill>
              </a:rPr>
              <a:t>Działanie 8.1 </a:t>
            </a:r>
            <a:r>
              <a:rPr lang="pl-PL" sz="5000" b="1" i="1" u="sng" dirty="0" smtClean="0"/>
              <a:t>Podniesienie aktywności zawodowej osób bezrobotnych poprzez działania powiatowych urzędów pracy</a:t>
            </a:r>
          </a:p>
          <a:p>
            <a:pPr marL="542925" indent="-542925">
              <a:defRPr/>
            </a:pPr>
            <a:endParaRPr lang="pl-PL" sz="4500" i="1" dirty="0" smtClean="0"/>
          </a:p>
          <a:p>
            <a:pPr marL="542925" indent="-542925">
              <a:defRPr/>
            </a:pPr>
            <a:r>
              <a:rPr lang="pl-PL" sz="4500" b="1" i="1" dirty="0" smtClean="0">
                <a:solidFill>
                  <a:schemeClr val="accent1"/>
                </a:solidFill>
              </a:rPr>
              <a:t>Cel szczegółowy: </a:t>
            </a:r>
          </a:p>
          <a:p>
            <a:pPr marL="542925" indent="-542925">
              <a:defRPr/>
            </a:pPr>
            <a:r>
              <a:rPr lang="pl-PL" sz="4500" b="1" i="1" dirty="0" smtClean="0">
                <a:solidFill>
                  <a:schemeClr val="accent1"/>
                </a:solidFill>
              </a:rPr>
              <a:t>	</a:t>
            </a:r>
            <a:r>
              <a:rPr lang="pl-PL" sz="4500" i="1" dirty="0" smtClean="0"/>
              <a:t>Zwiększenie zatrudnienia osób powyżej 29 r. ż. znajdujących się w trudnej sytuacji na rynku pracy, w tym osób powyżej 50 r. ż., osób </a:t>
            </a:r>
            <a:br>
              <a:rPr lang="pl-PL" sz="4500" i="1" dirty="0" smtClean="0"/>
            </a:br>
            <a:r>
              <a:rPr lang="pl-PL" sz="4500" i="1" dirty="0" smtClean="0"/>
              <a:t>z </a:t>
            </a:r>
            <a:r>
              <a:rPr lang="pl-PL" sz="4500" i="1" dirty="0" err="1" smtClean="0"/>
              <a:t>niepełnosprawnościami</a:t>
            </a:r>
            <a:r>
              <a:rPr lang="pl-PL" sz="4500" i="1" dirty="0" smtClean="0"/>
              <a:t>, długotrwale bezrobotnych i o niskich kwalifikacjach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  <p:sp>
        <p:nvSpPr>
          <p:cNvPr id="6" name="Elipsa 5"/>
          <p:cNvSpPr/>
          <p:nvPr/>
        </p:nvSpPr>
        <p:spPr>
          <a:xfrm>
            <a:off x="7200900" y="1685925"/>
            <a:ext cx="17145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Cele</a:t>
            </a:r>
            <a:endParaRPr lang="pl-PL" b="1" dirty="0"/>
          </a:p>
        </p:txBody>
      </p:sp>
      <p:sp>
        <p:nvSpPr>
          <p:cNvPr id="7" name="Strzałka w dół 6"/>
          <p:cNvSpPr/>
          <p:nvPr/>
        </p:nvSpPr>
        <p:spPr>
          <a:xfrm>
            <a:off x="1876425" y="2543175"/>
            <a:ext cx="238125" cy="485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dół 7"/>
          <p:cNvSpPr/>
          <p:nvPr/>
        </p:nvSpPr>
        <p:spPr>
          <a:xfrm>
            <a:off x="1857375" y="3724275"/>
            <a:ext cx="238125" cy="485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33413" y="1190626"/>
            <a:ext cx="7886700" cy="4899026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b="1" i="1" dirty="0" smtClean="0">
                <a:solidFill>
                  <a:srgbClr val="000099"/>
                </a:solidFill>
              </a:rPr>
              <a:t>Szczegółowy Opis Osi Priorytetowych Regionalnego Programu Operacyjnego Województwa Kujawsko-Pomorskiego na lata 2014-2020 [w zakresie Działania 8.1]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l-PL" sz="2000" b="1" i="1" dirty="0" smtClean="0">
              <a:solidFill>
                <a:srgbClr val="000099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pl-PL" sz="2000" b="1" dirty="0" smtClean="0"/>
              <a:t>Przyjęcie projektu SZOOP</a:t>
            </a:r>
          </a:p>
          <a:p>
            <a:pPr algn="ctr">
              <a:spcBef>
                <a:spcPct val="50000"/>
              </a:spcBef>
              <a:defRPr/>
            </a:pPr>
            <a:r>
              <a:rPr lang="pl-PL" sz="2000" dirty="0" smtClean="0"/>
              <a:t>[UCHWAŁA NR 19/596/15 ZARZĄDU WOJEWÓDZTWA KUJAWSKO-POMORSKIEGO z dnia 13 maja 2015 r.]</a:t>
            </a:r>
          </a:p>
          <a:p>
            <a:pPr algn="ctr">
              <a:spcBef>
                <a:spcPct val="50000"/>
              </a:spcBef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pl-PL" sz="2000" b="1" dirty="0" smtClean="0">
                <a:solidFill>
                  <a:prstClr val="black"/>
                </a:solidFill>
              </a:rPr>
              <a:t>Przekazanie  projektu SZOOP do </a:t>
            </a:r>
            <a:r>
              <a:rPr lang="pl-PL" sz="2000" b="1" dirty="0" err="1" smtClean="0">
                <a:solidFill>
                  <a:prstClr val="black"/>
                </a:solidFill>
              </a:rPr>
              <a:t>MIiR</a:t>
            </a:r>
            <a:r>
              <a:rPr lang="pl-PL" sz="2000" b="1" dirty="0" smtClean="0">
                <a:solidFill>
                  <a:prstClr val="black"/>
                </a:solidFill>
              </a:rPr>
              <a:t> – 19.05.2015</a:t>
            </a:r>
          </a:p>
          <a:p>
            <a:pPr algn="ctr">
              <a:spcBef>
                <a:spcPct val="50000"/>
              </a:spcBef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pl-PL" sz="2000" dirty="0" smtClean="0">
              <a:solidFill>
                <a:prstClr val="black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pl-PL" sz="2000" b="1" dirty="0" smtClean="0">
                <a:solidFill>
                  <a:prstClr val="black"/>
                </a:solidFill>
              </a:rPr>
              <a:t>Uwagi z </a:t>
            </a:r>
            <a:r>
              <a:rPr lang="pl-PL" sz="2000" b="1" dirty="0" err="1" smtClean="0">
                <a:solidFill>
                  <a:prstClr val="black"/>
                </a:solidFill>
              </a:rPr>
              <a:t>MIiR</a:t>
            </a:r>
            <a:r>
              <a:rPr lang="pl-PL" sz="2000" b="1" dirty="0" smtClean="0">
                <a:solidFill>
                  <a:prstClr val="black"/>
                </a:solidFill>
              </a:rPr>
              <a:t> – 03.06.2015</a:t>
            </a:r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  <p:sp>
        <p:nvSpPr>
          <p:cNvPr id="7" name="Strzałka w dół 6"/>
          <p:cNvSpPr/>
          <p:nvPr/>
        </p:nvSpPr>
        <p:spPr>
          <a:xfrm>
            <a:off x="4086225" y="3629025"/>
            <a:ext cx="790575" cy="77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dół 7"/>
          <p:cNvSpPr/>
          <p:nvPr/>
        </p:nvSpPr>
        <p:spPr>
          <a:xfrm>
            <a:off x="4124325" y="4819650"/>
            <a:ext cx="790575" cy="77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/>
          </p:cNvSpPr>
          <p:nvPr/>
        </p:nvSpPr>
        <p:spPr bwMode="auto">
          <a:xfrm>
            <a:off x="1042988" y="1247775"/>
            <a:ext cx="7489825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22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22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  <a:latin typeface="Calibri" pitchFamily="34" charset="0"/>
              </a:rPr>
              <a:t>Finansowanie ogółem na Działanie 8.1: 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800" b="1" dirty="0" smtClean="0">
                <a:latin typeface="Calibri" pitchFamily="34" charset="0"/>
              </a:rPr>
              <a:t>93 697 984 EUR 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22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  <a:latin typeface="Calibri" pitchFamily="34" charset="0"/>
              </a:rPr>
              <a:t> - wsparcie UE (85%): </a:t>
            </a:r>
            <a:r>
              <a:rPr lang="pl-PL" sz="2200" b="1" dirty="0" smtClean="0">
                <a:latin typeface="Calibri" pitchFamily="34" charset="0"/>
              </a:rPr>
              <a:t>79 643 286,40 EUR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</a:pPr>
            <a:endParaRPr lang="pl-PL" sz="2200" dirty="0" smtClean="0">
              <a:latin typeface="Calibri" pitchFamily="34" charset="0"/>
            </a:endParaRPr>
          </a:p>
          <a:p>
            <a:pPr marL="185738" lvl="0" indent="-185738" eaLnBrk="0" hangingPunct="0">
              <a:lnSpc>
                <a:spcPct val="80000"/>
              </a:lnSpc>
              <a:spcBef>
                <a:spcPct val="20000"/>
              </a:spcBef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  <a:latin typeface="Calibri" pitchFamily="34" charset="0"/>
              </a:rPr>
              <a:t> - wkład krajowy (15%): </a:t>
            </a:r>
            <a:r>
              <a:rPr lang="pl-PL" sz="2200" b="1" dirty="0" smtClean="0">
                <a:solidFill>
                  <a:prstClr val="black"/>
                </a:solidFill>
                <a:latin typeface="Calibri" pitchFamily="34" charset="0"/>
              </a:rPr>
              <a:t>14 054 697,60 EUR</a:t>
            </a:r>
          </a:p>
          <a:p>
            <a:pPr marL="185738" lvl="0" indent="-185738" eaLnBrk="0" hangingPunct="0">
              <a:lnSpc>
                <a:spcPct val="80000"/>
              </a:lnSpc>
              <a:spcBef>
                <a:spcPct val="20000"/>
              </a:spcBef>
              <a:tabLst>
                <a:tab pos="0" algn="l"/>
              </a:tabLst>
            </a:pPr>
            <a:endParaRPr lang="pl-PL" sz="22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185738" lvl="0" indent="-185738" eaLnBrk="0" hangingPunct="0">
              <a:lnSpc>
                <a:spcPct val="80000"/>
              </a:lnSpc>
              <a:spcBef>
                <a:spcPct val="20000"/>
              </a:spcBef>
              <a:tabLst>
                <a:tab pos="0" algn="l"/>
              </a:tabLst>
            </a:pPr>
            <a:endParaRPr lang="pl-PL" sz="22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185738" lvl="0" indent="-185738" eaLnBrk="0" hangingPunct="0">
              <a:lnSpc>
                <a:spcPct val="80000"/>
              </a:lnSpc>
              <a:spcBef>
                <a:spcPct val="20000"/>
              </a:spcBef>
              <a:tabLst>
                <a:tab pos="0" algn="l"/>
              </a:tabLst>
            </a:pPr>
            <a:endParaRPr lang="pl-PL" sz="2200" dirty="0" smtClean="0">
              <a:solidFill>
                <a:prstClr val="black"/>
              </a:solidFill>
              <a:latin typeface="Calibri" pitchFamily="34" charset="0"/>
            </a:endParaRPr>
          </a:p>
          <a:p>
            <a:pPr lvl="0">
              <a:lnSpc>
                <a:spcPct val="80000"/>
              </a:lnSpc>
              <a:spcBef>
                <a:spcPts val="1000"/>
              </a:spcBef>
              <a:tabLst>
                <a:tab pos="0" algn="l"/>
              </a:tabLst>
            </a:pPr>
            <a:r>
              <a:rPr lang="pl-PL" sz="2200" b="1" u="sng" dirty="0" smtClean="0">
                <a:solidFill>
                  <a:srgbClr val="000099"/>
                </a:solidFill>
              </a:rPr>
              <a:t>Instytucja Pośrednicząca:</a:t>
            </a:r>
          </a:p>
          <a:p>
            <a:pPr lvl="0">
              <a:lnSpc>
                <a:spcPct val="80000"/>
              </a:lnSpc>
              <a:spcBef>
                <a:spcPts val="1000"/>
              </a:spcBef>
              <a:tabLst>
                <a:tab pos="0" algn="l"/>
              </a:tabLst>
            </a:pPr>
            <a:r>
              <a:rPr lang="pl-PL" sz="2400" b="1" dirty="0" smtClean="0">
                <a:solidFill>
                  <a:prstClr val="black"/>
                </a:solidFill>
              </a:rPr>
              <a:t>Wojewódzki Urząd Pracy w Toruniu</a:t>
            </a:r>
            <a:endParaRPr lang="pl-PL" sz="2200" b="1" dirty="0" smtClean="0">
              <a:solidFill>
                <a:prstClr val="black"/>
              </a:solidFill>
            </a:endParaRPr>
          </a:p>
          <a:p>
            <a:pPr lvl="0">
              <a:lnSpc>
                <a:spcPct val="80000"/>
              </a:lnSpc>
              <a:spcBef>
                <a:spcPts val="1000"/>
              </a:spcBef>
              <a:tabLst>
                <a:tab pos="0" algn="l"/>
              </a:tabLst>
            </a:pPr>
            <a:endParaRPr lang="pl-PL" sz="2200" b="1" dirty="0" smtClean="0">
              <a:solidFill>
                <a:prstClr val="black"/>
              </a:solidFill>
            </a:endParaRPr>
          </a:p>
          <a:p>
            <a:pPr marL="185738" lvl="0" indent="-185738" eaLnBrk="0" hangingPunct="0">
              <a:lnSpc>
                <a:spcPct val="80000"/>
              </a:lnSpc>
              <a:spcBef>
                <a:spcPct val="20000"/>
              </a:spcBef>
              <a:tabLst>
                <a:tab pos="0" algn="l"/>
              </a:tabLst>
            </a:pPr>
            <a:endParaRPr lang="pl-PL" sz="1350" dirty="0">
              <a:latin typeface="Calibri" pitchFamily="34" charset="0"/>
            </a:endParaRPr>
          </a:p>
        </p:txBody>
      </p:sp>
      <p:sp>
        <p:nvSpPr>
          <p:cNvPr id="5" name="Elipsa 4"/>
          <p:cNvSpPr/>
          <p:nvPr/>
        </p:nvSpPr>
        <p:spPr>
          <a:xfrm>
            <a:off x="7210425" y="1104900"/>
            <a:ext cx="17145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Alokacja</a:t>
            </a:r>
            <a:endParaRPr lang="pl-PL" b="1" dirty="0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995363" y="1209675"/>
            <a:ext cx="7777162" cy="1314450"/>
          </a:xfrm>
        </p:spPr>
        <p:txBody>
          <a:bodyPr>
            <a:noAutofit/>
          </a:bodyPr>
          <a:lstStyle/>
          <a:p>
            <a:pPr marL="0" lvl="0" indent="0">
              <a:lnSpc>
                <a:spcPct val="80000"/>
              </a:lnSpc>
              <a:spcAft>
                <a:spcPts val="1800"/>
              </a:spcAft>
              <a:buNone/>
              <a:tabLst>
                <a:tab pos="0" algn="l"/>
              </a:tabLst>
            </a:pPr>
            <a:r>
              <a:rPr lang="pl-PL" sz="2200" dirty="0" smtClean="0">
                <a:solidFill>
                  <a:prstClr val="black"/>
                </a:solidFill>
              </a:rPr>
              <a:t>Tryb wyboru projektów: </a:t>
            </a:r>
            <a:r>
              <a:rPr lang="pl-PL" sz="2200" u="sng" dirty="0" smtClean="0">
                <a:solidFill>
                  <a:prstClr val="black"/>
                </a:solidFill>
              </a:rPr>
              <a:t>pozakonkursowy</a:t>
            </a:r>
            <a:endParaRPr lang="pl-PL" sz="2200" b="1" dirty="0" smtClean="0">
              <a:solidFill>
                <a:srgbClr val="000099"/>
              </a:solidFill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</a:rPr>
              <a:t>Beneficjenci:</a:t>
            </a:r>
          </a:p>
          <a:p>
            <a:pPr marL="0" indent="0">
              <a:lnSpc>
                <a:spcPct val="80000"/>
              </a:lnSpc>
              <a:buNone/>
              <a:tabLst>
                <a:tab pos="0" algn="l"/>
              </a:tabLst>
            </a:pPr>
            <a:r>
              <a:rPr lang="pl-PL" sz="2000" b="1" dirty="0" smtClean="0"/>
              <a:t>powiatowe urzędy pracy</a:t>
            </a:r>
            <a:endParaRPr lang="pl-PL" sz="2000" u="sng" dirty="0" smtClean="0"/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042988" y="2524125"/>
            <a:ext cx="74898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22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  <a:latin typeface="Calibri" pitchFamily="34" charset="0"/>
              </a:rPr>
              <a:t>Grupy </a:t>
            </a:r>
            <a:r>
              <a:rPr lang="pl-PL" sz="2200" b="1" dirty="0">
                <a:solidFill>
                  <a:srgbClr val="000099"/>
                </a:solidFill>
                <a:latin typeface="Calibri" pitchFamily="34" charset="0"/>
              </a:rPr>
              <a:t>docelowe: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o</a:t>
            </a:r>
            <a:r>
              <a:rPr lang="pl-PL" sz="2200" dirty="0" smtClean="0">
                <a:latin typeface="Calibri" pitchFamily="34" charset="0"/>
              </a:rPr>
              <a:t>soby zarejestrowane w powiatowym urzędzie pracy jako </a:t>
            </a:r>
            <a:r>
              <a:rPr lang="pl-PL" sz="2200" b="1" dirty="0" smtClean="0">
                <a:latin typeface="Calibri" pitchFamily="34" charset="0"/>
              </a:rPr>
              <a:t>bezrobotne</a:t>
            </a:r>
            <a:r>
              <a:rPr lang="pl-PL" sz="2200" dirty="0" smtClean="0">
                <a:latin typeface="Calibri" pitchFamily="34" charset="0"/>
              </a:rPr>
              <a:t> (zakwalifikowane do pierwszej lub drugiej kategorii oddalenia od rynku pracy), </a:t>
            </a:r>
            <a:r>
              <a:rPr lang="pl-PL" sz="2200" b="1" dirty="0" smtClean="0">
                <a:latin typeface="Calibri" pitchFamily="34" charset="0"/>
              </a:rPr>
              <a:t>powyżej 29 roku życia</a:t>
            </a:r>
            <a:r>
              <a:rPr lang="pl-PL" sz="2200" dirty="0" smtClean="0">
                <a:latin typeface="Calibri" pitchFamily="34" charset="0"/>
              </a:rPr>
              <a:t>*, </a:t>
            </a:r>
            <a:br>
              <a:rPr lang="pl-PL" sz="2200" dirty="0" smtClean="0">
                <a:latin typeface="Calibri" pitchFamily="34" charset="0"/>
              </a:rPr>
            </a:br>
            <a:r>
              <a:rPr lang="pl-PL" sz="2200" u="sng" dirty="0" smtClean="0">
                <a:latin typeface="Calibri" pitchFamily="34" charset="0"/>
              </a:rPr>
              <a:t>w szczególności</a:t>
            </a:r>
            <a:r>
              <a:rPr lang="pl-PL" sz="2200" dirty="0" smtClean="0">
                <a:latin typeface="Calibri" pitchFamily="34" charset="0"/>
              </a:rPr>
              <a:t> należące do jednej z poniższych grup: </a:t>
            </a:r>
            <a:endParaRPr lang="pl-PL" sz="2200" dirty="0"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   - osoby powyżej 50 roku życia,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   - kobiety,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   - osoby z </a:t>
            </a:r>
            <a:r>
              <a:rPr lang="pl-PL" sz="2200" dirty="0" err="1">
                <a:latin typeface="Calibri" pitchFamily="34" charset="0"/>
              </a:rPr>
              <a:t>niepełnosprawnościami</a:t>
            </a:r>
            <a:r>
              <a:rPr lang="pl-PL" sz="2200" dirty="0">
                <a:latin typeface="Calibri" pitchFamily="34" charset="0"/>
              </a:rPr>
              <a:t>,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   - osoby długotrwale bezrobotne,</a:t>
            </a: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dirty="0">
                <a:latin typeface="Calibri" pitchFamily="34" charset="0"/>
              </a:rPr>
              <a:t>   - osoby </a:t>
            </a:r>
            <a:r>
              <a:rPr lang="pl-PL" sz="2200" dirty="0" smtClean="0">
                <a:latin typeface="Calibri" pitchFamily="34" charset="0"/>
              </a:rPr>
              <a:t>o niskich kwalifikacjach.</a:t>
            </a:r>
            <a:endParaRPr lang="pl-PL" sz="2200" dirty="0" smtClean="0"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1400" dirty="0" smtClean="0"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1350" dirty="0" smtClean="0">
                <a:latin typeface="Calibri" pitchFamily="34" charset="0"/>
              </a:rPr>
              <a:t>*Osoby powyżej 29 r. ż. rozumiane jako osoby, które ukończyły 30 r. ż. (łącznie z dniem 30-tych urodzin)</a:t>
            </a:r>
            <a:endParaRPr lang="pl-PL" sz="1350" dirty="0">
              <a:latin typeface="Calibri" pitchFamily="34" charset="0"/>
            </a:endParaRPr>
          </a:p>
        </p:txBody>
      </p:sp>
      <p:sp>
        <p:nvSpPr>
          <p:cNvPr id="5" name="Elipsa 4"/>
          <p:cNvSpPr/>
          <p:nvPr/>
        </p:nvSpPr>
        <p:spPr>
          <a:xfrm>
            <a:off x="7210425" y="1104900"/>
            <a:ext cx="17145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Dla kogo?</a:t>
            </a:r>
            <a:endParaRPr lang="pl-PL" b="1" dirty="0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/>
          </p:cNvSpPr>
          <p:nvPr/>
        </p:nvSpPr>
        <p:spPr bwMode="auto">
          <a:xfrm>
            <a:off x="1042988" y="1200149"/>
            <a:ext cx="748982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endParaRPr lang="pl-PL" sz="22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85738" indent="-185738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0" algn="l"/>
              </a:tabLst>
            </a:pPr>
            <a:r>
              <a:rPr lang="pl-PL" sz="2200" b="1" dirty="0" smtClean="0">
                <a:solidFill>
                  <a:srgbClr val="000099"/>
                </a:solidFill>
                <a:latin typeface="Calibri" pitchFamily="34" charset="0"/>
              </a:rPr>
              <a:t>Instrumenty i usługi rynku pracy</a:t>
            </a:r>
            <a:r>
              <a:rPr lang="pl-PL" sz="2200" dirty="0" smtClean="0">
                <a:solidFill>
                  <a:srgbClr val="000099"/>
                </a:solidFill>
                <a:latin typeface="Calibri" pitchFamily="34" charset="0"/>
              </a:rPr>
              <a:t> wynikające z ustawy </a:t>
            </a:r>
            <a:r>
              <a:rPr lang="pl-PL" sz="2200" dirty="0">
                <a:solidFill>
                  <a:srgbClr val="000099"/>
                </a:solidFill>
                <a:latin typeface="Calibri" pitchFamily="34" charset="0"/>
              </a:rPr>
              <a:t/>
            </a:r>
            <a:br>
              <a:rPr lang="pl-PL" sz="2200" dirty="0">
                <a:solidFill>
                  <a:srgbClr val="000099"/>
                </a:solidFill>
                <a:latin typeface="Calibri" pitchFamily="34" charset="0"/>
              </a:rPr>
            </a:br>
            <a:r>
              <a:rPr lang="pl-PL" sz="2200" dirty="0" smtClean="0">
                <a:solidFill>
                  <a:srgbClr val="000099"/>
                </a:solidFill>
                <a:latin typeface="Calibri" pitchFamily="34" charset="0"/>
              </a:rPr>
              <a:t>z dnia 20 kwietnia 2004 r. </a:t>
            </a:r>
            <a:r>
              <a:rPr lang="pl-PL" sz="2200" i="1" dirty="0" smtClean="0">
                <a:solidFill>
                  <a:srgbClr val="000099"/>
                </a:solidFill>
                <a:latin typeface="Calibri" pitchFamily="34" charset="0"/>
              </a:rPr>
              <a:t>o promocji zatrudnienia </a:t>
            </a:r>
            <a:br>
              <a:rPr lang="pl-PL" sz="2200" i="1" dirty="0" smtClean="0">
                <a:solidFill>
                  <a:srgbClr val="000099"/>
                </a:solidFill>
                <a:latin typeface="Calibri" pitchFamily="34" charset="0"/>
              </a:rPr>
            </a:br>
            <a:r>
              <a:rPr lang="pl-PL" sz="2200" i="1" dirty="0" smtClean="0">
                <a:solidFill>
                  <a:srgbClr val="000099"/>
                </a:solidFill>
                <a:latin typeface="Calibri" pitchFamily="34" charset="0"/>
              </a:rPr>
              <a:t>i instytucjach rynku pracy </a:t>
            </a:r>
            <a:r>
              <a:rPr lang="pl-PL" sz="2200" dirty="0" smtClean="0">
                <a:solidFill>
                  <a:srgbClr val="000099"/>
                </a:solidFill>
                <a:latin typeface="Calibri" pitchFamily="34" charset="0"/>
              </a:rPr>
              <a:t>(Dz. U. z 2015 r., poz. 149), </a:t>
            </a:r>
            <a:br>
              <a:rPr lang="pl-PL" sz="2200" dirty="0" smtClean="0">
                <a:solidFill>
                  <a:srgbClr val="000099"/>
                </a:solidFill>
                <a:latin typeface="Calibri" pitchFamily="34" charset="0"/>
              </a:rPr>
            </a:br>
            <a:r>
              <a:rPr lang="pl-PL" sz="2200" u="sng" dirty="0" smtClean="0">
                <a:solidFill>
                  <a:srgbClr val="000099"/>
                </a:solidFill>
                <a:latin typeface="Calibri" pitchFamily="34" charset="0"/>
              </a:rPr>
              <a:t>z wyłączeniem robót publicznych</a:t>
            </a:r>
            <a:r>
              <a:rPr lang="pl-PL" sz="2200" dirty="0" smtClean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pl-PL" sz="2200" dirty="0" smtClean="0">
                <a:latin typeface="Calibri" pitchFamily="34" charset="0"/>
              </a:rPr>
              <a:t>m.in.: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Indywidualne Plany Działań,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pośrednictwo pracy,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poradnictwo zawodowe,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szkolenia zawodowe,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specjalistyczne kursy,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finansowanie studiów podyplomowych,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staże zawodowe,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doposażenie i wyposażenie stanowiska pracy,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subsydiowane zatrudnienie,</a:t>
            </a:r>
          </a:p>
          <a:p>
            <a:pPr marL="642938" lvl="1" indent="-185738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0" algn="l"/>
              </a:tabLst>
            </a:pPr>
            <a:r>
              <a:rPr lang="pl-PL" sz="2000" dirty="0" smtClean="0">
                <a:latin typeface="Calibri" pitchFamily="34" charset="0"/>
              </a:rPr>
              <a:t>bezzwrotne dotacje na rozpoczęcie działalności gospodarczej oraz doradztwo i szkolenia umożliwiające uzyskanie wiedzy </a:t>
            </a:r>
            <a:br>
              <a:rPr lang="pl-PL" sz="2000" dirty="0" smtClean="0">
                <a:latin typeface="Calibri" pitchFamily="34" charset="0"/>
              </a:rPr>
            </a:br>
            <a:r>
              <a:rPr lang="pl-PL" sz="2000" dirty="0" smtClean="0">
                <a:latin typeface="Calibri" pitchFamily="34" charset="0"/>
              </a:rPr>
              <a:t>i umiejętności niezbędnych do podjęcia i prowadzenia działalności gospodarczej.</a:t>
            </a:r>
            <a:r>
              <a:rPr lang="pl-PL" sz="2200" dirty="0" smtClean="0">
                <a:latin typeface="Calibri" pitchFamily="34" charset="0"/>
              </a:rPr>
              <a:t/>
            </a:r>
            <a:br>
              <a:rPr lang="pl-PL" sz="2200" dirty="0" smtClean="0">
                <a:latin typeface="Calibri" pitchFamily="34" charset="0"/>
              </a:rPr>
            </a:br>
            <a:endParaRPr lang="pl-PL" sz="1350" dirty="0">
              <a:latin typeface="Calibri" pitchFamily="34" charset="0"/>
            </a:endParaRPr>
          </a:p>
        </p:txBody>
      </p:sp>
      <p:sp>
        <p:nvSpPr>
          <p:cNvPr id="5" name="Elipsa 4"/>
          <p:cNvSpPr/>
          <p:nvPr/>
        </p:nvSpPr>
        <p:spPr>
          <a:xfrm>
            <a:off x="7210425" y="1104900"/>
            <a:ext cx="17145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Typy projektów</a:t>
            </a:r>
            <a:endParaRPr lang="pl-PL" b="1" dirty="0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430448"/>
            <a:ext cx="7886700" cy="4659203"/>
          </a:xfrm>
        </p:spPr>
        <p:txBody>
          <a:bodyPr/>
          <a:lstStyle/>
          <a:p>
            <a:pPr algn="ctr">
              <a:buFont typeface="Arial" pitchFamily="34" charset="0"/>
              <a:buChar char="•"/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endParaRPr lang="pl-PL" dirty="0" smtClean="0"/>
          </a:p>
          <a:p>
            <a:pPr algn="ctr">
              <a:defRPr/>
            </a:pPr>
            <a:r>
              <a:rPr lang="pl-P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Dziękuję za uwagę</a:t>
            </a:r>
          </a:p>
          <a:p>
            <a:pPr algn="ctr">
              <a:defRPr/>
            </a:pPr>
            <a:endParaRPr lang="pl-PL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l-PL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Niestandardowy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742</TotalTime>
  <Words>165</Words>
  <Application>Microsoft Office PowerPoint</Application>
  <PresentationFormat>Pokaz na ekranie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8</vt:i4>
      </vt:variant>
      <vt:variant>
        <vt:lpstr>Tytuły slajdów</vt:lpstr>
      </vt:variant>
      <vt:variant>
        <vt:i4>7</vt:i4>
      </vt:variant>
    </vt:vector>
  </HeadingPairs>
  <TitlesOfParts>
    <vt:vector size="17" baseType="lpstr">
      <vt:lpstr>Arial</vt:lpstr>
      <vt:lpstr>Calibri</vt:lpstr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d.openchowski</dc:creator>
  <cp:lastModifiedBy>Barbara Jesionowska</cp:lastModifiedBy>
  <cp:revision>100</cp:revision>
  <dcterms:created xsi:type="dcterms:W3CDTF">2015-01-15T11:10:57Z</dcterms:created>
  <dcterms:modified xsi:type="dcterms:W3CDTF">2015-06-07T15:32:35Z</dcterms:modified>
</cp:coreProperties>
</file>