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8"/>
  </p:handoutMasterIdLst>
  <p:sldIdLst>
    <p:sldId id="308" r:id="rId2"/>
    <p:sldId id="258" r:id="rId3"/>
    <p:sldId id="315" r:id="rId4"/>
    <p:sldId id="316" r:id="rId5"/>
    <p:sldId id="317" r:id="rId6"/>
    <p:sldId id="318" r:id="rId7"/>
    <p:sldId id="314" r:id="rId8"/>
    <p:sldId id="313" r:id="rId9"/>
    <p:sldId id="319" r:id="rId10"/>
    <p:sldId id="320" r:id="rId11"/>
    <p:sldId id="321" r:id="rId12"/>
    <p:sldId id="322" r:id="rId13"/>
    <p:sldId id="310" r:id="rId14"/>
    <p:sldId id="312" r:id="rId15"/>
    <p:sldId id="309" r:id="rId16"/>
    <p:sldId id="304" r:id="rId17"/>
  </p:sldIdLst>
  <p:sldSz cx="9144000" cy="6858000" type="screen4x3"/>
  <p:notesSz cx="9926638" cy="6797675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977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 bwMode="auto">
          <a:xfrm>
            <a:off x="4" y="1"/>
            <a:ext cx="4300307" cy="339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117" tIns="46059" rIns="92117" bIns="46059" numCol="1" anchor="t" anchorCtr="0" compatLnSpc="1">
            <a:prstTxWarp prst="textNoShape">
              <a:avLst/>
            </a:prstTxWarp>
          </a:bodyPr>
          <a:lstStyle>
            <a:lvl1pPr defTabSz="921892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 bwMode="auto">
          <a:xfrm>
            <a:off x="5624017" y="1"/>
            <a:ext cx="4300307" cy="339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117" tIns="46059" rIns="92117" bIns="46059" numCol="1" anchor="t" anchorCtr="0" compatLnSpc="1">
            <a:prstTxWarp prst="textNoShape">
              <a:avLst/>
            </a:prstTxWarp>
          </a:bodyPr>
          <a:lstStyle>
            <a:lvl1pPr algn="r" defTabSz="921892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D2102B-D508-4A67-B022-17A217306C99}" type="datetimeFigureOut">
              <a:rPr lang="pl-PL"/>
              <a:pPr>
                <a:defRPr/>
              </a:pPr>
              <a:t>2015-05-29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 bwMode="auto">
          <a:xfrm>
            <a:off x="4" y="6457411"/>
            <a:ext cx="4300307" cy="339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117" tIns="46059" rIns="92117" bIns="46059" numCol="1" anchor="b" anchorCtr="0" compatLnSpc="1">
            <a:prstTxWarp prst="textNoShape">
              <a:avLst/>
            </a:prstTxWarp>
          </a:bodyPr>
          <a:lstStyle>
            <a:lvl1pPr defTabSz="921892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 bwMode="auto">
          <a:xfrm>
            <a:off x="5624017" y="6457411"/>
            <a:ext cx="4300307" cy="339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117" tIns="46059" rIns="92117" bIns="46059" numCol="1" anchor="b" anchorCtr="0" compatLnSpc="1">
            <a:prstTxWarp prst="textNoShape">
              <a:avLst/>
            </a:prstTxWarp>
          </a:bodyPr>
          <a:lstStyle>
            <a:lvl1pPr algn="r" defTabSz="921892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B165BB30-41E6-432B-BB00-723A6DE52A8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466724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59C7B-A73F-414C-BE25-8BB24C00362D}" type="datetimeFigureOut">
              <a:rPr lang="pl-PL"/>
              <a:pPr>
                <a:defRPr/>
              </a:pPr>
              <a:t>2015-05-29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6B482-5045-4E1D-BE81-0A6A3FD4ACD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DBDC3-779F-46DE-9ECA-A920136D5F9A}" type="datetimeFigureOut">
              <a:rPr lang="pl-PL"/>
              <a:pPr>
                <a:defRPr/>
              </a:pPr>
              <a:t>2015-05-29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9893C2-2554-4A60-8EE1-4EA23C11AFB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16708-9E9B-45EF-B5FB-479B50C390EA}" type="datetimeFigureOut">
              <a:rPr lang="pl-PL"/>
              <a:pPr>
                <a:defRPr/>
              </a:pPr>
              <a:t>2015-05-29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43548A-4984-47DD-A319-640A8CD7130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E4D370-76B1-42E0-AE8E-C290C0BAB813}" type="datetimeFigureOut">
              <a:rPr lang="pl-PL"/>
              <a:pPr>
                <a:defRPr/>
              </a:pPr>
              <a:t>2015-05-29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1E50B-3E3C-4AEC-B299-F52CB3D696D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5DBC13-3024-4290-8FEA-ECB697897E13}" type="datetimeFigureOut">
              <a:rPr lang="pl-PL"/>
              <a:pPr>
                <a:defRPr/>
              </a:pPr>
              <a:t>2015-05-29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70E63-E01C-4997-AAA4-A07B921D4F4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73549-670F-4B52-BF31-3BC930337AA1}" type="datetimeFigureOut">
              <a:rPr lang="pl-PL"/>
              <a:pPr>
                <a:defRPr/>
              </a:pPr>
              <a:t>2015-05-29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52E9A-E49F-4B24-BFF7-09AA8EC26C4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70C949-FBEE-473C-AF47-33D9269D4B1A}" type="datetimeFigureOut">
              <a:rPr lang="pl-PL"/>
              <a:pPr>
                <a:defRPr/>
              </a:pPr>
              <a:t>2015-05-29</a:t>
            </a:fld>
            <a:endParaRPr lang="pl-PL"/>
          </a:p>
        </p:txBody>
      </p:sp>
      <p:sp>
        <p:nvSpPr>
          <p:cNvPr id="8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F2A2DF-7417-4216-AFFC-31051B9AC18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A5338-C538-4A46-A36C-08853A3678AB}" type="datetimeFigureOut">
              <a:rPr lang="pl-PL"/>
              <a:pPr>
                <a:defRPr/>
              </a:pPr>
              <a:t>2015-05-29</a:t>
            </a:fld>
            <a:endParaRPr lang="pl-PL"/>
          </a:p>
        </p:txBody>
      </p:sp>
      <p:sp>
        <p:nvSpPr>
          <p:cNvPr id="4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00FD2-521C-459B-A068-BB4E404CA8E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9CB4F8-ABB6-4819-98FA-90BC5206ED79}" type="datetimeFigureOut">
              <a:rPr lang="pl-PL"/>
              <a:pPr>
                <a:defRPr/>
              </a:pPr>
              <a:t>2015-05-29</a:t>
            </a:fld>
            <a:endParaRPr lang="pl-PL"/>
          </a:p>
        </p:txBody>
      </p:sp>
      <p:sp>
        <p:nvSpPr>
          <p:cNvPr id="3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19C59-0E88-43FB-A12A-2E32668DB5A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E776F4-7A8C-4424-BCA5-F9D579A605BD}" type="datetimeFigureOut">
              <a:rPr lang="pl-PL"/>
              <a:pPr>
                <a:defRPr/>
              </a:pPr>
              <a:t>2015-05-29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F6282D-1D96-4943-A7D4-B40C57F229F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8B4229-E701-4DA5-B8D1-CAF30B28E279}" type="datetimeFigureOut">
              <a:rPr lang="pl-PL"/>
              <a:pPr>
                <a:defRPr/>
              </a:pPr>
              <a:t>2015-05-29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432BC-F419-4283-A45C-4B6E1B7CD6C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ymbol zastępczy tytułu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</a:t>
            </a:r>
          </a:p>
        </p:txBody>
      </p:sp>
      <p:sp>
        <p:nvSpPr>
          <p:cNvPr id="1027" name="Symbol zastępczy teks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52460E3-1191-466C-8AE6-EB53A5509122}" type="datetimeFigureOut">
              <a:rPr lang="pl-PL"/>
              <a:pPr>
                <a:defRPr/>
              </a:pPr>
              <a:t>2015-05-29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C5C9C81-A60C-419E-A74E-787DDC8D62F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mailto:kamil.skonieczny@wfosigw.torun.pl" TargetMode="External"/><Relationship Id="rId3" Type="http://schemas.openxmlformats.org/officeDocument/2006/relationships/image" Target="../media/image3.jpeg"/><Relationship Id="rId7" Type="http://schemas.openxmlformats.org/officeDocument/2006/relationships/hyperlink" Target="mailto:artur.farbiszewski@wfosigw.torun.p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monika.pawlowicz@wfosigw.torun.pl" TargetMode="External"/><Relationship Id="rId5" Type="http://schemas.openxmlformats.org/officeDocument/2006/relationships/hyperlink" Target="mailto:sebastian.gorka@wfosigw.torun.pl" TargetMode="External"/><Relationship Id="rId4" Type="http://schemas.openxmlformats.org/officeDocument/2006/relationships/hyperlink" Target="mailto:doradcy@wfosigw.torun.pl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tlo do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602288"/>
            <a:ext cx="9144000" cy="1255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3" descr="q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195" y="492125"/>
            <a:ext cx="4745037" cy="584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0825" y="2276872"/>
            <a:ext cx="8642350" cy="1470025"/>
          </a:xfrm>
          <a:extLst/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sz="4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Ogólnopolski system wsparcia doradczego dla sektora publicznego, mieszkaniowego oraz przedsiębiorców w zakresie efektywności energetycznej oraz OZE</a:t>
            </a:r>
          </a:p>
        </p:txBody>
      </p:sp>
      <p:pic>
        <p:nvPicPr>
          <p:cNvPr id="15365" name="Picture 6" descr="logo mono negatyw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6513" y="492125"/>
            <a:ext cx="57610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Line 7"/>
          <p:cNvSpPr>
            <a:spLocks noChangeShapeType="1"/>
          </p:cNvSpPr>
          <p:nvPr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38100">
            <a:solidFill>
              <a:srgbClr val="0033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919940" y="4797152"/>
            <a:ext cx="3396724" cy="1320800"/>
          </a:xfrm>
        </p:spPr>
        <p:txBody>
          <a:bodyPr rtlCol="0">
            <a:norm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2800" b="1" i="1" dirty="0" smtClean="0"/>
              <a:t>Sebastian Górka</a:t>
            </a:r>
          </a:p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2000" b="1" i="1" dirty="0" smtClean="0"/>
              <a:t>Koordynator Zespołu Doradców Energetycznych </a:t>
            </a:r>
            <a:r>
              <a:rPr lang="pl-PL" sz="2000" b="1" i="1" dirty="0" err="1" smtClean="0"/>
              <a:t>WFOŚiGW</a:t>
            </a:r>
            <a:r>
              <a:rPr lang="pl-PL" sz="2000" b="1" i="1" dirty="0" smtClean="0"/>
              <a:t> w Toruniu</a:t>
            </a:r>
            <a:endParaRPr lang="pl-PL" sz="2000" b="1" i="1" dirty="0"/>
          </a:p>
        </p:txBody>
      </p:sp>
    </p:spTree>
    <p:extLst>
      <p:ext uri="{BB962C8B-B14F-4D97-AF65-F5344CB8AC3E}">
        <p14:creationId xmlns:p14="http://schemas.microsoft.com/office/powerpoint/2010/main" val="3252229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tlo do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629275"/>
            <a:ext cx="9144000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1125538"/>
            <a:ext cx="8661400" cy="1358900"/>
          </a:xfrm>
        </p:spPr>
        <p:txBody>
          <a:bodyPr rtlCol="0">
            <a:normAutofit/>
          </a:bodyPr>
          <a:lstStyle/>
          <a:p>
            <a:pPr algn="l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pl-PL" sz="3200" b="1" dirty="0"/>
              <a:t>PRZEDSIĘWZIĘCIA W RAMACH PROJEKTU</a:t>
            </a:r>
            <a:r>
              <a:rPr lang="pl-PL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pl-PL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pl-PL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55650" y="2060575"/>
            <a:ext cx="8136830" cy="4321175"/>
          </a:xfrm>
        </p:spPr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l-PL" sz="2800" dirty="0"/>
              <a:t>Usługi doradcze związane z przygotowaniem PGN/SEAP:</a:t>
            </a:r>
            <a:endParaRPr lang="pl-PL" sz="2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pl-PL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l-PL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Promowanie </a:t>
            </a:r>
            <a:r>
              <a:rPr lang="pl-PL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wśród gmin idei posiadania planów gospodarki niskoemisyjnej oraz wskazywanie na korzyści wynikające z realizacji </a:t>
            </a:r>
            <a:r>
              <a:rPr lang="pl-PL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PGN,</a:t>
            </a:r>
            <a:endParaRPr lang="pl-PL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l-PL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Zachęcanie </a:t>
            </a:r>
            <a:r>
              <a:rPr lang="pl-PL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miast i gmin do przystępowania do Porozumienia Burmistrzów,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l-PL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Wspieranie </a:t>
            </a:r>
            <a:r>
              <a:rPr lang="pl-PL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gmin w przygotowaniu PGN/SEAP, w tym m.in. przygotowania zakresu PGN, bazy inwentaryzacji emisji gazów cieplarnianych,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l-PL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Identyfikacja </a:t>
            </a:r>
            <a:r>
              <a:rPr lang="pl-PL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projektów możliwych do wsparcia ze środków publicznych, w tym z funduszy </a:t>
            </a:r>
            <a:r>
              <a:rPr lang="pl-PL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UE.</a:t>
            </a:r>
            <a:endParaRPr lang="pl-PL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pl-PL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6389" name="Picture 6" descr="logo mono negaty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6513" y="492125"/>
            <a:ext cx="57610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Line 7"/>
          <p:cNvSpPr>
            <a:spLocks noChangeShapeType="1"/>
          </p:cNvSpPr>
          <p:nvPr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38100">
            <a:solidFill>
              <a:srgbClr val="0033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62758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tlo do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629275"/>
            <a:ext cx="9144000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1125538"/>
            <a:ext cx="8661400" cy="1358900"/>
          </a:xfrm>
        </p:spPr>
        <p:txBody>
          <a:bodyPr rtlCol="0">
            <a:normAutofit/>
          </a:bodyPr>
          <a:lstStyle/>
          <a:p>
            <a:pPr algn="l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pl-PL" sz="3200" b="1" dirty="0"/>
              <a:t>PRZEDSIĘWZIĘCIA W RAMACH PROJEKTU</a:t>
            </a:r>
            <a:r>
              <a:rPr lang="pl-PL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pl-PL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pl-PL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55650" y="2060575"/>
            <a:ext cx="8388350" cy="43211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l-PL" sz="2800" dirty="0"/>
              <a:t>Usługi doradcze związane z przygotowaniem i wdrożeniem inwestycji w zakresie EE i OZE:</a:t>
            </a:r>
            <a:endParaRPr lang="pl-PL" sz="2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pl-PL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l-PL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weryfikowania </a:t>
            </a:r>
            <a:r>
              <a:rPr lang="pl-PL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audytów energetycznych,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l-PL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wdrażanie </a:t>
            </a:r>
            <a:r>
              <a:rPr lang="pl-PL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rekomendacji </a:t>
            </a:r>
            <a:r>
              <a:rPr lang="pl-PL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wynikających z </a:t>
            </a:r>
            <a:r>
              <a:rPr lang="pl-PL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audytów energetycznych,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l-PL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wsparcie </a:t>
            </a:r>
            <a:r>
              <a:rPr lang="pl-PL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 zakresie poprawnej realizacji zamówień publicznych,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l-PL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wsparcie </a:t>
            </a:r>
            <a:r>
              <a:rPr lang="pl-PL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 zakresie nowych wymogów KE dotyczących pomocy publicznej w sektorze energetyki,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l-PL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wsparcie </a:t>
            </a:r>
            <a:r>
              <a:rPr lang="pl-PL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 zakresie instrumentów finansowych.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pl-PL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6389" name="Picture 6" descr="logo mono negaty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6513" y="492125"/>
            <a:ext cx="57610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Line 7"/>
          <p:cNvSpPr>
            <a:spLocks noChangeShapeType="1"/>
          </p:cNvSpPr>
          <p:nvPr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38100">
            <a:solidFill>
              <a:srgbClr val="0033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01748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tlo do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629275"/>
            <a:ext cx="9144000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1125538"/>
            <a:ext cx="8661400" cy="1358900"/>
          </a:xfrm>
        </p:spPr>
        <p:txBody>
          <a:bodyPr rtlCol="0">
            <a:normAutofit/>
          </a:bodyPr>
          <a:lstStyle/>
          <a:p>
            <a:pPr algn="l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pl-PL" sz="3200" b="1" dirty="0"/>
              <a:t>PRZEDSIĘWZIĘCIA W RAMACH PROJEKTU</a:t>
            </a:r>
            <a:r>
              <a:rPr lang="pl-PL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pl-PL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pl-PL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55650" y="2060575"/>
            <a:ext cx="7992814" cy="43211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l-PL" sz="2800" dirty="0"/>
              <a:t>Usługi doradcze w zakresie aplikowania o środki UE:</a:t>
            </a:r>
            <a:endParaRPr lang="pl-PL" sz="2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pl-PL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l-PL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Informowanie </a:t>
            </a:r>
            <a:r>
              <a:rPr lang="pl-PL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 możliwych i najkorzystniejszych źródłach finansowania projektu,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l-PL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Doradztwo </a:t>
            </a:r>
            <a:r>
              <a:rPr lang="pl-PL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 zakresie montażu finansowego projektu,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l-PL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Doradztwo </a:t>
            </a:r>
            <a:r>
              <a:rPr lang="pl-PL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 zakresie stosowania wytycznych </a:t>
            </a:r>
            <a:r>
              <a:rPr lang="pl-PL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MIiR</a:t>
            </a:r>
            <a:r>
              <a:rPr lang="pl-PL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pl-PL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pl-PL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 </a:t>
            </a:r>
            <a:r>
              <a:rPr lang="pl-PL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przygotowaniu dokumentacji aplikacyjnej o środki funduszy UE.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pl-PL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6389" name="Picture 6" descr="logo mono negaty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6513" y="492125"/>
            <a:ext cx="57610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Line 7"/>
          <p:cNvSpPr>
            <a:spLocks noChangeShapeType="1"/>
          </p:cNvSpPr>
          <p:nvPr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38100">
            <a:solidFill>
              <a:srgbClr val="0033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2958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tlo do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629275"/>
            <a:ext cx="9144000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1125538"/>
            <a:ext cx="8661400" cy="1358900"/>
          </a:xfrm>
        </p:spPr>
        <p:txBody>
          <a:bodyPr rtlCol="0">
            <a:normAutofit/>
          </a:bodyPr>
          <a:lstStyle/>
          <a:p>
            <a:pPr algn="l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pl-PL" sz="3200" b="1" dirty="0" smtClean="0"/>
              <a:t>Odbiorcy końcowi usług doradczych</a:t>
            </a:r>
            <a:r>
              <a:rPr lang="pl-PL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pl-PL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pl-PL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55650" y="2060575"/>
            <a:ext cx="8388350" cy="4321175"/>
          </a:xfrm>
        </p:spPr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l-PL" sz="2800" dirty="0" smtClean="0"/>
              <a:t>przedsiębiorstwa</a:t>
            </a:r>
            <a:r>
              <a:rPr lang="pl-PL" sz="2800" dirty="0" smtClean="0"/>
              <a:t>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l-PL" sz="2800" dirty="0" smtClean="0"/>
              <a:t>podmioty </a:t>
            </a:r>
            <a:r>
              <a:rPr lang="pl-PL" sz="2800" dirty="0" smtClean="0"/>
              <a:t>będące </a:t>
            </a:r>
            <a:r>
              <a:rPr lang="pl-PL" sz="2800" dirty="0"/>
              <a:t>dostawcami usług </a:t>
            </a:r>
            <a:r>
              <a:rPr lang="pl-PL" sz="2800" dirty="0" smtClean="0"/>
              <a:t>energetycznych,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l-PL" sz="2800" dirty="0" smtClean="0"/>
              <a:t>spółdzielnie </a:t>
            </a:r>
            <a:r>
              <a:rPr lang="pl-PL" sz="2800" dirty="0" smtClean="0"/>
              <a:t>i wspólnoty mieszkaniowe,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l-PL" sz="2800" dirty="0" smtClean="0"/>
              <a:t>państwowe </a:t>
            </a:r>
            <a:r>
              <a:rPr lang="pl-PL" sz="2800" dirty="0" smtClean="0"/>
              <a:t>jednostki terytorialne </a:t>
            </a:r>
            <a:r>
              <a:rPr lang="pl-PL" sz="2800" dirty="0"/>
              <a:t>(urzędy statystyczne, sądy, więzienia, straż pożarna, szkoły, internaty), </a:t>
            </a:r>
            <a:endParaRPr lang="pl-PL" sz="28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l-PL" sz="2800" dirty="0" smtClean="0"/>
              <a:t>szkoły </a:t>
            </a:r>
            <a:r>
              <a:rPr lang="pl-PL" sz="2800" dirty="0" smtClean="0"/>
              <a:t>wyższe, organy </a:t>
            </a:r>
            <a:r>
              <a:rPr lang="pl-PL" sz="2800" dirty="0"/>
              <a:t>władzy publicznej oraz społeczności i </a:t>
            </a:r>
            <a:r>
              <a:rPr lang="pl-PL" sz="2800" dirty="0" smtClean="0"/>
              <a:t>przedstawiciele </a:t>
            </a:r>
            <a:r>
              <a:rPr lang="pl-PL" sz="2800" dirty="0"/>
              <a:t>poszczególnych grup </a:t>
            </a:r>
            <a:r>
              <a:rPr lang="pl-PL" sz="2800" dirty="0" smtClean="0"/>
              <a:t>społecznych</a:t>
            </a:r>
            <a:r>
              <a:rPr lang="pl-PL" sz="2800" dirty="0"/>
              <a:t>,</a:t>
            </a:r>
            <a:endParaRPr lang="pl-PL" sz="28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l-PL" sz="2800" dirty="0" smtClean="0"/>
              <a:t>osoby </a:t>
            </a:r>
            <a:r>
              <a:rPr lang="pl-PL" sz="2800" dirty="0"/>
              <a:t>fizyczne.</a:t>
            </a:r>
          </a:p>
        </p:txBody>
      </p:sp>
      <p:pic>
        <p:nvPicPr>
          <p:cNvPr id="16389" name="Picture 6" descr="logo mono negaty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6513" y="492125"/>
            <a:ext cx="57610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Line 7"/>
          <p:cNvSpPr>
            <a:spLocks noChangeShapeType="1"/>
          </p:cNvSpPr>
          <p:nvPr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38100">
            <a:solidFill>
              <a:srgbClr val="0033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47065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tlo do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629275"/>
            <a:ext cx="9144000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1125538"/>
            <a:ext cx="8661400" cy="1358900"/>
          </a:xfrm>
        </p:spPr>
        <p:txBody>
          <a:bodyPr rtlCol="0">
            <a:normAutofit/>
          </a:bodyPr>
          <a:lstStyle/>
          <a:p>
            <a:pPr algn="l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pl-PL" sz="3200" b="1" dirty="0" smtClean="0"/>
              <a:t>Forma usług doradczych</a:t>
            </a:r>
            <a:r>
              <a:rPr lang="pl-PL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pl-PL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pl-PL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55650" y="2060575"/>
            <a:ext cx="8388350" cy="43211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l-PL" sz="2800" dirty="0" smtClean="0"/>
              <a:t>spotkania </a:t>
            </a:r>
            <a:r>
              <a:rPr lang="pl-PL" sz="2800" dirty="0" smtClean="0"/>
              <a:t>informacyjne,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l-PL" sz="2800" dirty="0" smtClean="0"/>
              <a:t>porady </a:t>
            </a:r>
            <a:r>
              <a:rPr lang="pl-PL" sz="2800" dirty="0" smtClean="0"/>
              <a:t>telefoniczne,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l-PL" sz="2800" dirty="0" smtClean="0"/>
              <a:t>zapytania </a:t>
            </a:r>
            <a:r>
              <a:rPr lang="pl-PL" sz="2800" dirty="0" smtClean="0"/>
              <a:t>mailowe,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l-PL" sz="2800" dirty="0" smtClean="0"/>
              <a:t>konsultacje</a:t>
            </a:r>
            <a:r>
              <a:rPr lang="pl-PL" sz="2800" dirty="0" smtClean="0"/>
              <a:t>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l-PL" sz="2800" dirty="0" smtClean="0"/>
              <a:t>doradztwo </a:t>
            </a:r>
            <a:r>
              <a:rPr lang="pl-PL" sz="2800" dirty="0" smtClean="0"/>
              <a:t>indywidualne,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l-PL" sz="2800" dirty="0" smtClean="0"/>
              <a:t>szkolenia</a:t>
            </a:r>
            <a:r>
              <a:rPr lang="pl-PL" sz="2800" dirty="0"/>
              <a:t>, </a:t>
            </a:r>
            <a:r>
              <a:rPr lang="pl-PL" sz="2800" dirty="0" smtClean="0"/>
              <a:t>konferencje.</a:t>
            </a:r>
            <a:endParaRPr lang="pl-PL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6389" name="Picture 6" descr="logo mono negaty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6513" y="492125"/>
            <a:ext cx="57610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Line 7"/>
          <p:cNvSpPr>
            <a:spLocks noChangeShapeType="1"/>
          </p:cNvSpPr>
          <p:nvPr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38100">
            <a:solidFill>
              <a:srgbClr val="0033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42575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2" descr="tlo do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602288"/>
            <a:ext cx="9144000" cy="1255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6" descr="logo mono negaty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6513" y="492125"/>
            <a:ext cx="57610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6" name="Line 7"/>
          <p:cNvSpPr>
            <a:spLocks noChangeShapeType="1"/>
          </p:cNvSpPr>
          <p:nvPr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38100">
            <a:solidFill>
              <a:srgbClr val="0033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" name="Prostokąt 2"/>
          <p:cNvSpPr/>
          <p:nvPr/>
        </p:nvSpPr>
        <p:spPr>
          <a:xfrm>
            <a:off x="611560" y="2136716"/>
            <a:ext cx="864235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pl-PL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Zespół Doradców Energetycznych</a:t>
            </a:r>
            <a:endParaRPr lang="pl-PL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pl-PL" b="1" dirty="0"/>
              <a:t>tel. (56) 62 12 360</a:t>
            </a:r>
            <a:br>
              <a:rPr lang="pl-PL" b="1" dirty="0"/>
            </a:br>
            <a:r>
              <a:rPr lang="pl-PL" b="1" dirty="0"/>
              <a:t>fax. (56) 62 12 302</a:t>
            </a:r>
            <a:br>
              <a:rPr lang="pl-PL" b="1" dirty="0"/>
            </a:br>
            <a:r>
              <a:rPr lang="pl-PL" b="1" dirty="0"/>
              <a:t>email: </a:t>
            </a:r>
            <a:r>
              <a:rPr lang="pl-PL" b="1" dirty="0">
                <a:hlinkClick r:id="rId4"/>
              </a:rPr>
              <a:t>doradcy@wfosigw.torun.pl</a:t>
            </a:r>
            <a:r>
              <a:rPr lang="pl-PL" b="1" dirty="0"/>
              <a:t/>
            </a:r>
            <a:br>
              <a:rPr lang="pl-PL" b="1" dirty="0"/>
            </a:br>
            <a:r>
              <a:rPr lang="pl-PL" b="1" dirty="0"/>
              <a:t/>
            </a:r>
            <a:br>
              <a:rPr lang="pl-PL" b="1" dirty="0"/>
            </a:br>
            <a:r>
              <a:rPr lang="pl-PL" b="1" dirty="0"/>
              <a:t/>
            </a:r>
            <a:br>
              <a:rPr lang="pl-PL" b="1" dirty="0"/>
            </a:br>
            <a:r>
              <a:rPr lang="pl-PL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Koordynator </a:t>
            </a:r>
            <a:r>
              <a:rPr lang="pl-PL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Zespołu Doradców Energetycznych</a:t>
            </a:r>
            <a:r>
              <a:rPr lang="pl-PL" dirty="0"/>
              <a:t/>
            </a:r>
            <a:br>
              <a:rPr lang="pl-PL" dirty="0"/>
            </a:br>
            <a:r>
              <a:rPr lang="pl-PL" b="1" dirty="0" smtClean="0"/>
              <a:t>Sebastian</a:t>
            </a:r>
            <a:r>
              <a:rPr lang="pl-PL" dirty="0" smtClean="0"/>
              <a:t> </a:t>
            </a:r>
            <a:r>
              <a:rPr lang="pl-PL" b="1" dirty="0"/>
              <a:t>Górka </a:t>
            </a:r>
            <a:r>
              <a:rPr lang="pl-PL" dirty="0" smtClean="0"/>
              <a:t>	email</a:t>
            </a:r>
            <a:r>
              <a:rPr lang="pl-PL" dirty="0"/>
              <a:t>: </a:t>
            </a:r>
            <a:r>
              <a:rPr lang="pl-PL" dirty="0">
                <a:hlinkClick r:id="rId5"/>
              </a:rPr>
              <a:t>sebastian.gorka@wfosigw.torun.pl</a:t>
            </a:r>
            <a:r>
              <a:rPr lang="pl-PL" dirty="0"/>
              <a:t/>
            </a:r>
            <a:br>
              <a:rPr lang="pl-PL" dirty="0"/>
            </a:br>
            <a:r>
              <a:rPr lang="pl-PL" dirty="0"/>
              <a:t/>
            </a:r>
            <a:br>
              <a:rPr lang="pl-PL" dirty="0"/>
            </a:br>
            <a:r>
              <a:rPr lang="pl-PL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Doradcy energetyczni:</a:t>
            </a:r>
            <a:r>
              <a:rPr lang="pl-PL" dirty="0"/>
              <a:t/>
            </a:r>
            <a:br>
              <a:rPr lang="pl-PL" dirty="0"/>
            </a:br>
            <a:r>
              <a:rPr lang="pl-PL" b="1" dirty="0"/>
              <a:t>Monika Pawłowicz </a:t>
            </a:r>
            <a:r>
              <a:rPr lang="pl-PL" dirty="0" smtClean="0"/>
              <a:t>	email</a:t>
            </a:r>
            <a:r>
              <a:rPr lang="pl-PL" dirty="0"/>
              <a:t>: </a:t>
            </a:r>
            <a:r>
              <a:rPr lang="pl-PL" dirty="0">
                <a:hlinkClick r:id="rId6"/>
              </a:rPr>
              <a:t>monika.pawlowicz@wfosigw.torun.pl</a:t>
            </a:r>
            <a:r>
              <a:rPr lang="pl-PL" dirty="0"/>
              <a:t/>
            </a:r>
            <a:br>
              <a:rPr lang="pl-PL" dirty="0"/>
            </a:br>
            <a:r>
              <a:rPr lang="pl-PL" b="1" dirty="0"/>
              <a:t>Artur </a:t>
            </a:r>
            <a:r>
              <a:rPr lang="pl-PL" b="1" dirty="0" err="1"/>
              <a:t>Farbiszewski</a:t>
            </a:r>
            <a:r>
              <a:rPr lang="pl-PL" b="1" dirty="0"/>
              <a:t> </a:t>
            </a:r>
            <a:r>
              <a:rPr lang="pl-PL" dirty="0" smtClean="0"/>
              <a:t>	email</a:t>
            </a:r>
            <a:r>
              <a:rPr lang="pl-PL" dirty="0"/>
              <a:t>: </a:t>
            </a:r>
            <a:r>
              <a:rPr lang="pl-PL" dirty="0">
                <a:hlinkClick r:id="rId7"/>
              </a:rPr>
              <a:t>artur.farbiszewski@wfosigw.torun.pl</a:t>
            </a:r>
            <a:r>
              <a:rPr lang="pl-PL" dirty="0"/>
              <a:t/>
            </a:r>
            <a:br>
              <a:rPr lang="pl-PL" dirty="0"/>
            </a:br>
            <a:r>
              <a:rPr lang="pl-PL" b="1" dirty="0"/>
              <a:t>Kamil Skonieczny </a:t>
            </a:r>
            <a:r>
              <a:rPr lang="pl-PL" dirty="0" smtClean="0"/>
              <a:t>	email</a:t>
            </a:r>
            <a:r>
              <a:rPr lang="pl-PL" dirty="0"/>
              <a:t>: </a:t>
            </a:r>
            <a:r>
              <a:rPr lang="pl-PL" dirty="0">
                <a:hlinkClick r:id="rId8"/>
              </a:rPr>
              <a:t>kamil.skonieczny@wfosigw.torun.pl</a:t>
            </a:r>
            <a:endParaRPr lang="pl-PL" dirty="0"/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 bwMode="auto">
          <a:xfrm>
            <a:off x="468313" y="1125538"/>
            <a:ext cx="8661400" cy="135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pl-PL" sz="3200" b="1" dirty="0" smtClean="0"/>
              <a:t>Dane kontaktowe</a:t>
            </a:r>
            <a:r>
              <a:rPr lang="pl-PL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pl-PL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pl-PL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415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2" descr="tlo do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602288"/>
            <a:ext cx="9144000" cy="1255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2" name="Picture 3" descr="q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76250"/>
            <a:ext cx="4745038" cy="584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0825" y="2205038"/>
            <a:ext cx="8642350" cy="1470025"/>
          </a:xfrm>
          <a:extLst/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Dziękuję za uwagę</a:t>
            </a:r>
            <a:endParaRPr lang="pl-PL" sz="4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" name="Picture 6" descr="logo mono negatyw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6513" y="492125"/>
            <a:ext cx="57610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6" name="Line 7"/>
          <p:cNvSpPr>
            <a:spLocks noChangeShapeType="1"/>
          </p:cNvSpPr>
          <p:nvPr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38100">
            <a:solidFill>
              <a:srgbClr val="0033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tlo do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629275"/>
            <a:ext cx="9144000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1125538"/>
            <a:ext cx="8661400" cy="1358900"/>
          </a:xfrm>
        </p:spPr>
        <p:txBody>
          <a:bodyPr rtlCol="0">
            <a:normAutofit/>
          </a:bodyPr>
          <a:lstStyle/>
          <a:p>
            <a:pPr algn="l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pl-PL" sz="3200" b="1" dirty="0"/>
              <a:t>Informacje </a:t>
            </a:r>
            <a:r>
              <a:rPr lang="pl-PL" sz="3200" b="1" dirty="0" smtClean="0"/>
              <a:t>ogólne</a:t>
            </a:r>
            <a:r>
              <a:rPr lang="pl-PL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pl-PL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pl-PL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55650" y="2060575"/>
            <a:ext cx="8388350" cy="43211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l-PL" sz="2800" dirty="0" smtClean="0"/>
              <a:t>Projekt </a:t>
            </a:r>
            <a:r>
              <a:rPr lang="pl-PL" sz="2800" dirty="0"/>
              <a:t>realizowany jest w ramach Programu Operacyjnego Infrastruktura i </a:t>
            </a:r>
            <a:r>
              <a:rPr lang="pl-PL" sz="2800" dirty="0" smtClean="0"/>
              <a:t>Środowisko</a:t>
            </a:r>
            <a:br>
              <a:rPr lang="pl-PL" sz="2800" dirty="0" smtClean="0"/>
            </a:br>
            <a:r>
              <a:rPr lang="pl-PL" sz="2800" dirty="0" smtClean="0"/>
              <a:t>na </a:t>
            </a:r>
            <a:r>
              <a:rPr lang="pl-PL" sz="2800" dirty="0"/>
              <a:t>lata 2014-2020</a:t>
            </a:r>
            <a:r>
              <a:rPr lang="pl-PL" sz="2800" dirty="0" smtClean="0"/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l-PL" sz="2800" dirty="0" smtClean="0"/>
              <a:t>Struktura instytucjonalna projektu: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l-PL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Instytucja Zarządzająca</a:t>
            </a:r>
            <a:r>
              <a:rPr lang="pl-PL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Ministerstwo Infrastruktury i Rozwoju,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l-PL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Instytucja Pośrednicząca</a:t>
            </a:r>
            <a:r>
              <a:rPr lang="pl-PL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Ministerstwo Gospodarki,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l-PL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Partner Wiodący</a:t>
            </a:r>
            <a:r>
              <a:rPr lang="pl-PL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  <a:r>
              <a:rPr lang="pl-PL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NFOŚiGW</a:t>
            </a:r>
            <a:r>
              <a:rPr lang="pl-PL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– Krajowy Koordynator Projektu,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l-PL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Partnerzy</a:t>
            </a:r>
            <a:r>
              <a:rPr lang="pl-PL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15 Wojewódzkich Funduszy Ochrony  Środowiska</a:t>
            </a:r>
            <a:br>
              <a:rPr lang="pl-PL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pl-PL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 Gospodarki Wodnej oraz Urząd Marszałkowski w Lublinie.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pl-PL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6389" name="Picture 6" descr="logo mono negaty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6513" y="492125"/>
            <a:ext cx="57610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Line 7"/>
          <p:cNvSpPr>
            <a:spLocks noChangeShapeType="1"/>
          </p:cNvSpPr>
          <p:nvPr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38100">
            <a:solidFill>
              <a:srgbClr val="0033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tlo do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629275"/>
            <a:ext cx="9144000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1125538"/>
            <a:ext cx="8661400" cy="1358900"/>
          </a:xfrm>
        </p:spPr>
        <p:txBody>
          <a:bodyPr rtlCol="0">
            <a:normAutofit/>
          </a:bodyPr>
          <a:lstStyle/>
          <a:p>
            <a:pPr algn="l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pl-PL" sz="3200" b="1" dirty="0" smtClean="0"/>
              <a:t>Cel projektu </a:t>
            </a:r>
            <a:r>
              <a:rPr lang="pl-PL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pl-PL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pl-PL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55650" y="2060575"/>
            <a:ext cx="7632774" cy="43211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l-PL" sz="3000" dirty="0" smtClean="0"/>
              <a:t>Wsparcie</a:t>
            </a:r>
            <a:r>
              <a:rPr lang="pl-PL" sz="2800" dirty="0" smtClean="0"/>
              <a:t> </a:t>
            </a:r>
            <a:r>
              <a:rPr lang="pl-PL" sz="2800" dirty="0"/>
              <a:t>projektów przyczyniających </a:t>
            </a:r>
            <a:r>
              <a:rPr lang="pl-PL" sz="2800" dirty="0" smtClean="0"/>
              <a:t>się</a:t>
            </a:r>
            <a:br>
              <a:rPr lang="pl-PL" sz="2800" dirty="0" smtClean="0"/>
            </a:br>
            <a:r>
              <a:rPr lang="pl-PL" sz="2800" dirty="0" smtClean="0"/>
              <a:t>do </a:t>
            </a:r>
            <a:r>
              <a:rPr lang="pl-PL" sz="2800" dirty="0"/>
              <a:t>realizacji pakietu </a:t>
            </a:r>
            <a:r>
              <a:rPr lang="pl-PL" sz="2800" dirty="0" smtClean="0"/>
              <a:t>klimatyczno-energetycznego</a:t>
            </a:r>
            <a:br>
              <a:rPr lang="pl-PL" sz="2800" dirty="0" smtClean="0"/>
            </a:br>
            <a:r>
              <a:rPr lang="pl-PL" sz="2800" dirty="0" smtClean="0"/>
              <a:t>UE </a:t>
            </a:r>
            <a:r>
              <a:rPr lang="pl-PL" sz="2800" dirty="0"/>
              <a:t>20/20/20.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l-PL" sz="2800" dirty="0" smtClean="0"/>
              <a:t>Cele szczegółowe:</a:t>
            </a:r>
            <a:endParaRPr lang="pl-PL" sz="22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 algn="just"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l-PL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Zwiększenie </a:t>
            </a:r>
            <a:r>
              <a:rPr lang="pl-PL" sz="2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świadomości w zakresie rozwoju gospodarki </a:t>
            </a:r>
            <a:r>
              <a:rPr lang="pl-PL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niskoemisyjnej,</a:t>
            </a:r>
            <a:endParaRPr lang="pl-PL" sz="22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 algn="just"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l-PL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Wsparcie </a:t>
            </a:r>
            <a:r>
              <a:rPr lang="pl-PL" sz="2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gmin w przygotowaniu i wdrażaniu </a:t>
            </a:r>
            <a:r>
              <a:rPr lang="pl-PL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PGN/SEAP,</a:t>
            </a:r>
            <a:endParaRPr lang="pl-PL" sz="22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 algn="just"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l-PL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Wsparcie </a:t>
            </a:r>
            <a:r>
              <a:rPr lang="pl-PL" sz="2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w przygotowaniu i wdrażaniu inwestycji w zakresie efektywności energetycznej (EE) i </a:t>
            </a:r>
            <a:r>
              <a:rPr lang="pl-PL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OZE.</a:t>
            </a:r>
            <a:endParaRPr lang="pl-PL" sz="22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pl-PL" sz="2800" dirty="0"/>
          </a:p>
        </p:txBody>
      </p:sp>
      <p:pic>
        <p:nvPicPr>
          <p:cNvPr id="16389" name="Picture 6" descr="logo mono negaty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6513" y="492125"/>
            <a:ext cx="57610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Line 7"/>
          <p:cNvSpPr>
            <a:spLocks noChangeShapeType="1"/>
          </p:cNvSpPr>
          <p:nvPr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38100">
            <a:solidFill>
              <a:srgbClr val="0033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80456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tlo do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629275"/>
            <a:ext cx="9144000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1125538"/>
            <a:ext cx="8661400" cy="1358900"/>
          </a:xfrm>
        </p:spPr>
        <p:txBody>
          <a:bodyPr rtlCol="0">
            <a:normAutofit/>
          </a:bodyPr>
          <a:lstStyle/>
          <a:p>
            <a:pPr algn="l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pl-PL" sz="3200" b="1" dirty="0" smtClean="0"/>
              <a:t>Bariery rozwoju gospodarki niskoemisyjnej</a:t>
            </a:r>
            <a:r>
              <a:rPr lang="pl-PL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pl-PL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pl-PL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55650" y="2060575"/>
            <a:ext cx="8388350" cy="43211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l-PL" sz="2800" dirty="0" smtClean="0"/>
              <a:t>Brak świadomości w zakresie problemów i korzyści związanych z rozwojem gospodarki niskoemisyjnej.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l-PL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</a:t>
            </a:r>
            <a:r>
              <a:rPr lang="pl-PL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łabo rozwinięty rynek inwestycji w efektywność </a:t>
            </a:r>
            <a:r>
              <a:rPr lang="pl-PL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energetyczną.</a:t>
            </a:r>
            <a:endParaRPr lang="pl-PL" sz="2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l-PL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</a:t>
            </a:r>
            <a:r>
              <a:rPr lang="pl-PL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rak zaufania do istniejącego systemu świadectw charakterystyki energetycznej i słaba jakość audytów </a:t>
            </a:r>
            <a:r>
              <a:rPr lang="pl-PL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energetycznych.</a:t>
            </a:r>
            <a:endParaRPr lang="pl-PL" sz="2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l-PL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</a:t>
            </a:r>
            <a:r>
              <a:rPr lang="pl-PL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iewystarczające działania w zakresie dialogu publiczno-prywatnego w celu rozwijania i promowania wizji poprawy efektywności </a:t>
            </a:r>
            <a:br>
              <a:rPr lang="pl-PL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pl-PL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 </a:t>
            </a:r>
            <a:r>
              <a:rPr lang="pl-PL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budynkach</a:t>
            </a:r>
            <a:r>
              <a:rPr lang="pl-PL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pl-PL" sz="2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pl-PL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pl-PL" sz="2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pl-PL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6389" name="Picture 6" descr="logo mono negaty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6513" y="492125"/>
            <a:ext cx="57610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Line 7"/>
          <p:cNvSpPr>
            <a:spLocks noChangeShapeType="1"/>
          </p:cNvSpPr>
          <p:nvPr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38100">
            <a:solidFill>
              <a:srgbClr val="0033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84605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tlo do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629275"/>
            <a:ext cx="9144000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1125538"/>
            <a:ext cx="8661400" cy="1358900"/>
          </a:xfrm>
        </p:spPr>
        <p:txBody>
          <a:bodyPr rtlCol="0">
            <a:normAutofit/>
          </a:bodyPr>
          <a:lstStyle/>
          <a:p>
            <a:pPr algn="l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pl-PL" sz="3200" b="1" dirty="0" smtClean="0"/>
              <a:t>Bariery rozwoju gospodarki niskoemisyjnej</a:t>
            </a:r>
            <a:r>
              <a:rPr lang="pl-PL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pl-PL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pl-PL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55650" y="2060575"/>
            <a:ext cx="7704782" cy="43211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l-PL" sz="2800" dirty="0" smtClean="0"/>
              <a:t>Brak wiedzy na temat możliwych działań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pl-PL" sz="2800" dirty="0" smtClean="0"/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l-PL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Brak dostępu do danych nt. sprawdzonych „bussines </a:t>
            </a:r>
            <a:r>
              <a:rPr lang="pl-PL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case</a:t>
            </a:r>
            <a:r>
              <a:rPr lang="pl-PL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”.</a:t>
            </a:r>
            <a:endParaRPr lang="pl-PL" sz="2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l-PL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Małe doświadczenie podmiotów oraz gmin w </a:t>
            </a:r>
            <a:r>
              <a:rPr lang="pl-PL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korzystaniu</a:t>
            </a:r>
            <a:br>
              <a:rPr lang="pl-PL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pl-PL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 </a:t>
            </a:r>
            <a:r>
              <a:rPr lang="pl-PL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wsparcia z UE w formie pożyczek planowanych do stosowania w perspektywie finansowej </a:t>
            </a:r>
            <a:r>
              <a:rPr lang="pl-PL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UE 2014-2020.</a:t>
            </a:r>
            <a:endParaRPr lang="pl-PL" sz="2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l-PL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Brak szczegółowej analizy potrzeb w zakresie efektywności energetycznej w </a:t>
            </a:r>
            <a:r>
              <a:rPr lang="pl-PL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gminach.</a:t>
            </a:r>
            <a:endParaRPr lang="pl-PL" sz="2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pl-PL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pl-PL" sz="2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pl-PL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6389" name="Picture 6" descr="logo mono negaty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6513" y="492125"/>
            <a:ext cx="57610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Line 7"/>
          <p:cNvSpPr>
            <a:spLocks noChangeShapeType="1"/>
          </p:cNvSpPr>
          <p:nvPr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38100">
            <a:solidFill>
              <a:srgbClr val="0033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75128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tlo do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629275"/>
            <a:ext cx="9144000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1125538"/>
            <a:ext cx="8661400" cy="1358900"/>
          </a:xfrm>
        </p:spPr>
        <p:txBody>
          <a:bodyPr rtlCol="0">
            <a:normAutofit/>
          </a:bodyPr>
          <a:lstStyle/>
          <a:p>
            <a:pPr algn="l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pl-PL" sz="3200" b="1" dirty="0" smtClean="0"/>
              <a:t>Bariery rozwoju gospodarki niskoemisyjnej</a:t>
            </a:r>
            <a:r>
              <a:rPr lang="pl-PL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pl-PL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pl-PL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55650" y="2060575"/>
            <a:ext cx="8388350" cy="43211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l-PL" sz="2800" dirty="0" smtClean="0"/>
              <a:t>Wysokie koszty inwestycyjne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l-PL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Wysokie koszty przygotowania projektów w stosunku do kosztu inwestycyjnego, w szczególności w przypadku małych </a:t>
            </a:r>
            <a:r>
              <a:rPr lang="pl-PL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projektów.</a:t>
            </a:r>
            <a:endParaRPr lang="pl-PL" sz="2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l-PL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Wysokie koszty inwestycyjne niezbędne do poniesienia na kompleksową modernizację budynków.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pl-PL" sz="2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l-PL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l-PL" sz="2800" dirty="0" smtClean="0"/>
              <a:t>Bariery prawne</a:t>
            </a:r>
            <a:endParaRPr lang="pl-PL" sz="2800" dirty="0"/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l-PL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Restrykcyjne przepisy budżetowe i dotyczące udzielania zamówień </a:t>
            </a:r>
            <a:r>
              <a:rPr lang="pl-PL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publicznych.</a:t>
            </a:r>
            <a:endParaRPr lang="pl-PL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l-PL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Brak znajomości nowych przepisów w zakresie pomocy </a:t>
            </a:r>
            <a:r>
              <a:rPr lang="pl-PL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publicznej.</a:t>
            </a:r>
            <a:endParaRPr lang="pl-PL" sz="2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pl-PL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pl-PL" sz="2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pl-PL" sz="2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pl-PL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6389" name="Picture 6" descr="logo mono negaty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6513" y="492125"/>
            <a:ext cx="57610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Line 7"/>
          <p:cNvSpPr>
            <a:spLocks noChangeShapeType="1"/>
          </p:cNvSpPr>
          <p:nvPr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38100">
            <a:solidFill>
              <a:srgbClr val="0033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18894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tlo do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629275"/>
            <a:ext cx="9144000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1125538"/>
            <a:ext cx="8661400" cy="1358900"/>
          </a:xfrm>
        </p:spPr>
        <p:txBody>
          <a:bodyPr rtlCol="0">
            <a:normAutofit/>
          </a:bodyPr>
          <a:lstStyle/>
          <a:p>
            <a:pPr algn="l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pl-PL" sz="3200" b="1" dirty="0" smtClean="0"/>
              <a:t>Zadania  Projektu</a:t>
            </a:r>
            <a:r>
              <a:rPr lang="pl-PL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pl-PL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pl-PL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55650" y="2060575"/>
            <a:ext cx="8388350" cy="43211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l-PL" sz="2800" dirty="0"/>
              <a:t>W</a:t>
            </a:r>
            <a:r>
              <a:rPr lang="pl-PL" sz="2800" dirty="0" smtClean="0"/>
              <a:t>yeliminowanie </a:t>
            </a:r>
            <a:r>
              <a:rPr lang="pl-PL" sz="2800" dirty="0"/>
              <a:t>zidentyfikowanych barier rozwoju niskoemisyjnej </a:t>
            </a:r>
            <a:r>
              <a:rPr lang="pl-PL" sz="2800" dirty="0" smtClean="0"/>
              <a:t>gospodarki.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l-PL" sz="2800" dirty="0" smtClean="0"/>
              <a:t>Wsparcie </a:t>
            </a:r>
            <a:r>
              <a:rPr lang="pl-PL" sz="2800" dirty="0"/>
              <a:t>w dążeniu do pełnej realizacji zobowiązań Polski wynikających z dyrektyw </a:t>
            </a:r>
            <a:r>
              <a:rPr lang="pl-PL" sz="2800" dirty="0" smtClean="0"/>
              <a:t>UE.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l-PL" sz="2800" dirty="0" smtClean="0"/>
              <a:t>Monitorowanie </a:t>
            </a:r>
            <a:r>
              <a:rPr lang="pl-PL" sz="2800" dirty="0"/>
              <a:t>najlepszych </a:t>
            </a:r>
            <a:r>
              <a:rPr lang="pl-PL" sz="2800" dirty="0" smtClean="0"/>
              <a:t>praktyk.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l-PL" sz="2800" dirty="0" smtClean="0"/>
              <a:t>Identyfikowanie </a:t>
            </a:r>
            <a:r>
              <a:rPr lang="pl-PL" sz="2800" dirty="0"/>
              <a:t>projektów w zakresie efektywności energetycznej i </a:t>
            </a:r>
            <a:r>
              <a:rPr lang="pl-PL" sz="2800" dirty="0" smtClean="0"/>
              <a:t>OZE.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pl-PL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6389" name="Picture 6" descr="logo mono negaty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6513" y="492125"/>
            <a:ext cx="57610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Line 7"/>
          <p:cNvSpPr>
            <a:spLocks noChangeShapeType="1"/>
          </p:cNvSpPr>
          <p:nvPr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38100">
            <a:solidFill>
              <a:srgbClr val="0033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4344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tlo do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629275"/>
            <a:ext cx="9144000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1125538"/>
            <a:ext cx="8661400" cy="1358900"/>
          </a:xfrm>
        </p:spPr>
        <p:txBody>
          <a:bodyPr rtlCol="0">
            <a:normAutofit/>
          </a:bodyPr>
          <a:lstStyle/>
          <a:p>
            <a:pPr algn="l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pl-PL" sz="3200" b="1" dirty="0"/>
              <a:t>PRZEDSIĘWZIĘCIA W RAMACH PROJEKTU</a:t>
            </a:r>
            <a:r>
              <a:rPr lang="pl-PL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pl-PL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pl-PL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55650" y="2060575"/>
            <a:ext cx="8388350" cy="4321175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l-PL" sz="2800" dirty="0"/>
              <a:t>Wdrożenie i rozwój systemu doradztwa: </a:t>
            </a:r>
            <a:endParaRPr lang="pl-PL" sz="2800" dirty="0" smtClean="0"/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l-PL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</a:t>
            </a:r>
            <a:r>
              <a:rPr lang="pl-PL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rowadzenie </a:t>
            </a:r>
            <a:r>
              <a:rPr lang="pl-PL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badań i analiz, w tym, w szczególności analiz doświadczeń wynikających z wdrażania aktualnych programów wspierania efektywności energetycznej i OZE (</a:t>
            </a:r>
            <a:r>
              <a:rPr lang="pl-PL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NFOŚiGW</a:t>
            </a:r>
            <a:r>
              <a:rPr lang="pl-PL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pl-PL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POIiŚ</a:t>
            </a:r>
            <a:r>
              <a:rPr lang="pl-PL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l-PL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2014-2020, LIFE, RPO, HORYZONT 2020),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l-PL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Organizowanie </a:t>
            </a:r>
            <a:r>
              <a:rPr lang="pl-PL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konferencji zwiększających świadomość społeczności lokalnej na temat niskoemisyjnej gospodarki oraz inicjatywy Porozumienia Burmistrzów,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l-PL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Udział </a:t>
            </a:r>
            <a:r>
              <a:rPr lang="pl-PL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 warsztatach, seminariach organizowanych przez Biuro Porozumienia Burmistrzów i inne instytucje europejskie, dotyczących przykładów przygotowania, finansowania, wdrażania projektów w zakresie efektywności i OZE,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l-PL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</a:t>
            </a:r>
            <a:r>
              <a:rPr lang="pl-PL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tworzenie </a:t>
            </a:r>
            <a:r>
              <a:rPr lang="pl-PL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bazy danych o dobrych praktykach.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pl-PL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6389" name="Picture 6" descr="logo mono negaty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6513" y="492125"/>
            <a:ext cx="57610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Line 7"/>
          <p:cNvSpPr>
            <a:spLocks noChangeShapeType="1"/>
          </p:cNvSpPr>
          <p:nvPr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38100">
            <a:solidFill>
              <a:srgbClr val="0033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61992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tlo do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629275"/>
            <a:ext cx="9144000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1125538"/>
            <a:ext cx="8661400" cy="1358900"/>
          </a:xfrm>
        </p:spPr>
        <p:txBody>
          <a:bodyPr rtlCol="0">
            <a:normAutofit/>
          </a:bodyPr>
          <a:lstStyle/>
          <a:p>
            <a:pPr algn="l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pl-PL" sz="3200" b="1" dirty="0"/>
              <a:t>PRZEDSIĘWZIĘCIA W RAMACH PROJEKTU</a:t>
            </a:r>
            <a:r>
              <a:rPr lang="pl-PL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pl-PL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pl-PL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55650" y="2060575"/>
            <a:ext cx="8388350" cy="43211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l-PL" sz="2800" dirty="0"/>
              <a:t>Przygotowanie i przeprowadzenie szkoleń oraz działań informacyjnych</a:t>
            </a:r>
            <a:r>
              <a:rPr lang="pl-PL" sz="2800" dirty="0" smtClean="0"/>
              <a:t>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pl-PL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l-PL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Szkolenia </a:t>
            </a:r>
            <a:r>
              <a:rPr lang="pl-PL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 działania informacyjne skierowane do samorządów, przedsiębiorców, w tym MŚP i społeczności lokalnej w tym osób fizycznych, z zakresu efektywności energetycznej i OZE,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l-PL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Informacja </a:t>
            </a:r>
            <a:r>
              <a:rPr lang="pl-PL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 wymiana doświadczeń z wykorzystaniem systemów informatycznych,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l-PL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Przygotowanie </a:t>
            </a:r>
            <a:r>
              <a:rPr lang="pl-PL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 przeprowadzenie szkoleń energetyków gminnych.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pl-PL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6389" name="Picture 6" descr="logo mono negaty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6513" y="492125"/>
            <a:ext cx="57610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Line 7"/>
          <p:cNvSpPr>
            <a:spLocks noChangeShapeType="1"/>
          </p:cNvSpPr>
          <p:nvPr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38100">
            <a:solidFill>
              <a:srgbClr val="0033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57874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1300</TotalTime>
  <Words>621</Words>
  <Application>Microsoft Office PowerPoint</Application>
  <PresentationFormat>Pokaz na ekranie (4:3)</PresentationFormat>
  <Paragraphs>96</Paragraphs>
  <Slides>16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16</vt:i4>
      </vt:variant>
    </vt:vector>
  </HeadingPairs>
  <TitlesOfParts>
    <vt:vector size="20" baseType="lpstr">
      <vt:lpstr>Arial</vt:lpstr>
      <vt:lpstr>Calibri</vt:lpstr>
      <vt:lpstr>Wingdings</vt:lpstr>
      <vt:lpstr>Motyw pakietu Office</vt:lpstr>
      <vt:lpstr>Ogólnopolski system wsparcia doradczego dla sektora publicznego, mieszkaniowego oraz przedsiębiorców w zakresie efektywności energetycznej oraz OZE</vt:lpstr>
      <vt:lpstr>Informacje ogólne </vt:lpstr>
      <vt:lpstr>Cel projektu  </vt:lpstr>
      <vt:lpstr>Bariery rozwoju gospodarki niskoemisyjnej </vt:lpstr>
      <vt:lpstr>Bariery rozwoju gospodarki niskoemisyjnej </vt:lpstr>
      <vt:lpstr>Bariery rozwoju gospodarki niskoemisyjnej </vt:lpstr>
      <vt:lpstr>Zadania  Projektu </vt:lpstr>
      <vt:lpstr>PRZEDSIĘWZIĘCIA W RAMACH PROJEKTU </vt:lpstr>
      <vt:lpstr>PRZEDSIĘWZIĘCIA W RAMACH PROJEKTU </vt:lpstr>
      <vt:lpstr>PRZEDSIĘWZIĘCIA W RAMACH PROJEKTU </vt:lpstr>
      <vt:lpstr>PRZEDSIĘWZIĘCIA W RAMACH PROJEKTU </vt:lpstr>
      <vt:lpstr>PRZEDSIĘWZIĘCIA W RAMACH PROJEKTU </vt:lpstr>
      <vt:lpstr>Odbiorcy końcowi usług doradczych </vt:lpstr>
      <vt:lpstr>Forma usług doradczych </vt:lpstr>
      <vt:lpstr>Prezentacja programu PowerPoint</vt:lpstr>
      <vt:lpstr>Dziękuję za uwagę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Formy finansowania ochrony środowiska ze środków WFOŚiGW</dc:title>
  <dc:creator>Karolinka</dc:creator>
  <cp:lastModifiedBy>Sebastian Górka</cp:lastModifiedBy>
  <cp:revision>125</cp:revision>
  <cp:lastPrinted>2014-11-12T13:34:57Z</cp:lastPrinted>
  <dcterms:created xsi:type="dcterms:W3CDTF">2012-02-19T20:23:25Z</dcterms:created>
  <dcterms:modified xsi:type="dcterms:W3CDTF">2015-05-29T12:23:32Z</dcterms:modified>
</cp:coreProperties>
</file>