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notesMasterIdLst>
    <p:notesMasterId r:id="rId17"/>
  </p:notesMasterIdLst>
  <p:sldIdLst>
    <p:sldId id="260" r:id="rId9"/>
    <p:sldId id="266" r:id="rId10"/>
    <p:sldId id="324" r:id="rId11"/>
    <p:sldId id="325" r:id="rId12"/>
    <p:sldId id="326" r:id="rId13"/>
    <p:sldId id="327" r:id="rId14"/>
    <p:sldId id="328" r:id="rId15"/>
    <p:sldId id="267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5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F82B9-7C23-484A-A2E7-592CC9E3D71C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232AD-A065-438E-A848-D581BD62830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9605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117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75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265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1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6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73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4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1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3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5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12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878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0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1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33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5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5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4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4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318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3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0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3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4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80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2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0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7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61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9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1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078177" y="5812324"/>
            <a:ext cx="2833735" cy="355585"/>
          </a:xfrm>
        </p:spPr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Chełmno, 08.06.2015</a:t>
            </a:r>
            <a:endParaRPr lang="pl-PL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  <p:sp>
        <p:nvSpPr>
          <p:cNvPr id="4" name="Symbol zastępczy zawartości 1"/>
          <p:cNvSpPr txBox="1">
            <a:spLocks/>
          </p:cNvSpPr>
          <p:nvPr/>
        </p:nvSpPr>
        <p:spPr>
          <a:xfrm>
            <a:off x="699569" y="2805066"/>
            <a:ext cx="7886700" cy="1603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Wkład własny w projektach</a:t>
            </a:r>
            <a:r>
              <a:rPr kumimoji="0" lang="pl-PL" sz="3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organizacji pozarządowych współfinansowanych ze środków EFS w ramach RPO WK-P 2014-2020 </a:t>
            </a: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Plan prezentacji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514350" indent="-514350" eaLnBrk="0" hangingPunct="0">
              <a:spcBef>
                <a:spcPts val="0"/>
              </a:spcBef>
              <a:buAutoNum type="arabicPeriod"/>
              <a:defRPr/>
            </a:pPr>
            <a:r>
              <a:rPr lang="pl-PL" altLang="pl-PL" sz="3200" b="1" dirty="0" smtClean="0">
                <a:solidFill>
                  <a:srgbClr val="0070C0"/>
                </a:solidFill>
              </a:rPr>
              <a:t>Wniosek Sieci Wspierania Organizacji Pozarządowych SPLOT</a:t>
            </a:r>
          </a:p>
          <a:p>
            <a:pPr marL="514350" indent="-514350" eaLnBrk="0" hangingPunct="0">
              <a:spcBef>
                <a:spcPts val="0"/>
              </a:spcBef>
              <a:buAutoNum type="arabicPeriod"/>
              <a:defRPr/>
            </a:pPr>
            <a:endParaRPr lang="pl-PL" altLang="pl-PL" sz="3200" b="1" dirty="0" smtClean="0">
              <a:solidFill>
                <a:srgbClr val="0070C0"/>
              </a:solidFill>
            </a:endParaRPr>
          </a:p>
          <a:p>
            <a:pPr marL="514350" indent="-514350" eaLnBrk="0" hangingPunct="0">
              <a:spcBef>
                <a:spcPts val="0"/>
              </a:spcBef>
              <a:buAutoNum type="arabicPeriod"/>
              <a:defRPr/>
            </a:pPr>
            <a:r>
              <a:rPr lang="pl-PL" altLang="pl-PL" sz="3200" b="1" dirty="0" smtClean="0">
                <a:solidFill>
                  <a:srgbClr val="0070C0"/>
                </a:solidFill>
              </a:rPr>
              <a:t>Stanowisko Ministerstwa Infrastruktury i Rozwoju</a:t>
            </a:r>
          </a:p>
          <a:p>
            <a:pPr marL="514350" indent="-514350" eaLnBrk="0" hangingPunct="0">
              <a:spcBef>
                <a:spcPts val="0"/>
              </a:spcBef>
              <a:buAutoNum type="arabicPeriod"/>
              <a:defRPr/>
            </a:pPr>
            <a:endParaRPr lang="pl-PL" altLang="pl-PL" sz="3200" b="1" dirty="0" smtClean="0">
              <a:solidFill>
                <a:srgbClr val="0070C0"/>
              </a:solidFill>
            </a:endParaRPr>
          </a:p>
          <a:p>
            <a:pPr marL="514350" indent="-514350" eaLnBrk="0" hangingPunct="0">
              <a:spcBef>
                <a:spcPts val="0"/>
              </a:spcBef>
              <a:buAutoNum type="arabicPeriod"/>
              <a:defRPr/>
            </a:pPr>
            <a:r>
              <a:rPr lang="pl-PL" altLang="pl-PL" sz="3200" b="1" dirty="0" smtClean="0">
                <a:solidFill>
                  <a:srgbClr val="0070C0"/>
                </a:solidFill>
              </a:rPr>
              <a:t>Stanowisko Instytucji Zarządzającej RPO WK-P 2014-2020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6000" b="1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Wniosek Sieci SPLOT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smtClean="0">
                <a:solidFill>
                  <a:srgbClr val="0070C0"/>
                </a:solidFill>
              </a:rPr>
              <a:t>Odstąpienie od wymagania wkładu własnego do projektów organizacji pozarządowych finansowanych z EFS 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smtClean="0">
                <a:solidFill>
                  <a:srgbClr val="0070C0"/>
                </a:solidFill>
              </a:rPr>
              <a:t>Żądanie wkładu przerasta możliwości NGO i może stanowić zagrożenie w realizacji RPO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smtClean="0">
                <a:solidFill>
                  <a:srgbClr val="0070C0"/>
                </a:solidFill>
              </a:rPr>
              <a:t>Załączniki – stanowisko </a:t>
            </a:r>
            <a:r>
              <a:rPr lang="pl-PL" altLang="pl-PL" sz="2800" b="1" dirty="0" err="1" smtClean="0">
                <a:solidFill>
                  <a:srgbClr val="0070C0"/>
                </a:solidFill>
              </a:rPr>
              <a:t>NGOs</a:t>
            </a:r>
            <a:r>
              <a:rPr lang="pl-PL" altLang="pl-PL" sz="2800" b="1" dirty="0" smtClean="0">
                <a:solidFill>
                  <a:srgbClr val="0070C0"/>
                </a:solidFill>
              </a:rPr>
              <a:t> oraz opinia prof. Huberta Izdebskiego</a:t>
            </a:r>
            <a:endParaRPr lang="pl-PL" altLang="pl-PL" sz="2800" b="1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b="1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76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Stanowisko </a:t>
            </a:r>
            <a:r>
              <a:rPr lang="pl-PL" altLang="pl-PL" sz="4000" b="1" dirty="0" err="1" smtClean="0">
                <a:solidFill>
                  <a:srgbClr val="0070C0"/>
                </a:solidFill>
              </a:rPr>
              <a:t>NGOs</a:t>
            </a:r>
            <a:r>
              <a:rPr lang="pl-PL" altLang="pl-PL" sz="4000" b="1" dirty="0" smtClean="0">
                <a:solidFill>
                  <a:srgbClr val="0070C0"/>
                </a:solidFill>
              </a:rPr>
              <a:t>: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smtClean="0">
                <a:solidFill>
                  <a:srgbClr val="0070C0"/>
                </a:solidFill>
              </a:rPr>
              <a:t>Zadania realizowane z EFS przez </a:t>
            </a:r>
            <a:r>
              <a:rPr lang="pl-PL" altLang="pl-PL" sz="2800" b="1" dirty="0" err="1" smtClean="0">
                <a:solidFill>
                  <a:srgbClr val="0070C0"/>
                </a:solidFill>
              </a:rPr>
              <a:t>NGOs</a:t>
            </a:r>
            <a:r>
              <a:rPr lang="pl-PL" altLang="pl-PL" sz="2800" b="1" dirty="0" smtClean="0">
                <a:solidFill>
                  <a:srgbClr val="0070C0"/>
                </a:solidFill>
              </a:rPr>
              <a:t> należy traktować jak powierzanie realizacji zadań publicznych, czyli bez wkładu własnego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err="1" smtClean="0">
                <a:solidFill>
                  <a:srgbClr val="0070C0"/>
                </a:solidFill>
              </a:rPr>
              <a:t>NGOs</a:t>
            </a:r>
            <a:r>
              <a:rPr lang="pl-PL" altLang="pl-PL" sz="2800" b="1" dirty="0" smtClean="0">
                <a:solidFill>
                  <a:srgbClr val="0070C0"/>
                </a:solidFill>
              </a:rPr>
              <a:t> nie stać na pokrycie wkładu własnego – dyskryminacja, nierówny dostęp do środków europejskich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b="1" dirty="0" smtClean="0">
                <a:solidFill>
                  <a:srgbClr val="0070C0"/>
                </a:solidFill>
              </a:rPr>
              <a:t>Apel do Rządu RP – zmiana stanowiska</a:t>
            </a:r>
            <a:endParaRPr lang="pl-PL" altLang="pl-PL" sz="2800" b="1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b="1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b="1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72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Opinia prof. Izdebskiego: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i="1" dirty="0" smtClean="0">
                <a:solidFill>
                  <a:srgbClr val="0070C0"/>
                </a:solidFill>
              </a:rPr>
              <a:t>Należy mieć zasadnicze wątpliwości co do tego, czy istnieją podstawy prawne do tego, by uznać, że w odniesieniu do dotacji udzielanych organizacjom pozarządowym ze środków EFS istnieć może ogólne wyłączenie stosowania mechanizmów powierzenia wykonywania zadań publicznych w rozumieniu przepisów o działalności pożytku publicznego i o wolontariacie, a wobec tego, że generalnie należy żądać jakiegokolwiek wkładu własnego organizacji.</a:t>
            </a:r>
            <a:r>
              <a:rPr lang="pl-PL" altLang="pl-PL" sz="2800" b="1" dirty="0" smtClean="0">
                <a:solidFill>
                  <a:srgbClr val="0070C0"/>
                </a:solidFill>
              </a:rPr>
              <a:t> </a:t>
            </a:r>
            <a:endParaRPr lang="pl-PL" altLang="pl-PL" sz="2800" b="1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b="1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54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 fontScale="77500" lnSpcReduction="20000"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Stanowisko </a:t>
            </a:r>
            <a:r>
              <a:rPr lang="pl-PL" altLang="pl-PL" sz="4000" b="1" dirty="0" err="1" smtClean="0">
                <a:solidFill>
                  <a:srgbClr val="0070C0"/>
                </a:solidFill>
              </a:rPr>
              <a:t>MIiR</a:t>
            </a:r>
            <a:r>
              <a:rPr lang="pl-PL" altLang="pl-PL" sz="4000" b="1" dirty="0" smtClean="0">
                <a:solidFill>
                  <a:srgbClr val="0070C0"/>
                </a:solidFill>
              </a:rPr>
              <a:t>: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Wkład własny oznacza większą trwałość i większą odpowiedzialność za prawidłową realizację projektów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Dostępne są różne formy wniesienia wkładu własnego (finansowego i niefinansowego)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Ustawa o działalności pożytku publicznego i wolontariacie zakłada partycypację projektodawców w finansowaniu przedsięwzięć o charakterze publicznym 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Podtrzymanie rekomendacji konieczności wnoszenia wkładu własnego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Odrzucenie opinii prof. Izdebskiego – błędne podstawy prawne, pominięcie kluczowych zapisów UFP – inne zasady dotyczące dotacji celowej na finansowanie zadań zleconych do realizacji organizacjom pozarządowym a inne dotyczące dotacji celowej na zadania finansowane ze środków UE</a:t>
            </a:r>
            <a:endParaRPr lang="pl-PL" altLang="pl-PL" sz="2800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9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 fontScale="92500" lnSpcReduction="20000"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4000" b="1" dirty="0" smtClean="0">
                <a:solidFill>
                  <a:srgbClr val="0070C0"/>
                </a:solidFill>
              </a:rPr>
              <a:t>Stanowisko IZ RPO:</a:t>
            </a:r>
          </a:p>
          <a:p>
            <a:pPr eaLnBrk="0" hangingPunct="0">
              <a:spcBef>
                <a:spcPts val="0"/>
              </a:spcBef>
              <a:defRPr/>
            </a:pPr>
            <a:endParaRPr lang="pl-PL" altLang="pl-PL" sz="4000" b="1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Podtrzymanie wymogu zapewnienia wkładu własnego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Czynnik aktywizujący – partnerstwa w obrębie trzeciego sektora jak i międzysektorowe, dzięki którym wkład własny zostanie zapewniony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Konieczność zaangażowania własnych zasobów to korzyści dla uczestników – bardziej przemyślane działania, realizacja projektów przez podmioty o odpowiednim potencjale 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Podkreślenie różnych form wniesienia wkładu własnego</a:t>
            </a: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marL="457200" indent="-457200" algn="just" eaLnBrk="0" hangingPunct="0">
              <a:spcBef>
                <a:spcPts val="0"/>
              </a:spcBef>
              <a:buFontTx/>
              <a:buChar char="-"/>
              <a:defRPr/>
            </a:pPr>
            <a:r>
              <a:rPr lang="pl-PL" altLang="pl-PL" sz="2800" dirty="0" smtClean="0">
                <a:solidFill>
                  <a:srgbClr val="0070C0"/>
                </a:solidFill>
              </a:rPr>
              <a:t>Wkład własny nie stanowi zagrożenia w realizacji RPO</a:t>
            </a:r>
            <a:endParaRPr lang="pl-PL" altLang="pl-PL" sz="2800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dirty="0" smtClean="0">
              <a:solidFill>
                <a:srgbClr val="0070C0"/>
              </a:solidFill>
            </a:endParaRPr>
          </a:p>
          <a:p>
            <a:pPr eaLnBrk="0" hangingPunct="0">
              <a:spcBef>
                <a:spcPts val="0"/>
              </a:spcBef>
              <a:defRPr/>
            </a:pPr>
            <a:endParaRPr lang="pl-PL" altLang="pl-PL" sz="2800" dirty="0" smtClean="0">
              <a:solidFill>
                <a:srgbClr val="FF3300"/>
              </a:solidFill>
            </a:endParaRP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04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430448"/>
            <a:ext cx="7886700" cy="4659203"/>
          </a:xfrm>
        </p:spPr>
        <p:txBody>
          <a:bodyPr/>
          <a:lstStyle/>
          <a:p>
            <a:pPr algn="ctr">
              <a:buFont typeface="Arial" pitchFamily="34" charset="0"/>
              <a:buChar char="•"/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r>
              <a:rPr lang="pl-P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Dziękuję za uwagę</a:t>
            </a:r>
          </a:p>
          <a:p>
            <a:pPr algn="ctr">
              <a:defRPr/>
            </a:pPr>
            <a:endParaRPr lang="pl-PL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l-PL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Niestandardowy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795</TotalTime>
  <Words>337</Words>
  <Application>Microsoft Office PowerPoint</Application>
  <PresentationFormat>Pokaz na ekranie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8</vt:i4>
      </vt:variant>
      <vt:variant>
        <vt:lpstr>Tytuły slajdów</vt:lpstr>
      </vt:variant>
      <vt:variant>
        <vt:i4>8</vt:i4>
      </vt:variant>
    </vt:vector>
  </HeadingPairs>
  <TitlesOfParts>
    <vt:vector size="16" baseType="lpstr"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d.openchowski</dc:creator>
  <cp:lastModifiedBy>Michał Heller</cp:lastModifiedBy>
  <cp:revision>104</cp:revision>
  <dcterms:created xsi:type="dcterms:W3CDTF">2015-01-15T11:10:57Z</dcterms:created>
  <dcterms:modified xsi:type="dcterms:W3CDTF">2015-06-07T15:39:09Z</dcterms:modified>
</cp:coreProperties>
</file>