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handoutMasterIdLst>
    <p:handoutMasterId r:id="rId38"/>
  </p:handoutMasterIdLst>
  <p:sldIdLst>
    <p:sldId id="364" r:id="rId2"/>
    <p:sldId id="273" r:id="rId3"/>
    <p:sldId id="493" r:id="rId4"/>
    <p:sldId id="508" r:id="rId5"/>
    <p:sldId id="491" r:id="rId6"/>
    <p:sldId id="533" r:id="rId7"/>
    <p:sldId id="534" r:id="rId8"/>
    <p:sldId id="447" r:id="rId9"/>
    <p:sldId id="495" r:id="rId10"/>
    <p:sldId id="535" r:id="rId11"/>
    <p:sldId id="536" r:id="rId12"/>
    <p:sldId id="537" r:id="rId13"/>
    <p:sldId id="509" r:id="rId14"/>
    <p:sldId id="538" r:id="rId15"/>
    <p:sldId id="511" r:id="rId16"/>
    <p:sldId id="539" r:id="rId17"/>
    <p:sldId id="540" r:id="rId18"/>
    <p:sldId id="515" r:id="rId19"/>
    <p:sldId id="517" r:id="rId20"/>
    <p:sldId id="532" r:id="rId21"/>
    <p:sldId id="543" r:id="rId22"/>
    <p:sldId id="542" r:id="rId23"/>
    <p:sldId id="541" r:id="rId24"/>
    <p:sldId id="522" r:id="rId25"/>
    <p:sldId id="524" r:id="rId26"/>
    <p:sldId id="525" r:id="rId27"/>
    <p:sldId id="526" r:id="rId28"/>
    <p:sldId id="527" r:id="rId29"/>
    <p:sldId id="528" r:id="rId30"/>
    <p:sldId id="529" r:id="rId31"/>
    <p:sldId id="530" r:id="rId32"/>
    <p:sldId id="544" r:id="rId33"/>
    <p:sldId id="545" r:id="rId34"/>
    <p:sldId id="546" r:id="rId35"/>
    <p:sldId id="547" r:id="rId36"/>
    <p:sldId id="505" r:id="rId37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a Etmańska" initials="A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BBA01"/>
    <a:srgbClr val="4D4D4D"/>
    <a:srgbClr val="D9D9D9"/>
    <a:srgbClr val="E31E24"/>
    <a:srgbClr val="AAA9A9"/>
    <a:srgbClr val="701C2A"/>
    <a:srgbClr val="495778"/>
    <a:srgbClr val="A9A9A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6" autoAdjust="0"/>
    <p:restoredTop sz="94664" autoAdjust="0"/>
  </p:normalViewPr>
  <p:slideViewPr>
    <p:cSldViewPr>
      <p:cViewPr>
        <p:scale>
          <a:sx n="90" d="100"/>
          <a:sy n="90" d="100"/>
        </p:scale>
        <p:origin x="-7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2EBD60-A764-4EAB-806F-27CA44698E1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D671791-2BF2-4ABD-9C4F-0A12C2DDCE2B}">
      <dgm:prSet phldrT="[Tekst]"/>
      <dgm:spPr>
        <a:solidFill>
          <a:srgbClr val="FBBA01"/>
        </a:solidFill>
      </dgm:spPr>
      <dgm:t>
        <a:bodyPr/>
        <a:lstStyle/>
        <a:p>
          <a:r>
            <a:rPr lang="pl-PL" dirty="0" smtClean="0"/>
            <a:t>Kryteria formalne</a:t>
          </a:r>
          <a:endParaRPr lang="pl-PL" dirty="0"/>
        </a:p>
      </dgm:t>
    </dgm:pt>
    <dgm:pt modelId="{4F058954-61E5-46A7-B337-9E30574190A6}" type="parTrans" cxnId="{3889F0D8-D2ED-415A-80DE-8B1225DE1F43}">
      <dgm:prSet/>
      <dgm:spPr/>
      <dgm:t>
        <a:bodyPr/>
        <a:lstStyle/>
        <a:p>
          <a:endParaRPr lang="pl-PL"/>
        </a:p>
      </dgm:t>
    </dgm:pt>
    <dgm:pt modelId="{066AE738-64D3-4A73-835D-5FAE13396054}" type="sibTrans" cxnId="{3889F0D8-D2ED-415A-80DE-8B1225DE1F43}">
      <dgm:prSet/>
      <dgm:spPr/>
      <dgm:t>
        <a:bodyPr/>
        <a:lstStyle/>
        <a:p>
          <a:endParaRPr lang="pl-PL"/>
        </a:p>
      </dgm:t>
    </dgm:pt>
    <dgm:pt modelId="{1C975591-5EF9-4EDA-B043-919CD3FBBD0B}">
      <dgm:prSet phldrT="[Tekst]"/>
      <dgm:spPr>
        <a:solidFill>
          <a:srgbClr val="FBBA01"/>
        </a:solidFill>
      </dgm:spPr>
      <dgm:t>
        <a:bodyPr/>
        <a:lstStyle/>
        <a:p>
          <a:r>
            <a:rPr lang="pl-PL" dirty="0" smtClean="0"/>
            <a:t>Kryteria merytoryczne horyzontalne</a:t>
          </a:r>
          <a:endParaRPr lang="pl-PL" dirty="0"/>
        </a:p>
      </dgm:t>
    </dgm:pt>
    <dgm:pt modelId="{42D1E179-4340-41DC-A801-92C208CF12A9}" type="parTrans" cxnId="{BD47643C-8AA1-4201-B6F9-FC4BF4B6235C}">
      <dgm:prSet/>
      <dgm:spPr/>
      <dgm:t>
        <a:bodyPr/>
        <a:lstStyle/>
        <a:p>
          <a:endParaRPr lang="pl-PL"/>
        </a:p>
      </dgm:t>
    </dgm:pt>
    <dgm:pt modelId="{6A7D8BC6-48D9-4632-918D-A21453EFE0E9}" type="sibTrans" cxnId="{BD47643C-8AA1-4201-B6F9-FC4BF4B6235C}">
      <dgm:prSet/>
      <dgm:spPr/>
      <dgm:t>
        <a:bodyPr/>
        <a:lstStyle/>
        <a:p>
          <a:endParaRPr lang="pl-PL"/>
        </a:p>
      </dgm:t>
    </dgm:pt>
    <dgm:pt modelId="{7912CF77-1912-490C-8940-8EA0649DD0D4}">
      <dgm:prSet phldrT="[Tekst]"/>
      <dgm:spPr>
        <a:solidFill>
          <a:srgbClr val="FBBA01"/>
        </a:solidFill>
      </dgm:spPr>
      <dgm:t>
        <a:bodyPr/>
        <a:lstStyle/>
        <a:p>
          <a:r>
            <a:rPr lang="pl-PL" dirty="0" smtClean="0"/>
            <a:t>Kryteria merytoryczne sektorowe </a:t>
          </a:r>
          <a:endParaRPr lang="pl-PL" dirty="0"/>
        </a:p>
      </dgm:t>
    </dgm:pt>
    <dgm:pt modelId="{894535F6-E587-4EE2-BFC1-0AECE6D014FD}" type="parTrans" cxnId="{F3793E65-937E-472E-8E35-ABA6522709EB}">
      <dgm:prSet/>
      <dgm:spPr/>
      <dgm:t>
        <a:bodyPr/>
        <a:lstStyle/>
        <a:p>
          <a:endParaRPr lang="pl-PL"/>
        </a:p>
      </dgm:t>
    </dgm:pt>
    <dgm:pt modelId="{A3CE9971-E666-4A00-9479-6BC503D01D52}" type="sibTrans" cxnId="{F3793E65-937E-472E-8E35-ABA6522709EB}">
      <dgm:prSet/>
      <dgm:spPr/>
      <dgm:t>
        <a:bodyPr/>
        <a:lstStyle/>
        <a:p>
          <a:endParaRPr lang="pl-PL"/>
        </a:p>
      </dgm:t>
    </dgm:pt>
    <dgm:pt modelId="{376585DE-7795-4B3A-B09C-FCC099AD7EF9}" type="pres">
      <dgm:prSet presAssocID="{0A2EBD60-A764-4EAB-806F-27CA44698E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AAB53E6C-DAD3-4EDB-B295-749FCAC206D7}" type="pres">
      <dgm:prSet presAssocID="{2D671791-2BF2-4ABD-9C4F-0A12C2DDCE2B}" presName="parentLin" presStyleCnt="0"/>
      <dgm:spPr/>
    </dgm:pt>
    <dgm:pt modelId="{EC64F683-E158-486A-9D44-D7E6A6BB8B24}" type="pres">
      <dgm:prSet presAssocID="{2D671791-2BF2-4ABD-9C4F-0A12C2DDCE2B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CA64B928-67E2-40B9-8FC3-13FE590CB0D5}" type="pres">
      <dgm:prSet presAssocID="{2D671791-2BF2-4ABD-9C4F-0A12C2DDCE2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8D1384D-3AB3-40B6-9AC3-461B962AA4FA}" type="pres">
      <dgm:prSet presAssocID="{2D671791-2BF2-4ABD-9C4F-0A12C2DDCE2B}" presName="negativeSpace" presStyleCnt="0"/>
      <dgm:spPr/>
    </dgm:pt>
    <dgm:pt modelId="{A28318C6-5C4C-4DA4-B715-5FDB3A5D6E00}" type="pres">
      <dgm:prSet presAssocID="{2D671791-2BF2-4ABD-9C4F-0A12C2DDCE2B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4D4D4D"/>
          </a:solidFill>
        </a:ln>
      </dgm:spPr>
    </dgm:pt>
    <dgm:pt modelId="{6C6575BD-FA03-4CA2-9DFF-834E1C6D2380}" type="pres">
      <dgm:prSet presAssocID="{066AE738-64D3-4A73-835D-5FAE13396054}" presName="spaceBetweenRectangles" presStyleCnt="0"/>
      <dgm:spPr/>
    </dgm:pt>
    <dgm:pt modelId="{3193ACAF-8C81-43FD-A85D-CD1D1A7D33CB}" type="pres">
      <dgm:prSet presAssocID="{1C975591-5EF9-4EDA-B043-919CD3FBBD0B}" presName="parentLin" presStyleCnt="0"/>
      <dgm:spPr/>
    </dgm:pt>
    <dgm:pt modelId="{604A0B20-38A8-4B59-A511-F319451732E3}" type="pres">
      <dgm:prSet presAssocID="{1C975591-5EF9-4EDA-B043-919CD3FBBD0B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2ACC3BB4-6E0C-431B-828A-3550CA18F9AD}" type="pres">
      <dgm:prSet presAssocID="{1C975591-5EF9-4EDA-B043-919CD3FBBD0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991E2B7-B3B6-42EE-9DBF-FD4212A3270B}" type="pres">
      <dgm:prSet presAssocID="{1C975591-5EF9-4EDA-B043-919CD3FBBD0B}" presName="negativeSpace" presStyleCnt="0"/>
      <dgm:spPr/>
    </dgm:pt>
    <dgm:pt modelId="{BCD6D875-1765-47E6-8EC3-A21262BBDAE3}" type="pres">
      <dgm:prSet presAssocID="{1C975591-5EF9-4EDA-B043-919CD3FBBD0B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4D4D4D"/>
          </a:solidFill>
        </a:ln>
      </dgm:spPr>
    </dgm:pt>
    <dgm:pt modelId="{6307BFC3-E36B-4706-9FFE-824FC8697027}" type="pres">
      <dgm:prSet presAssocID="{6A7D8BC6-48D9-4632-918D-A21453EFE0E9}" presName="spaceBetweenRectangles" presStyleCnt="0"/>
      <dgm:spPr/>
    </dgm:pt>
    <dgm:pt modelId="{8E34054C-54E3-4A01-9B39-CFD4EAF77783}" type="pres">
      <dgm:prSet presAssocID="{7912CF77-1912-490C-8940-8EA0649DD0D4}" presName="parentLin" presStyleCnt="0"/>
      <dgm:spPr/>
    </dgm:pt>
    <dgm:pt modelId="{953D1F31-101E-4A8B-9C8B-C80E4CE81B1A}" type="pres">
      <dgm:prSet presAssocID="{7912CF77-1912-490C-8940-8EA0649DD0D4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D0A42EAC-BA65-4869-A9AE-321A22334590}" type="pres">
      <dgm:prSet presAssocID="{7912CF77-1912-490C-8940-8EA0649DD0D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32858A-1084-4B4B-BB4B-F26B1F492AF6}" type="pres">
      <dgm:prSet presAssocID="{7912CF77-1912-490C-8940-8EA0649DD0D4}" presName="negativeSpace" presStyleCnt="0"/>
      <dgm:spPr/>
    </dgm:pt>
    <dgm:pt modelId="{58134382-0C1F-4F54-9BCF-3A792A45EE29}" type="pres">
      <dgm:prSet presAssocID="{7912CF77-1912-490C-8940-8EA0649DD0D4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4D4D4D"/>
          </a:solidFill>
        </a:ln>
      </dgm:spPr>
    </dgm:pt>
  </dgm:ptLst>
  <dgm:cxnLst>
    <dgm:cxn modelId="{0731FD54-770D-4082-8510-0EA31D69786E}" type="presOf" srcId="{2D671791-2BF2-4ABD-9C4F-0A12C2DDCE2B}" destId="{CA64B928-67E2-40B9-8FC3-13FE590CB0D5}" srcOrd="1" destOrd="0" presId="urn:microsoft.com/office/officeart/2005/8/layout/list1"/>
    <dgm:cxn modelId="{4AE486E7-D573-4BAF-AD64-DCC151921143}" type="presOf" srcId="{2D671791-2BF2-4ABD-9C4F-0A12C2DDCE2B}" destId="{EC64F683-E158-486A-9D44-D7E6A6BB8B24}" srcOrd="0" destOrd="0" presId="urn:microsoft.com/office/officeart/2005/8/layout/list1"/>
    <dgm:cxn modelId="{1ACF0793-DB26-45AF-B539-D157E191002B}" type="presOf" srcId="{7912CF77-1912-490C-8940-8EA0649DD0D4}" destId="{953D1F31-101E-4A8B-9C8B-C80E4CE81B1A}" srcOrd="0" destOrd="0" presId="urn:microsoft.com/office/officeart/2005/8/layout/list1"/>
    <dgm:cxn modelId="{72C60308-8DF3-407A-AE1E-7A2000A6861B}" type="presOf" srcId="{7912CF77-1912-490C-8940-8EA0649DD0D4}" destId="{D0A42EAC-BA65-4869-A9AE-321A22334590}" srcOrd="1" destOrd="0" presId="urn:microsoft.com/office/officeart/2005/8/layout/list1"/>
    <dgm:cxn modelId="{753186E1-51DB-46B6-A401-AA32A6244086}" type="presOf" srcId="{1C975591-5EF9-4EDA-B043-919CD3FBBD0B}" destId="{2ACC3BB4-6E0C-431B-828A-3550CA18F9AD}" srcOrd="1" destOrd="0" presId="urn:microsoft.com/office/officeart/2005/8/layout/list1"/>
    <dgm:cxn modelId="{A8B8CF97-2831-43C3-B81A-2F60501CCC48}" type="presOf" srcId="{1C975591-5EF9-4EDA-B043-919CD3FBBD0B}" destId="{604A0B20-38A8-4B59-A511-F319451732E3}" srcOrd="0" destOrd="0" presId="urn:microsoft.com/office/officeart/2005/8/layout/list1"/>
    <dgm:cxn modelId="{F3793E65-937E-472E-8E35-ABA6522709EB}" srcId="{0A2EBD60-A764-4EAB-806F-27CA44698E19}" destId="{7912CF77-1912-490C-8940-8EA0649DD0D4}" srcOrd="2" destOrd="0" parTransId="{894535F6-E587-4EE2-BFC1-0AECE6D014FD}" sibTransId="{A3CE9971-E666-4A00-9479-6BC503D01D52}"/>
    <dgm:cxn modelId="{BD47643C-8AA1-4201-B6F9-FC4BF4B6235C}" srcId="{0A2EBD60-A764-4EAB-806F-27CA44698E19}" destId="{1C975591-5EF9-4EDA-B043-919CD3FBBD0B}" srcOrd="1" destOrd="0" parTransId="{42D1E179-4340-41DC-A801-92C208CF12A9}" sibTransId="{6A7D8BC6-48D9-4632-918D-A21453EFE0E9}"/>
    <dgm:cxn modelId="{3889F0D8-D2ED-415A-80DE-8B1225DE1F43}" srcId="{0A2EBD60-A764-4EAB-806F-27CA44698E19}" destId="{2D671791-2BF2-4ABD-9C4F-0A12C2DDCE2B}" srcOrd="0" destOrd="0" parTransId="{4F058954-61E5-46A7-B337-9E30574190A6}" sibTransId="{066AE738-64D3-4A73-835D-5FAE13396054}"/>
    <dgm:cxn modelId="{E4F1C5A7-1BA6-4E90-8BA3-4F7D646E1C7E}" type="presOf" srcId="{0A2EBD60-A764-4EAB-806F-27CA44698E19}" destId="{376585DE-7795-4B3A-B09C-FCC099AD7EF9}" srcOrd="0" destOrd="0" presId="urn:microsoft.com/office/officeart/2005/8/layout/list1"/>
    <dgm:cxn modelId="{11ABD078-B1EF-460D-9C25-91FA608F0847}" type="presParOf" srcId="{376585DE-7795-4B3A-B09C-FCC099AD7EF9}" destId="{AAB53E6C-DAD3-4EDB-B295-749FCAC206D7}" srcOrd="0" destOrd="0" presId="urn:microsoft.com/office/officeart/2005/8/layout/list1"/>
    <dgm:cxn modelId="{C01D146B-175E-4E8E-AF5E-5F412C13BC2A}" type="presParOf" srcId="{AAB53E6C-DAD3-4EDB-B295-749FCAC206D7}" destId="{EC64F683-E158-486A-9D44-D7E6A6BB8B24}" srcOrd="0" destOrd="0" presId="urn:microsoft.com/office/officeart/2005/8/layout/list1"/>
    <dgm:cxn modelId="{C9C87750-8C06-4A58-BDA6-190214D6D96E}" type="presParOf" srcId="{AAB53E6C-DAD3-4EDB-B295-749FCAC206D7}" destId="{CA64B928-67E2-40B9-8FC3-13FE590CB0D5}" srcOrd="1" destOrd="0" presId="urn:microsoft.com/office/officeart/2005/8/layout/list1"/>
    <dgm:cxn modelId="{9EB9159B-3CE7-426D-AD09-C403F6E3C417}" type="presParOf" srcId="{376585DE-7795-4B3A-B09C-FCC099AD7EF9}" destId="{C8D1384D-3AB3-40B6-9AC3-461B962AA4FA}" srcOrd="1" destOrd="0" presId="urn:microsoft.com/office/officeart/2005/8/layout/list1"/>
    <dgm:cxn modelId="{6F09B971-7713-4E1E-9685-1B33BA3E583C}" type="presParOf" srcId="{376585DE-7795-4B3A-B09C-FCC099AD7EF9}" destId="{A28318C6-5C4C-4DA4-B715-5FDB3A5D6E00}" srcOrd="2" destOrd="0" presId="urn:microsoft.com/office/officeart/2005/8/layout/list1"/>
    <dgm:cxn modelId="{09431A00-C25A-416D-A114-7A9A95B85DAB}" type="presParOf" srcId="{376585DE-7795-4B3A-B09C-FCC099AD7EF9}" destId="{6C6575BD-FA03-4CA2-9DFF-834E1C6D2380}" srcOrd="3" destOrd="0" presId="urn:microsoft.com/office/officeart/2005/8/layout/list1"/>
    <dgm:cxn modelId="{24B8B2F9-D5D2-47C0-A5C0-C837C8A1BAF9}" type="presParOf" srcId="{376585DE-7795-4B3A-B09C-FCC099AD7EF9}" destId="{3193ACAF-8C81-43FD-A85D-CD1D1A7D33CB}" srcOrd="4" destOrd="0" presId="urn:microsoft.com/office/officeart/2005/8/layout/list1"/>
    <dgm:cxn modelId="{37C9878A-8A71-4351-A120-6BF3BA485FEE}" type="presParOf" srcId="{3193ACAF-8C81-43FD-A85D-CD1D1A7D33CB}" destId="{604A0B20-38A8-4B59-A511-F319451732E3}" srcOrd="0" destOrd="0" presId="urn:microsoft.com/office/officeart/2005/8/layout/list1"/>
    <dgm:cxn modelId="{BB934AAB-277E-43B8-8CE2-6F4D6B4ABD12}" type="presParOf" srcId="{3193ACAF-8C81-43FD-A85D-CD1D1A7D33CB}" destId="{2ACC3BB4-6E0C-431B-828A-3550CA18F9AD}" srcOrd="1" destOrd="0" presId="urn:microsoft.com/office/officeart/2005/8/layout/list1"/>
    <dgm:cxn modelId="{4DC5554C-DC96-4397-A635-BE80BF4098B3}" type="presParOf" srcId="{376585DE-7795-4B3A-B09C-FCC099AD7EF9}" destId="{F991E2B7-B3B6-42EE-9DBF-FD4212A3270B}" srcOrd="5" destOrd="0" presId="urn:microsoft.com/office/officeart/2005/8/layout/list1"/>
    <dgm:cxn modelId="{AB38B706-00C4-4817-9F63-7A5581695341}" type="presParOf" srcId="{376585DE-7795-4B3A-B09C-FCC099AD7EF9}" destId="{BCD6D875-1765-47E6-8EC3-A21262BBDAE3}" srcOrd="6" destOrd="0" presId="urn:microsoft.com/office/officeart/2005/8/layout/list1"/>
    <dgm:cxn modelId="{5266E163-028F-47C1-BAEA-B8CFFD82DEAA}" type="presParOf" srcId="{376585DE-7795-4B3A-B09C-FCC099AD7EF9}" destId="{6307BFC3-E36B-4706-9FFE-824FC8697027}" srcOrd="7" destOrd="0" presId="urn:microsoft.com/office/officeart/2005/8/layout/list1"/>
    <dgm:cxn modelId="{6F35A7F3-ABD0-4E18-A3E7-691BBB180050}" type="presParOf" srcId="{376585DE-7795-4B3A-B09C-FCC099AD7EF9}" destId="{8E34054C-54E3-4A01-9B39-CFD4EAF77783}" srcOrd="8" destOrd="0" presId="urn:microsoft.com/office/officeart/2005/8/layout/list1"/>
    <dgm:cxn modelId="{BF6A9C54-E57C-4724-874C-5561A179325B}" type="presParOf" srcId="{8E34054C-54E3-4A01-9B39-CFD4EAF77783}" destId="{953D1F31-101E-4A8B-9C8B-C80E4CE81B1A}" srcOrd="0" destOrd="0" presId="urn:microsoft.com/office/officeart/2005/8/layout/list1"/>
    <dgm:cxn modelId="{04D8351C-1F7D-4CC5-A037-D21F1612F22D}" type="presParOf" srcId="{8E34054C-54E3-4A01-9B39-CFD4EAF77783}" destId="{D0A42EAC-BA65-4869-A9AE-321A22334590}" srcOrd="1" destOrd="0" presId="urn:microsoft.com/office/officeart/2005/8/layout/list1"/>
    <dgm:cxn modelId="{0781C8FC-4998-4D28-A22A-E22EAED8B161}" type="presParOf" srcId="{376585DE-7795-4B3A-B09C-FCC099AD7EF9}" destId="{F332858A-1084-4B4B-BB4B-F26B1F492AF6}" srcOrd="9" destOrd="0" presId="urn:microsoft.com/office/officeart/2005/8/layout/list1"/>
    <dgm:cxn modelId="{66F47114-C65E-48AA-87C2-7C249DAF58B0}" type="presParOf" srcId="{376585DE-7795-4B3A-B09C-FCC099AD7EF9}" destId="{58134382-0C1F-4F54-9BCF-3A792A45EE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8318C6-5C4C-4DA4-B715-5FDB3A5D6E00}">
      <dsp:nvSpPr>
        <dsp:cNvPr id="0" name=""/>
        <dsp:cNvSpPr/>
      </dsp:nvSpPr>
      <dsp:spPr>
        <a:xfrm>
          <a:off x="0" y="221132"/>
          <a:ext cx="835317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D4D4D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64B928-67E2-40B9-8FC3-13FE590CB0D5}">
      <dsp:nvSpPr>
        <dsp:cNvPr id="0" name=""/>
        <dsp:cNvSpPr/>
      </dsp:nvSpPr>
      <dsp:spPr>
        <a:xfrm>
          <a:off x="417658" y="44012"/>
          <a:ext cx="5847223" cy="354240"/>
        </a:xfrm>
        <a:prstGeom prst="roundRect">
          <a:avLst/>
        </a:prstGeom>
        <a:solidFill>
          <a:srgbClr val="FBBA0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11" tIns="0" rIns="221011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Kryteria formalne</a:t>
          </a:r>
          <a:endParaRPr lang="pl-PL" sz="1200" kern="1200" dirty="0"/>
        </a:p>
      </dsp:txBody>
      <dsp:txXfrm>
        <a:off x="417658" y="44012"/>
        <a:ext cx="5847223" cy="354240"/>
      </dsp:txXfrm>
    </dsp:sp>
    <dsp:sp modelId="{BCD6D875-1765-47E6-8EC3-A21262BBDAE3}">
      <dsp:nvSpPr>
        <dsp:cNvPr id="0" name=""/>
        <dsp:cNvSpPr/>
      </dsp:nvSpPr>
      <dsp:spPr>
        <a:xfrm>
          <a:off x="0" y="765452"/>
          <a:ext cx="835317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D4D4D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CC3BB4-6E0C-431B-828A-3550CA18F9AD}">
      <dsp:nvSpPr>
        <dsp:cNvPr id="0" name=""/>
        <dsp:cNvSpPr/>
      </dsp:nvSpPr>
      <dsp:spPr>
        <a:xfrm>
          <a:off x="417658" y="588332"/>
          <a:ext cx="5847223" cy="354240"/>
        </a:xfrm>
        <a:prstGeom prst="roundRect">
          <a:avLst/>
        </a:prstGeom>
        <a:solidFill>
          <a:srgbClr val="FBBA0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11" tIns="0" rIns="221011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Kryteria merytoryczne horyzontalne</a:t>
          </a:r>
          <a:endParaRPr lang="pl-PL" sz="1200" kern="1200" dirty="0"/>
        </a:p>
      </dsp:txBody>
      <dsp:txXfrm>
        <a:off x="417658" y="588332"/>
        <a:ext cx="5847223" cy="354240"/>
      </dsp:txXfrm>
    </dsp:sp>
    <dsp:sp modelId="{58134382-0C1F-4F54-9BCF-3A792A45EE29}">
      <dsp:nvSpPr>
        <dsp:cNvPr id="0" name=""/>
        <dsp:cNvSpPr/>
      </dsp:nvSpPr>
      <dsp:spPr>
        <a:xfrm>
          <a:off x="0" y="1309772"/>
          <a:ext cx="835317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D4D4D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42EAC-BA65-4869-A9AE-321A22334590}">
      <dsp:nvSpPr>
        <dsp:cNvPr id="0" name=""/>
        <dsp:cNvSpPr/>
      </dsp:nvSpPr>
      <dsp:spPr>
        <a:xfrm>
          <a:off x="417658" y="1132652"/>
          <a:ext cx="5847223" cy="354240"/>
        </a:xfrm>
        <a:prstGeom prst="roundRect">
          <a:avLst/>
        </a:prstGeom>
        <a:solidFill>
          <a:srgbClr val="FBBA0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11" tIns="0" rIns="221011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Kryteria merytoryczne sektorowe </a:t>
          </a:r>
          <a:endParaRPr lang="pl-PL" sz="1200" kern="1200" dirty="0"/>
        </a:p>
      </dsp:txBody>
      <dsp:txXfrm>
        <a:off x="417658" y="1132652"/>
        <a:ext cx="5847223" cy="35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E1F9EF-9D5C-4DCC-8EDC-7F036C177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708515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4722D-0037-4AFC-9A82-7450A616355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87F9C-E5C1-42A7-8F6F-6164588B9B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4B261-6A8F-4B0B-88D1-34AC703188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E169F-AEFB-4D78-A51B-A78E0B8FE12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7500-F2BB-4993-8E0C-0724F8AC163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F5128-A564-44CC-A1DA-2698CA7DB6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01503-C828-4437-8132-1DA64EFD09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9A012-3F8E-4A9D-9383-F3929930DC2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39681-5323-4C55-9A3B-226054A078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58C3F-BCB1-4E03-AFF8-5C651D04399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E6B1-3164-4196-939A-E509FF4B51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8D600-FFF3-4204-9087-7D031ACC97C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EA82D62-8553-4A02-95AC-8550A20B24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1"/>
          <p:cNvSpPr txBox="1">
            <a:spLocks noChangeArrowheads="1"/>
          </p:cNvSpPr>
          <p:nvPr/>
        </p:nvSpPr>
        <p:spPr bwMode="auto">
          <a:xfrm>
            <a:off x="2843213" y="5301208"/>
            <a:ext cx="6019800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pl-PL" sz="900" dirty="0" smtClean="0">
                <a:solidFill>
                  <a:srgbClr val="595959"/>
                </a:solidFill>
                <a:latin typeface="Calibri" pitchFamily="34" charset="0"/>
              </a:rPr>
              <a:t>Badanie ewaluacyjne finansowane jest ze środków Europejskiego Funduszu Rozwoju Regionalnego w ramach Regionalnego Programu Operacyjnego Województwa Kujawsko-Pomorskiego na lata 2007-2013</a:t>
            </a:r>
          </a:p>
        </p:txBody>
      </p:sp>
      <p:sp>
        <p:nvSpPr>
          <p:cNvPr id="2051" name="Line 9"/>
          <p:cNvSpPr>
            <a:spLocks noChangeShapeType="1"/>
          </p:cNvSpPr>
          <p:nvPr/>
        </p:nvSpPr>
        <p:spPr bwMode="auto">
          <a:xfrm>
            <a:off x="2627313" y="4365625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2627313" y="4365625"/>
            <a:ext cx="215900" cy="129540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2053" name="Picture 11" descr="paprotka otw ink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216217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Prostokąt 11"/>
          <p:cNvSpPr>
            <a:spLocks noChangeArrowheads="1"/>
          </p:cNvSpPr>
          <p:nvPr/>
        </p:nvSpPr>
        <p:spPr bwMode="auto">
          <a:xfrm>
            <a:off x="2627313" y="2132856"/>
            <a:ext cx="6337300" cy="159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pl-PL" sz="2100" b="1" i="1" dirty="0" smtClean="0">
                <a:solidFill>
                  <a:srgbClr val="4D4D4D"/>
                </a:solidFill>
              </a:rPr>
              <a:t>Ewaluacja projektów kluczowych realizowanych                    w ramach RPO WK-P na lata 2007-2013 i ich wpływ na efektywność zarządzania rozwojem</a:t>
            </a:r>
          </a:p>
          <a:p>
            <a:pPr algn="ctr">
              <a:lnSpc>
                <a:spcPct val="130000"/>
              </a:lnSpc>
            </a:pPr>
            <a:endParaRPr lang="pl-PL" sz="1200" b="1" i="1" dirty="0" smtClean="0">
              <a:solidFill>
                <a:srgbClr val="4D4D4D"/>
              </a:solidFill>
            </a:endParaRPr>
          </a:p>
        </p:txBody>
      </p:sp>
      <p:pic>
        <p:nvPicPr>
          <p:cNvPr id="2055" name="Picture 2" descr="slajdy4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260350"/>
            <a:ext cx="165735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2057" name="Obraz 11" descr="logo RPO małe"/>
          <p:cNvPicPr>
            <a:picLocks noChangeAspect="1" noChangeArrowheads="1"/>
          </p:cNvPicPr>
          <p:nvPr/>
        </p:nvPicPr>
        <p:blipFill>
          <a:blip r:embed="rId4" cstate="print"/>
          <a:srcRect l="2541" t="25832" r="1918" b="42183"/>
          <a:stretch>
            <a:fillRect/>
          </a:stretch>
        </p:blipFill>
        <p:spPr bwMode="auto">
          <a:xfrm>
            <a:off x="2987675" y="4581525"/>
            <a:ext cx="59055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Obraz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60350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06098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CHARAKTERYSTYKA </a:t>
            </a:r>
            <a:br>
              <a:rPr lang="pl-PL" sz="2500" b="1" kern="0" dirty="0" smtClean="0">
                <a:solidFill>
                  <a:srgbClr val="4D4D4D"/>
                </a:solidFill>
                <a:latin typeface="+mj-lt"/>
              </a:rPr>
            </a:b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PROJEKTÓW KLUCZOWYCH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46185" y="1753294"/>
            <a:ext cx="2952328" cy="403187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l-PL" sz="1600" dirty="0"/>
              <a:t>Projekty mają charakter metropolitarny – 59,1% wszystkich przedsięwzięć dotyczy jednego z trzech największych miast regionu (Bydgoszcz, Toruń, Włocławek). W ponad ¾ projektów kluczowych zasięg działań projektowych nie wykroczył poza obszar jednej gminy. Wśród realizatorów projektów kluczowych wyraźnie dominują jednostki samorządu terytorialnego, stanowiące aż 70,1% wszystkich beneficjentów. </a:t>
            </a:r>
          </a:p>
        </p:txBody>
      </p:sp>
      <p:pic>
        <p:nvPicPr>
          <p:cNvPr id="11" name="Obraz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097" y="1427497"/>
            <a:ext cx="3888432" cy="468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5318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06098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CHARAKTERYSTYKA </a:t>
            </a:r>
            <a:br>
              <a:rPr lang="pl-PL" sz="2500" b="1" kern="0" dirty="0" smtClean="0">
                <a:solidFill>
                  <a:srgbClr val="4D4D4D"/>
                </a:solidFill>
                <a:latin typeface="+mj-lt"/>
              </a:rPr>
            </a:b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PROJEKTÓW KLUCZOWYCH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23528" y="1435405"/>
            <a:ext cx="3456384" cy="501675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l-PL" sz="1600" dirty="0"/>
              <a:t>Mając na uwadze wskaźniki produktu, należy stwierdzić,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iż </a:t>
            </a:r>
            <a:r>
              <a:rPr lang="pl-PL" sz="1600" dirty="0"/>
              <a:t>relatywnie największa skala efektów dotyczy długości przebudowanych dróg wojewódzkich. Wskaźnik ten odnosi się aż do 11 projektów,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</a:t>
            </a:r>
            <a:r>
              <a:rPr lang="pl-PL" sz="1600" dirty="0"/>
              <a:t>ramach których łącznie dokonano przebudowy 228,94 km dróg wojewódzkich.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zdecydowanej </a:t>
            </a:r>
            <a:r>
              <a:rPr lang="pl-PL" sz="1600" dirty="0"/>
              <a:t>większości zakończonych przedsięwzięć kluczowych mamy do czynienia ze zrealizowaniem założonych wartości wskaźników projektowych na poziomie 100</a:t>
            </a:r>
            <a:r>
              <a:rPr lang="pl-PL" sz="1600" dirty="0" smtClean="0"/>
              <a:t>%. Najliczniejsze efekty mierzone </a:t>
            </a:r>
            <a:r>
              <a:rPr lang="pl-PL" sz="1600" dirty="0"/>
              <a:t>za pomocą wskaźników </a:t>
            </a:r>
            <a:r>
              <a:rPr lang="pl-PL" sz="1600" dirty="0" smtClean="0"/>
              <a:t>rezultatu to oszczędność </a:t>
            </a:r>
            <a:r>
              <a:rPr lang="pl-PL" sz="1600" dirty="0"/>
              <a:t>czasu w przewozach pasażerskich </a:t>
            </a:r>
          </a:p>
        </p:txBody>
      </p:sp>
      <p:pic>
        <p:nvPicPr>
          <p:cNvPr id="10" name="Obraz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283" y="1098205"/>
            <a:ext cx="4870330" cy="566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92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55875" y="1268413"/>
            <a:ext cx="6588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>
              <a:spcBef>
                <a:spcPct val="20000"/>
              </a:spcBef>
              <a:defRPr/>
            </a:pPr>
            <a:r>
              <a:rPr lang="pl-PL" sz="3500" b="1" dirty="0" smtClean="0">
                <a:solidFill>
                  <a:srgbClr val="4D4D4D"/>
                </a:solidFill>
              </a:rPr>
              <a:t>OCENA </a:t>
            </a:r>
            <a:r>
              <a:rPr lang="pl-PL" sz="3500" b="1" dirty="0">
                <a:solidFill>
                  <a:srgbClr val="4D4D4D"/>
                </a:solidFill>
              </a:rPr>
              <a:t>POZAKONKURSOWEGO TRYBU SELEKCJI </a:t>
            </a:r>
            <a:r>
              <a:rPr lang="pl-PL" sz="3500" b="1" dirty="0" smtClean="0">
                <a:solidFill>
                  <a:srgbClr val="4D4D4D"/>
                </a:solidFill>
              </a:rPr>
              <a:t/>
            </a:r>
            <a:br>
              <a:rPr lang="pl-PL" sz="3500" b="1" dirty="0" smtClean="0">
                <a:solidFill>
                  <a:srgbClr val="4D4D4D"/>
                </a:solidFill>
              </a:rPr>
            </a:br>
            <a:r>
              <a:rPr lang="pl-PL" sz="3500" b="1" dirty="0" smtClean="0">
                <a:solidFill>
                  <a:srgbClr val="4D4D4D"/>
                </a:solidFill>
              </a:rPr>
              <a:t>I </a:t>
            </a:r>
            <a:r>
              <a:rPr lang="pl-PL" sz="3500" b="1" dirty="0">
                <a:solidFill>
                  <a:srgbClr val="4D4D4D"/>
                </a:solidFill>
              </a:rPr>
              <a:t>REALIZACJI PROJEKTÓW W RAMACH RPO WK-P 2007-2013</a:t>
            </a: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627312" y="1268413"/>
            <a:ext cx="216495" cy="3168699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7174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8495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PROCES OCENY I SELEKCJI PROJEKTÓW KLUCZOWYCH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51520" y="1307347"/>
            <a:ext cx="566618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Ocena relacji pomiędzy poziomem trudności przygotowania projektu w trybie projektów kluczowych i konkursowych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1520" y="4656038"/>
            <a:ext cx="864096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pl-PL" sz="1600" dirty="0"/>
              <a:t>Zdecydowana większość beneficjentów (90,4%) poza realizacją projektu kluczowego posiada także doświadczenie w prowadzeniu projektów konkursowych. Badani nie dostrzegają znaczących różnic w poziomie trudności przygotowania projektu w trybie indywidualnym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i </a:t>
            </a:r>
            <a:r>
              <a:rPr lang="pl-PL" sz="1600" dirty="0"/>
              <a:t>trybie konkursowym. 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6048351" y="1307345"/>
            <a:ext cx="291626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Posiadanie doświadczenia </a:t>
            </a:r>
            <a:r>
              <a:rPr lang="pl-PL" sz="1400" dirty="0" smtClean="0"/>
              <a:t>w </a:t>
            </a:r>
            <a:r>
              <a:rPr lang="pl-PL" sz="1400" dirty="0"/>
              <a:t>realizacji projektów konkursowych 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" name="Obraz 16"/>
          <p:cNvPicPr/>
          <p:nvPr/>
        </p:nvPicPr>
        <p:blipFill rotWithShape="1">
          <a:blip r:embed="rId3" cstate="print"/>
          <a:srcRect l="20258" r="39871"/>
          <a:stretch/>
        </p:blipFill>
        <p:spPr bwMode="auto">
          <a:xfrm>
            <a:off x="6480461" y="1916832"/>
            <a:ext cx="2052042" cy="235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/>
          <p:nvPr/>
        </p:nvPicPr>
        <p:blipFill rotWithShape="1">
          <a:blip r:embed="rId3" cstate="print"/>
          <a:srcRect l="80028" t="42075" b="42178"/>
          <a:stretch/>
        </p:blipFill>
        <p:spPr bwMode="auto">
          <a:xfrm>
            <a:off x="8064808" y="2008558"/>
            <a:ext cx="899805" cy="32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1990155"/>
            <a:ext cx="5666181" cy="24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PROCES OCENY I SELEKCJI PROJEKTÓW KLUCZOWYCH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27584" y="1350640"/>
            <a:ext cx="7488832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Możliwość samodzielnego opracowania dokumentacji projektu kluczowego</a:t>
            </a:r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13" name="Obraz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04695"/>
            <a:ext cx="7488832" cy="394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431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03471" y="1541404"/>
            <a:ext cx="4340619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dirty="0" smtClean="0"/>
              <a:t>Wpływ czynników na zakres projektu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444089" y="2032867"/>
            <a:ext cx="452052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dirty="0"/>
              <a:t>Konsultacje założeń projektów kluczowych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" name="Obraz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4090" y="2564904"/>
            <a:ext cx="4520523" cy="254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471" y="2001672"/>
            <a:ext cx="4340618" cy="410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06098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98405" y="4653136"/>
            <a:ext cx="8766207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pl-PL" sz="1600" dirty="0"/>
              <a:t>Większość projektów kluczowych (71,3%) nie wymagała zmian przyjętych na początkowym etapie założeń. Jeśli już takie zmiany okazywały się niezbędne, to dotyczyły przede wszystkim zmian zakresu rzeczowego.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323055" y="1434262"/>
            <a:ext cx="4569425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dirty="0" smtClean="0"/>
              <a:t>Modyfikacje założeń </a:t>
            </a:r>
            <a:r>
              <a:rPr lang="pl-PL" sz="1600" dirty="0"/>
              <a:t>projektów kluczowych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98406" y="1434261"/>
            <a:ext cx="406464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dirty="0"/>
              <a:t>Ocena złożonych propozycji </a:t>
            </a:r>
            <a:r>
              <a:rPr lang="pl-PL" sz="1600" dirty="0" smtClean="0"/>
              <a:t>projektów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" name="Obraz 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1914142"/>
            <a:ext cx="4086189" cy="187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3055" y="1914143"/>
            <a:ext cx="4583869" cy="201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678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136"/>
          <a:stretch/>
        </p:blipFill>
        <p:spPr bwMode="auto">
          <a:xfrm>
            <a:off x="721338" y="4005064"/>
            <a:ext cx="7701324" cy="208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06098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335719301"/>
              </p:ext>
            </p:extLst>
          </p:nvPr>
        </p:nvGraphicFramePr>
        <p:xfrm>
          <a:off x="395536" y="2132856"/>
          <a:ext cx="8353177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95536" y="1391871"/>
            <a:ext cx="8353177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pl-PL" sz="1600" dirty="0"/>
              <a:t>Tryb selekcji projektów kluczowych w RPO WK-P 2007-2013 przewiduje stosowanie trzech rodzajów kryteriów wyboru </a:t>
            </a:r>
            <a:r>
              <a:rPr lang="pl-PL" sz="1600" dirty="0" smtClean="0"/>
              <a:t>projektów:</a:t>
            </a:r>
            <a:endParaRPr lang="pl-PL" sz="1600" dirty="0"/>
          </a:p>
        </p:txBody>
      </p:sp>
      <p:sp>
        <p:nvSpPr>
          <p:cNvPr id="5" name="Strzałka w prawo 4"/>
          <p:cNvSpPr/>
          <p:nvPr/>
        </p:nvSpPr>
        <p:spPr>
          <a:xfrm rot="5400000">
            <a:off x="5328030" y="3392944"/>
            <a:ext cx="1080120" cy="288137"/>
          </a:xfrm>
          <a:prstGeom prst="rightArrow">
            <a:avLst/>
          </a:prstGeom>
          <a:solidFill>
            <a:srgbClr val="4D4D4D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5630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30497" y="1296402"/>
            <a:ext cx="4715635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Średnia liczba miesięcy od podpisania </a:t>
            </a:r>
            <a:r>
              <a:rPr lang="pl-PL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</a:t>
            </a:r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-umowy </a:t>
            </a:r>
            <a:b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podpisania umowy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814213" y="1296402"/>
            <a:ext cx="2934500" cy="375487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W trakcie analizy wskazano trzy główne </a:t>
            </a:r>
            <a:r>
              <a:rPr lang="pl-PL" sz="1400" b="1" u="sng" dirty="0"/>
              <a:t>problemy </a:t>
            </a:r>
            <a:r>
              <a:rPr lang="pl-PL" sz="1400" b="1" u="sng" dirty="0" smtClean="0"/>
              <a:t>systemu selekcji</a:t>
            </a:r>
            <a:r>
              <a:rPr lang="pl-PL" sz="1400" dirty="0" smtClean="0"/>
              <a:t>: (1) brak </a:t>
            </a:r>
            <a:r>
              <a:rPr lang="pl-PL" sz="1400" dirty="0"/>
              <a:t>pełnej skuteczności kryteriów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</a:t>
            </a:r>
            <a:r>
              <a:rPr lang="pl-PL" sz="1400" dirty="0"/>
              <a:t>identyfikacji i selekcji projektów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o </a:t>
            </a:r>
            <a:r>
              <a:rPr lang="pl-PL" sz="1400" dirty="0"/>
              <a:t>rzeczywiście strategicznym znaczeniu dla województwa</a:t>
            </a:r>
            <a:r>
              <a:rPr lang="pl-PL" sz="1400" dirty="0" smtClean="0"/>
              <a:t>; (2) </a:t>
            </a:r>
            <a:r>
              <a:rPr lang="pl-PL" sz="1400" dirty="0"/>
              <a:t>trudność powiązania kryteriów wyboru </a:t>
            </a:r>
            <a:r>
              <a:rPr lang="pl-PL" sz="1400" dirty="0" smtClean="0"/>
              <a:t>projektów, </a:t>
            </a:r>
            <a:r>
              <a:rPr lang="pl-PL" sz="1400" dirty="0"/>
              <a:t>wskaźników realizacji </a:t>
            </a:r>
            <a:r>
              <a:rPr lang="pl-PL" sz="1400" dirty="0" smtClean="0"/>
              <a:t>projektów, wskaźników </a:t>
            </a:r>
            <a:r>
              <a:rPr lang="pl-PL" sz="1400" dirty="0"/>
              <a:t>realizacji Strategii Rozwoju Województwa oraz </a:t>
            </a:r>
            <a:r>
              <a:rPr lang="pl-PL" sz="1400" dirty="0" smtClean="0"/>
              <a:t>(3) problem </a:t>
            </a:r>
            <a:r>
              <a:rPr lang="pl-PL" sz="1400" dirty="0"/>
              <a:t>zdefiniowania „strategiczności” projektu (problem nie tylko projektów kluczowych, ale także samych dokumentów strategicznych).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795963" y="5491391"/>
            <a:ext cx="2952750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Szacowanie skali projektu kluczowego, gdyby był on realizowany w trybie konkursowym</a:t>
            </a:r>
          </a:p>
        </p:txBody>
      </p:sp>
      <p:sp>
        <p:nvSpPr>
          <p:cNvPr id="2" name="Strzałka w lewo 1"/>
          <p:cNvSpPr/>
          <p:nvPr/>
        </p:nvSpPr>
        <p:spPr>
          <a:xfrm>
            <a:off x="5431286" y="5538394"/>
            <a:ext cx="364850" cy="288032"/>
          </a:xfrm>
          <a:prstGeom prst="leftArrow">
            <a:avLst/>
          </a:prstGeom>
          <a:solidFill>
            <a:srgbClr val="D9D9D9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497" y="1971145"/>
            <a:ext cx="4715635" cy="188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497" y="4278542"/>
            <a:ext cx="4715635" cy="21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71800" y="116433"/>
            <a:ext cx="5903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782228" y="1522111"/>
            <a:ext cx="5098415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Ułatwienia specyficzne dla projektów kluczowych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154439" y="1414389"/>
            <a:ext cx="334673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Problemy wynikające z trybu kluczowego projektów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79637" y="5254460"/>
            <a:ext cx="878497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pl-PL" sz="1400" dirty="0" smtClean="0"/>
              <a:t>Podejmowane </a:t>
            </a:r>
            <a:r>
              <a:rPr lang="pl-PL" sz="1400" dirty="0"/>
              <a:t>przez beneficjentów działania zaradcze odnoszące się do wskazywanych problemów,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to </a:t>
            </a:r>
            <a:r>
              <a:rPr lang="pl-PL" sz="1400" dirty="0"/>
              <a:t>najczęściej </a:t>
            </a:r>
            <a:r>
              <a:rPr lang="pl-PL" sz="1400" dirty="0" smtClean="0"/>
              <a:t>dostosowanie </a:t>
            </a:r>
            <a:r>
              <a:rPr lang="pl-PL" sz="1400" dirty="0"/>
              <a:t>się do obowiązujących </a:t>
            </a:r>
            <a:r>
              <a:rPr lang="pl-PL" sz="1400" dirty="0" smtClean="0"/>
              <a:t>wymogów i </a:t>
            </a:r>
            <a:r>
              <a:rPr lang="pl-PL" sz="1400" dirty="0"/>
              <a:t>rygorów </a:t>
            </a:r>
            <a:r>
              <a:rPr lang="pl-PL" sz="1400" dirty="0" smtClean="0"/>
              <a:t>oraz </a:t>
            </a:r>
            <a:r>
              <a:rPr lang="pl-PL" sz="1400" dirty="0"/>
              <a:t>takie prowadzenie prac przygotowawczych, które uwzględniało istniejące obiektywnie uwarunkowania całego procesu.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" name="Obraz 16"/>
          <p:cNvPicPr/>
          <p:nvPr/>
        </p:nvPicPr>
        <p:blipFill rotWithShape="1">
          <a:blip r:embed="rId3" cstate="print"/>
          <a:srcRect l="20949" r="2711"/>
          <a:stretch/>
        </p:blipFill>
        <p:spPr bwMode="auto">
          <a:xfrm>
            <a:off x="179637" y="2204864"/>
            <a:ext cx="332154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2229" y="2060848"/>
            <a:ext cx="5098415" cy="282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  <a:noFill/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916238" y="1268413"/>
            <a:ext cx="60483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pl-PL" sz="3500" b="1" dirty="0" smtClean="0">
                <a:solidFill>
                  <a:srgbClr val="4D4D4D"/>
                </a:solidFill>
              </a:rPr>
              <a:t>METODOLOGIA </a:t>
            </a:r>
          </a:p>
          <a:p>
            <a:pPr>
              <a:spcBef>
                <a:spcPct val="20000"/>
              </a:spcBef>
            </a:pPr>
            <a:r>
              <a:rPr lang="pl-PL" sz="3500" b="1" dirty="0" smtClean="0">
                <a:solidFill>
                  <a:srgbClr val="4D4D4D"/>
                </a:solidFill>
              </a:rPr>
              <a:t>BADANIA</a:t>
            </a: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2627312" y="1268413"/>
            <a:ext cx="288926" cy="11524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3078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71800" y="116433"/>
            <a:ext cx="5903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 flipH="1">
            <a:off x="5723741" y="1476783"/>
            <a:ext cx="2951945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Problemy w realizacji projektów kluczowych oraz ich konsekwencje</a:t>
            </a:r>
            <a:endParaRPr lang="pl-PL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Strzałka w lewo 17"/>
          <p:cNvSpPr/>
          <p:nvPr/>
        </p:nvSpPr>
        <p:spPr>
          <a:xfrm>
            <a:off x="5169808" y="1451652"/>
            <a:ext cx="553936" cy="451853"/>
          </a:xfrm>
          <a:prstGeom prst="leftArrow">
            <a:avLst/>
          </a:prstGeom>
          <a:solidFill>
            <a:srgbClr val="D9D9D9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Strzałka w lewo 19"/>
          <p:cNvSpPr/>
          <p:nvPr/>
        </p:nvSpPr>
        <p:spPr>
          <a:xfrm rot="16200000">
            <a:off x="7956377" y="3142129"/>
            <a:ext cx="553936" cy="451853"/>
          </a:xfrm>
          <a:prstGeom prst="leftArrow">
            <a:avLst/>
          </a:prstGeom>
          <a:solidFill>
            <a:srgbClr val="D9D9D9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9" name="Rectangle 10"/>
          <p:cNvSpPr>
            <a:spLocks noChangeArrowheads="1"/>
          </p:cNvSpPr>
          <p:nvPr/>
        </p:nvSpPr>
        <p:spPr bwMode="auto">
          <a:xfrm flipH="1">
            <a:off x="5723744" y="2352424"/>
            <a:ext cx="2951945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Środki zaradcze stosowane przy problemach realizacyjnych oraz ocena ich skuteczności</a:t>
            </a:r>
            <a:endParaRPr lang="pl-PL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 flipH="1">
            <a:off x="135742" y="4200133"/>
            <a:ext cx="3851693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Blisko jedna czwarta badanych (24,2%) nie ma sprecyzowanego pomysłu działań zorientowanych na </a:t>
            </a:r>
            <a:r>
              <a:rPr lang="pl-PL" sz="1400" b="1" dirty="0"/>
              <a:t>zniwelowanie </a:t>
            </a:r>
            <a:r>
              <a:rPr lang="pl-PL" sz="1400" b="1" dirty="0" smtClean="0"/>
              <a:t>problemów </a:t>
            </a:r>
            <a:r>
              <a:rPr lang="pl-PL" sz="1400" dirty="0"/>
              <a:t>w realizacji projektów </a:t>
            </a:r>
            <a:r>
              <a:rPr lang="pl-PL" sz="1400" dirty="0" smtClean="0"/>
              <a:t>kluczowych. </a:t>
            </a:r>
            <a:r>
              <a:rPr lang="pl-PL" sz="1400" dirty="0"/>
              <a:t>Z kolei spośród pojawiających się konkretnych propozycji najwięcej wskazań uzyskały takie warianty zmian jak: </a:t>
            </a:r>
            <a:r>
              <a:rPr lang="pl-PL" sz="1400" b="1" dirty="0"/>
              <a:t>ułatwienie procedur rozliczania</a:t>
            </a:r>
            <a:r>
              <a:rPr lang="pl-PL" sz="1400" dirty="0"/>
              <a:t> (17,7%) oraz </a:t>
            </a:r>
            <a:r>
              <a:rPr lang="pl-PL" sz="1400" b="1" dirty="0"/>
              <a:t>uproszczenie procedur / zmniejszenie biurokracji </a:t>
            </a:r>
            <a:r>
              <a:rPr lang="pl-PL" sz="1400" dirty="0"/>
              <a:t>na etapach aplikowania i realizacji (14,5%). </a:t>
            </a:r>
            <a:endParaRPr lang="pl-PL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" name="Obraz 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42" y="1268241"/>
            <a:ext cx="4560401" cy="253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9286" y="3769995"/>
            <a:ext cx="5132705" cy="308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71800" y="116433"/>
            <a:ext cx="5903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>
                <a:solidFill>
                  <a:srgbClr val="4D4D4D"/>
                </a:solidFill>
              </a:rPr>
              <a:t>PROCES OCENY I SELEKCJI PROJEKTÓW 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998207" y="1340768"/>
            <a:ext cx="7147585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l-PL" sz="1400" dirty="0"/>
              <a:t>Ocena trybu projektów kluczowych pod względem użyteczności dla wyboru i realizacji przedsięwzięć dopasowanych do potrzeb województwa oraz propozycje zmian w trybie dla zwiększenia użyteczności</a:t>
            </a:r>
          </a:p>
        </p:txBody>
      </p:sp>
      <p:pic>
        <p:nvPicPr>
          <p:cNvPr id="10" name="Obraz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8206" y="2276872"/>
            <a:ext cx="7147585" cy="382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49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55875" y="1268413"/>
            <a:ext cx="6588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>
              <a:spcBef>
                <a:spcPct val="20000"/>
              </a:spcBef>
              <a:defRPr/>
            </a:pPr>
            <a:r>
              <a:rPr lang="pl-PL" sz="3500" b="1" dirty="0" smtClean="0">
                <a:solidFill>
                  <a:srgbClr val="4D4D4D"/>
                </a:solidFill>
              </a:rPr>
              <a:t>OCENA </a:t>
            </a:r>
            <a:r>
              <a:rPr lang="pl-PL" sz="3500" b="1" dirty="0">
                <a:solidFill>
                  <a:srgbClr val="4D4D4D"/>
                </a:solidFill>
              </a:rPr>
              <a:t>EFEKTYWNOŚCI PROJEKTÓW KLUCZOWYCH </a:t>
            </a: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627312" y="1268413"/>
            <a:ext cx="216495" cy="1584349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7174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0855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46233"/>
            <a:ext cx="506349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71800" y="116433"/>
            <a:ext cx="5903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</a:rPr>
              <a:t>OCENA EFEKTYWNOŚCI PROJEKTÓW </a:t>
            </a:r>
            <a:r>
              <a:rPr lang="pl-PL" sz="2500" b="1" kern="0" dirty="0">
                <a:solidFill>
                  <a:srgbClr val="4D4D4D"/>
                </a:solidFill>
              </a:rPr>
              <a:t>KLUCZOWYCH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292079" y="1269003"/>
            <a:ext cx="3672533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Udział projektów kluczowych charakteryzujących się wyższą efektywnością kosztową niż średnia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dla </a:t>
            </a:r>
            <a:r>
              <a:rPr lang="pl-PL" sz="1400" dirty="0"/>
              <a:t>projektów konkursowych</a:t>
            </a:r>
            <a:endParaRPr lang="pl-PL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292079" y="2673206"/>
            <a:ext cx="3672533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pl-PL" sz="1400" dirty="0" smtClean="0"/>
              <a:t>Większość </a:t>
            </a:r>
            <a:r>
              <a:rPr lang="pl-PL" sz="1400" dirty="0"/>
              <a:t>projektów kluczowych charakteryzuje się niższą efektywnością kosztową w osiąganiu produktów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i </a:t>
            </a:r>
            <a:r>
              <a:rPr lang="pl-PL" sz="1400" dirty="0"/>
              <a:t>rezultatów niż ma to miejsce w przypadku przedsięwzięć trybu konkursowego.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</a:t>
            </a:r>
            <a:r>
              <a:rPr lang="pl-PL" sz="1400" dirty="0"/>
              <a:t>przypadku większości analizowanych Działań RPO WK-P projekty konkursowe charakteryzują się wyższą efektywnością kosztową w zakresie osiągania wskaźników </a:t>
            </a:r>
            <a:r>
              <a:rPr lang="pl-PL" sz="1400" dirty="0" err="1" smtClean="0"/>
              <a:t>produktu</a:t>
            </a:r>
            <a:r>
              <a:rPr lang="pl-PL" sz="1400" strike="sngStrike" dirty="0" err="1" smtClean="0"/>
              <a:t>ów</a:t>
            </a:r>
            <a:r>
              <a:rPr lang="pl-PL" sz="1400" dirty="0" smtClean="0"/>
              <a:t>, </a:t>
            </a:r>
            <a:r>
              <a:rPr lang="pl-PL" sz="1400" dirty="0"/>
              <a:t>aniżeli projekty </a:t>
            </a:r>
            <a:r>
              <a:rPr lang="pl-PL" sz="1400" dirty="0" smtClean="0"/>
              <a:t>kluczowe. 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Strzałka w lewo 20"/>
          <p:cNvSpPr/>
          <p:nvPr/>
        </p:nvSpPr>
        <p:spPr>
          <a:xfrm>
            <a:off x="4860031" y="1449287"/>
            <a:ext cx="432047" cy="296770"/>
          </a:xfrm>
          <a:prstGeom prst="leftArrow">
            <a:avLst/>
          </a:prstGeom>
          <a:solidFill>
            <a:srgbClr val="D9D9D9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623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55875" y="1268413"/>
            <a:ext cx="6588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>
              <a:spcBef>
                <a:spcPct val="20000"/>
              </a:spcBef>
              <a:defRPr/>
            </a:pPr>
            <a:r>
              <a:rPr lang="pl-PL" sz="3500" b="1" dirty="0" smtClean="0">
                <a:solidFill>
                  <a:srgbClr val="4D4D4D"/>
                </a:solidFill>
              </a:rPr>
              <a:t>OCENA WPŁYWU PROJEKTÓW KLUCZOWYCH </a:t>
            </a:r>
            <a:br>
              <a:rPr lang="pl-PL" sz="3500" b="1" dirty="0" smtClean="0">
                <a:solidFill>
                  <a:srgbClr val="4D4D4D"/>
                </a:solidFill>
              </a:rPr>
            </a:br>
            <a:r>
              <a:rPr lang="pl-PL" sz="3500" b="1" dirty="0" smtClean="0">
                <a:solidFill>
                  <a:srgbClr val="4D4D4D"/>
                </a:solidFill>
              </a:rPr>
              <a:t>NA EFEKTYWNOŚĆ ZARZĄDZANIA ROZWOJEM</a:t>
            </a:r>
            <a:endParaRPr lang="pl-PL" sz="3500" b="1" dirty="0">
              <a:solidFill>
                <a:srgbClr val="4D4D4D"/>
              </a:solidFill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627312" y="1268413"/>
            <a:ext cx="216496" cy="2664643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7174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problemy 202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72730"/>
            <a:ext cx="7821066" cy="6697542"/>
          </a:xfrm>
          <a:prstGeom prst="rect">
            <a:avLst/>
          </a:prstGeo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092280" y="4595644"/>
            <a:ext cx="1872208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Spójność problemowa projektów kluczowych z SRW 2007-2020</a:t>
            </a:r>
          </a:p>
          <a:p>
            <a:pPr algn="ctr" eaLnBrk="0" hangingPunct="0">
              <a:defRPr/>
            </a:pP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7524328" y="1484784"/>
            <a:ext cx="1096516" cy="1224136"/>
          </a:xfrm>
          <a:prstGeom prst="bracketPair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701C2C"/>
            </a:solidFill>
            <a:round/>
            <a:headEnd/>
            <a:tailEnd/>
          </a:ln>
        </p:spPr>
        <p:txBody>
          <a:bodyPr vert="horz" wrap="square" lIns="18000" tIns="0" rIns="18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87,6%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projektów  kluczowych spójnych z przynajmniej 1 problemem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 descr="obszary 202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7560840" cy="6475152"/>
          </a:xfrm>
          <a:prstGeom prst="rect">
            <a:avLst/>
          </a:prstGeo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092280" y="4739660"/>
            <a:ext cx="1872208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Spójność obszarowa projektów kluczowych         z SRW 2007-2020</a:t>
            </a:r>
          </a:p>
          <a:p>
            <a:pPr algn="ctr" eaLnBrk="0" hangingPunct="0">
              <a:defRPr/>
            </a:pP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7136457" y="908720"/>
            <a:ext cx="1539999" cy="1224136"/>
          </a:xfrm>
          <a:prstGeom prst="bracketPair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701C2C"/>
            </a:solidFill>
            <a:round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100,0%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projektów kluczowych spójnych z przynajmniej 1 obszarem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problemy 2020+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256201"/>
            <a:ext cx="7488832" cy="6413159"/>
          </a:xfrm>
          <a:prstGeom prst="rect">
            <a:avLst/>
          </a:prstGeo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092280" y="4616549"/>
            <a:ext cx="1872208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Spójność problemowa projektów kluczowych         z Planem Modernizacji 2020+</a:t>
            </a:r>
          </a:p>
        </p:txBody>
      </p:sp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7092280" y="548680"/>
            <a:ext cx="1612007" cy="1224136"/>
          </a:xfrm>
          <a:prstGeom prst="bracketPair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701C2C"/>
            </a:solidFill>
            <a:round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84,8%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projektów kluczowych spójnych z przynajmniej 1 problemem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 descr="obszary 2020+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7488832" cy="6412901"/>
          </a:xfrm>
          <a:prstGeom prst="rect">
            <a:avLst/>
          </a:prstGeo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092280" y="4781470"/>
            <a:ext cx="1872208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Spójność obszarowa projektów kluczowych         z Planem Modernizacji 2020+</a:t>
            </a:r>
          </a:p>
        </p:txBody>
      </p:sp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7208465" y="620688"/>
            <a:ext cx="1539999" cy="1152128"/>
          </a:xfrm>
          <a:prstGeom prst="bracketPair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701C2C"/>
            </a:solidFill>
            <a:round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99,9%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 Light" pitchFamily="34" charset="0"/>
                <a:cs typeface="Arial" pitchFamily="34" charset="0"/>
              </a:rPr>
              <a:t>projektów kluczowych spójnych z przynajmniej 1 celem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EFEKTYWNOŚĆ </a:t>
            </a:r>
            <a:br>
              <a:rPr lang="pl-PL" sz="2500" b="1" kern="0" dirty="0" smtClean="0">
                <a:solidFill>
                  <a:srgbClr val="4D4D4D"/>
                </a:solidFill>
                <a:latin typeface="+mj-lt"/>
              </a:rPr>
            </a:b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ZARZĄDZANIA ROZWOJEM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15517" y="4657491"/>
            <a:ext cx="8532946" cy="11695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Projekty kluczowe w zróżnicowanym stopniu przyczyniają się do realizacji szacunkowych wartości docelowych wskaźników założonych w RPO WK-P na lata 2007-2013. </a:t>
            </a:r>
            <a:r>
              <a:rPr lang="pl-PL" sz="1400" dirty="0" smtClean="0"/>
              <a:t>Wynika to ze specyfiki </a:t>
            </a:r>
            <a:r>
              <a:rPr lang="pl-PL" sz="1400" dirty="0"/>
              <a:t>wdrażanych projektów </a:t>
            </a:r>
            <a:r>
              <a:rPr lang="pl-PL" sz="1400" dirty="0" smtClean="0"/>
              <a:t>kluczowych, stanowiących </a:t>
            </a:r>
            <a:r>
              <a:rPr lang="pl-PL" sz="1400" dirty="0"/>
              <a:t>pewien typ </a:t>
            </a:r>
            <a:r>
              <a:rPr lang="pl-PL" sz="1400" dirty="0" smtClean="0"/>
              <a:t>projektu. Jego </a:t>
            </a:r>
            <a:r>
              <a:rPr lang="pl-PL" sz="1400" dirty="0"/>
              <a:t>efektem jest zamknięty katalog produktów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i rezultatów, stanowiący </a:t>
            </a:r>
            <a:r>
              <a:rPr lang="pl-PL" sz="1400" dirty="0"/>
              <a:t>główny trzon oddziaływania </a:t>
            </a:r>
            <a:r>
              <a:rPr lang="pl-PL" sz="1400" dirty="0" smtClean="0"/>
              <a:t>projektów – stąd </a:t>
            </a:r>
            <a:r>
              <a:rPr lang="pl-PL" sz="1400" dirty="0"/>
              <a:t>wysoki udział w realizacji wartości docelowych może występować tylko dla wybranych </a:t>
            </a:r>
            <a:r>
              <a:rPr lang="pl-PL" sz="1400" dirty="0" smtClean="0"/>
              <a:t>wskaźników.</a:t>
            </a:r>
            <a:endParaRPr lang="pl-PL" sz="1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 flipH="1">
            <a:off x="215515" y="1568096"/>
            <a:ext cx="3388634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Realizacja dodatkowych przedsięwzięć </a:t>
            </a:r>
            <a:endParaRPr lang="pl-PL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 flipH="1">
            <a:off x="4300288" y="1568094"/>
            <a:ext cx="4448175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400" dirty="0"/>
              <a:t>Poziom zainteresowania realizacją </a:t>
            </a:r>
            <a:r>
              <a:rPr lang="pl-PL" sz="1400" dirty="0" smtClean="0"/>
              <a:t>projektów</a:t>
            </a:r>
            <a:endParaRPr lang="pl-PL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4" name="Obraz 13"/>
          <p:cNvPicPr/>
          <p:nvPr/>
        </p:nvPicPr>
        <p:blipFill rotWithShape="1">
          <a:blip r:embed="rId3" cstate="print"/>
          <a:srcRect l="11107" r="3099"/>
          <a:stretch/>
        </p:blipFill>
        <p:spPr bwMode="auto">
          <a:xfrm>
            <a:off x="215517" y="2025005"/>
            <a:ext cx="3388632" cy="196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0288" y="2039048"/>
            <a:ext cx="4448175" cy="212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4099" name="Rectangle 9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4100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5513" y="404813"/>
            <a:ext cx="64801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dirty="0">
                <a:solidFill>
                  <a:srgbClr val="4D4D4D"/>
                </a:solidFill>
              </a:rPr>
              <a:t>METODOLOGIA BADANIA</a:t>
            </a:r>
            <a:endParaRPr lang="pl-PL" sz="2500" b="1" kern="0" dirty="0">
              <a:solidFill>
                <a:srgbClr val="4D4D4D"/>
              </a:solidFill>
            </a:endParaRPr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2555875" y="908050"/>
            <a:ext cx="6408738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8748713" y="404813"/>
            <a:ext cx="215900" cy="50323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410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27652" name="AutoShape 130"/>
          <p:cNvSpPr>
            <a:spLocks noChangeArrowheads="1"/>
          </p:cNvSpPr>
          <p:nvPr/>
        </p:nvSpPr>
        <p:spPr bwMode="auto">
          <a:xfrm>
            <a:off x="-2855913" y="-1801813"/>
            <a:ext cx="10160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701C2C"/>
          </a:solidFill>
          <a:ln w="9525">
            <a:solidFill>
              <a:srgbClr val="701C2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64" name="Picture 16" descr="C:\Users\michal.korczynski\Desktop\C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538" y="1556791"/>
            <a:ext cx="7807902" cy="4025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55875" y="1268413"/>
            <a:ext cx="6588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>
              <a:spcBef>
                <a:spcPct val="20000"/>
              </a:spcBef>
              <a:defRPr/>
            </a:pPr>
            <a:r>
              <a:rPr lang="pl-PL" sz="3500" b="1" dirty="0">
                <a:solidFill>
                  <a:srgbClr val="4D4D4D"/>
                </a:solidFill>
              </a:rPr>
              <a:t>ROZWIĄZANIA </a:t>
            </a:r>
            <a:r>
              <a:rPr lang="pl-PL" sz="3500" b="1" dirty="0" smtClean="0">
                <a:solidFill>
                  <a:srgbClr val="4D4D4D"/>
                </a:solidFill>
              </a:rPr>
              <a:t>DOT. </a:t>
            </a:r>
            <a:r>
              <a:rPr lang="pl-PL" sz="3500" b="1" dirty="0">
                <a:solidFill>
                  <a:srgbClr val="4D4D4D"/>
                </a:solidFill>
              </a:rPr>
              <a:t>SYSTEMU SELEKCJI </a:t>
            </a:r>
            <a:r>
              <a:rPr lang="pl-PL" sz="3500" b="1" dirty="0" smtClean="0">
                <a:solidFill>
                  <a:srgbClr val="4D4D4D"/>
                </a:solidFill>
              </a:rPr>
              <a:t/>
            </a:r>
            <a:br>
              <a:rPr lang="pl-PL" sz="3500" b="1" dirty="0" smtClean="0">
                <a:solidFill>
                  <a:srgbClr val="4D4D4D"/>
                </a:solidFill>
              </a:rPr>
            </a:br>
            <a:r>
              <a:rPr lang="pl-PL" sz="3500" b="1" dirty="0" smtClean="0">
                <a:solidFill>
                  <a:srgbClr val="4D4D4D"/>
                </a:solidFill>
              </a:rPr>
              <a:t>I </a:t>
            </a:r>
            <a:r>
              <a:rPr lang="pl-PL" sz="3500" b="1" dirty="0">
                <a:solidFill>
                  <a:srgbClr val="4D4D4D"/>
                </a:solidFill>
              </a:rPr>
              <a:t>REALIZACJI PROJEKTÓW KLUCZOWYCH W RAMACH RPO W POZOSTAŁYCH WOJEWÓDZTWACH</a:t>
            </a: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627312" y="1268413"/>
            <a:ext cx="216496" cy="3168699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7174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REALIZACJA PROJEKTÓW W POZOSTAŁYCH WOJEWÓDZTWACH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420" b="5323"/>
          <a:stretch/>
        </p:blipFill>
        <p:spPr bwMode="auto">
          <a:xfrm>
            <a:off x="467544" y="1628800"/>
            <a:ext cx="3996163" cy="409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988560" y="1905705"/>
            <a:ext cx="3672533" cy="35394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l-PL" sz="1400" dirty="0"/>
              <a:t>Rozwiązania stosowane w systemie selekcji i realizacji projektów kluczowych 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</a:t>
            </a:r>
            <a:r>
              <a:rPr lang="pl-PL" sz="1400" dirty="0"/>
              <a:t>pozostałych województwach są do siebie podobne, co jest efektem opracowania na szczeblu centralnym wytycznych dotyczących trybu pozakonkursowego.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</a:t>
            </a:r>
            <a:r>
              <a:rPr lang="pl-PL" sz="1400" dirty="0"/>
              <a:t>części regionów nie formułowano odrębnych kryteriów wyboru projektów kluczowych, a w RPO WK-P na lata 2007-2013 przedstawiono w sposób szczegółowy rozbudowany zestaw kryteriów wyboru projektów specyficzny dla tego typu projektów. </a:t>
            </a:r>
            <a:endParaRPr lang="pl-PL" sz="1400" dirty="0" smtClean="0"/>
          </a:p>
          <a:p>
            <a:pPr algn="ctr"/>
            <a:r>
              <a:rPr lang="pl-PL" sz="1400" b="1" dirty="0" smtClean="0"/>
              <a:t>Samo </a:t>
            </a:r>
            <a:r>
              <a:rPr lang="pl-PL" sz="1400" b="1" dirty="0"/>
              <a:t>sformułowanie kryteriów nie jest warunkiem ich skuteczności jako narzędzia trafnej selekcji przedsięwzięć. </a:t>
            </a:r>
            <a:r>
              <a:rPr lang="pl-PL" sz="14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47647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DOBRA PRAKTYKA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476472"/>
            <a:ext cx="215900" cy="42522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77017" y="3645024"/>
            <a:ext cx="8785101" cy="24622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pl-PL" sz="1400" b="1" dirty="0" smtClean="0"/>
              <a:t>Działania projektowe</a:t>
            </a:r>
            <a:r>
              <a:rPr lang="pl-PL" sz="1400" dirty="0" smtClean="0"/>
              <a:t>: </a:t>
            </a:r>
            <a:r>
              <a:rPr lang="pl-PL" sz="1400" dirty="0"/>
              <a:t>przygotowano powierzchnię Centrum o łącznej powierzchni ponad 5,1 tysięcy metrów </a:t>
            </a:r>
            <a:r>
              <a:rPr lang="pl-PL" sz="1400" dirty="0" smtClean="0"/>
              <a:t>kwadratowych, w budynku znajdują się m.in. pracownie naukowe, sale </a:t>
            </a:r>
            <a:r>
              <a:rPr lang="pl-PL" sz="1400" dirty="0"/>
              <a:t>ekspozycyjne dla dzieci, sala </a:t>
            </a:r>
            <a:r>
              <a:rPr lang="pl-PL" sz="1400" dirty="0" smtClean="0"/>
              <a:t>szkoleniowa i </a:t>
            </a:r>
            <a:r>
              <a:rPr lang="pl-PL" sz="1400" dirty="0"/>
              <a:t>biura pracowników </a:t>
            </a:r>
            <a:r>
              <a:rPr lang="pl-PL" sz="1400" dirty="0" smtClean="0"/>
              <a:t>Centrum.</a:t>
            </a:r>
          </a:p>
          <a:p>
            <a:pPr algn="just"/>
            <a:r>
              <a:rPr lang="pl-PL" sz="1400" b="1" dirty="0" smtClean="0"/>
              <a:t>Cele</a:t>
            </a:r>
            <a:r>
              <a:rPr lang="pl-PL" sz="1400" dirty="0" smtClean="0"/>
              <a:t>: utworzenie bazy </a:t>
            </a:r>
            <a:r>
              <a:rPr lang="pl-PL" sz="1400" dirty="0"/>
              <a:t>lokalizacyjnej dla rozwoju </a:t>
            </a:r>
            <a:r>
              <a:rPr lang="pl-PL" sz="1400" dirty="0" smtClean="0"/>
              <a:t>nowoczesnej działalności </a:t>
            </a:r>
            <a:r>
              <a:rPr lang="pl-PL" sz="1400" dirty="0"/>
              <a:t>edukacyjnej, popularyzującej naukę przedmiotów ścisłych i </a:t>
            </a:r>
            <a:r>
              <a:rPr lang="pl-PL" sz="1400" dirty="0" smtClean="0"/>
              <a:t>inżynierskich; rozszerzenie </a:t>
            </a:r>
            <a:r>
              <a:rPr lang="pl-PL" sz="1400" dirty="0"/>
              <a:t>oferty Torunia z zakresu całorocznej turystyki edukacyjnej popularyzującej naukę i </a:t>
            </a:r>
            <a:r>
              <a:rPr lang="pl-PL" sz="1400" dirty="0" smtClean="0"/>
              <a:t>technologię.</a:t>
            </a:r>
          </a:p>
          <a:p>
            <a:pPr algn="just"/>
            <a:r>
              <a:rPr lang="pl-PL" sz="1400" b="1" dirty="0" smtClean="0"/>
              <a:t>Efekty</a:t>
            </a:r>
            <a:r>
              <a:rPr lang="pl-PL" sz="1400" dirty="0" smtClean="0"/>
              <a:t>: centrum wyposażone zostało </a:t>
            </a:r>
            <a:r>
              <a:rPr lang="pl-PL" sz="1400" dirty="0"/>
              <a:t>w interaktywne ekspozycje, pobudzające kreatywność i umożliwiające aktywne przyswajanie </a:t>
            </a:r>
            <a:r>
              <a:rPr lang="pl-PL" sz="1400" dirty="0" smtClean="0"/>
              <a:t>wiedzy, odwiedzający mogą </a:t>
            </a:r>
            <a:r>
              <a:rPr lang="pl-PL" sz="1400" dirty="0"/>
              <a:t>zdobyć wiedzę </a:t>
            </a:r>
            <a:r>
              <a:rPr lang="pl-PL" sz="1400" dirty="0" smtClean="0"/>
              <a:t>poprzez </a:t>
            </a:r>
            <a:r>
              <a:rPr lang="pl-PL" sz="1400" dirty="0"/>
              <a:t>zabawę, eksperymenty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i </a:t>
            </a:r>
            <a:r>
              <a:rPr lang="pl-PL" sz="1400" dirty="0"/>
              <a:t>doświadczenia przeprowadzane na wystawach, uczestnictwo w pokazach oraz warsztatach realizowanych dla wszystkich grup wiekowych. </a:t>
            </a:r>
            <a:r>
              <a:rPr lang="pl-PL" sz="1400" dirty="0" smtClean="0"/>
              <a:t>W </a:t>
            </a:r>
            <a:r>
              <a:rPr lang="pl-PL" sz="1400" dirty="0"/>
              <a:t>grudniu 2013 roku beneficjentowi projektu przyznano „Diament regionu dla najbardziej innowacyjnego podmiotu w regionie</a:t>
            </a:r>
            <a:r>
              <a:rPr lang="pl-PL" sz="1400" dirty="0" smtClean="0"/>
              <a:t>”. </a:t>
            </a:r>
            <a:endParaRPr lang="pl-PL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821"/>
          <a:stretch/>
        </p:blipFill>
        <p:spPr bwMode="auto">
          <a:xfrm>
            <a:off x="179512" y="1340768"/>
            <a:ext cx="5734050" cy="207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7955663"/>
              </p:ext>
            </p:extLst>
          </p:nvPr>
        </p:nvGraphicFramePr>
        <p:xfrm>
          <a:off x="6012160" y="1052736"/>
          <a:ext cx="2952453" cy="2438400"/>
        </p:xfrm>
        <a:graphic>
          <a:graphicData uri="http://schemas.openxmlformats.org/drawingml/2006/table">
            <a:tbl>
              <a:tblPr/>
              <a:tblGrid>
                <a:gridCol w="2952453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pl-PL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Powstało miejsce, które jest miejscem żywym. Tam się toczy życie. (…) Z obiektu korzystają zarówno osoby prywatne, mieszkańcy miasta czy regionu. (…) W mieście Toruniu formy interaktywne są dość popularne. Nasza instytucja się znakomicie </a:t>
                      </a:r>
                      <a:br>
                        <a:rPr lang="pl-PL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 ten nurt wpisała i wywiera duże efekty kulturalne i edukacyjne. (</a:t>
                      </a:r>
                      <a:r>
                        <a:rPr lang="pl-PL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beneficjent</a:t>
                      </a:r>
                      <a:r>
                        <a:rPr lang="pl-PL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l-PL" sz="1400" dirty="0"/>
                    </a:p>
                  </a:txBody>
                  <a:tcPr>
                    <a:lnL w="28575" cmpd="sng">
                      <a:solidFill>
                        <a:srgbClr val="FBBA01"/>
                      </a:solidFill>
                      <a:prstDash val="solid"/>
                    </a:lnL>
                    <a:lnR w="28575" cmpd="sng">
                      <a:solidFill>
                        <a:srgbClr val="FBBA01"/>
                      </a:solidFill>
                      <a:prstDash val="solid"/>
                    </a:lnR>
                    <a:lnT w="28575" cmpd="sng">
                      <a:solidFill>
                        <a:srgbClr val="FBBA01"/>
                      </a:solidFill>
                      <a:prstDash val="solid"/>
                    </a:lnT>
                    <a:lnB w="28575" cmpd="sng">
                      <a:solidFill>
                        <a:srgbClr val="FBBA0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262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  <a:noFill/>
        </p:spPr>
      </p:pic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2916238" y="1341438"/>
            <a:ext cx="60483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pl-PL" sz="3200" b="1" dirty="0" smtClean="0">
                <a:solidFill>
                  <a:srgbClr val="4D4D4D"/>
                </a:solidFill>
              </a:rPr>
              <a:t>REKOMENDACJE</a:t>
            </a:r>
            <a:endParaRPr lang="pl-PL" sz="3200" dirty="0">
              <a:solidFill>
                <a:srgbClr val="AAA9A9"/>
              </a:solidFill>
            </a:endParaRPr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2627313" y="1268413"/>
            <a:ext cx="215900" cy="576411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28678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3"/>
          <p:cNvSpPr>
            <a:spLocks noChangeArrowheads="1"/>
          </p:cNvSpPr>
          <p:nvPr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436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47647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REKOMENDACJE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476472"/>
            <a:ext cx="215900" cy="42522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59466" y="1173808"/>
            <a:ext cx="8785101" cy="50783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>
              <a:buAutoNum type="arabicPeriod"/>
            </a:pPr>
            <a:r>
              <a:rPr lang="pl-PL" sz="1600" dirty="0"/>
              <a:t>W celu zapewnienia odpowiedniego potencjału instytucjonalnego do przygotowania projektów strategicznych i ich późniejszej realizacji </a:t>
            </a:r>
            <a:r>
              <a:rPr lang="pl-PL" sz="1600" dirty="0" smtClean="0"/>
              <a:t>należy </a:t>
            </a:r>
            <a:r>
              <a:rPr lang="pl-PL" sz="1600" dirty="0"/>
              <a:t>w odniesieniu do beneficjentów tego typu przedsięwzięć </a:t>
            </a:r>
            <a:r>
              <a:rPr lang="pl-PL" sz="1600" dirty="0">
                <a:solidFill>
                  <a:srgbClr val="C00000"/>
                </a:solidFill>
              </a:rPr>
              <a:t>wprowadzić określone warunki brzegowe o charakterze podmiotowym</a:t>
            </a:r>
            <a:r>
              <a:rPr lang="pl-PL" sz="1600" dirty="0"/>
              <a:t>, które zapewnią odpowiedni poziom realizacji zadań merytorycznych stanowiących istotę dofinansowania przedsięwzięć oraz zmniejszą ryzyko problemów beneficjenta w zapewnianiu odpowiedniej sprawności realizacji projektu w wymiarze zarządzania i procedur. </a:t>
            </a:r>
            <a:endParaRPr lang="pl-PL" sz="1600" dirty="0" smtClean="0"/>
          </a:p>
          <a:p>
            <a:pPr marL="342900" indent="-342900" algn="just">
              <a:buAutoNum type="arabicPeriod"/>
            </a:pPr>
            <a:r>
              <a:rPr lang="pl-PL" sz="1600" dirty="0"/>
              <a:t>Należy podjąć działania zorientowane na uzasadnione i adekwatne </a:t>
            </a:r>
            <a:r>
              <a:rPr lang="pl-PL" sz="1600" dirty="0">
                <a:solidFill>
                  <a:srgbClr val="C00000"/>
                </a:solidFill>
              </a:rPr>
              <a:t>wykorzystanie mechanizmu konsultacyjnego w procesie opracowywania założeń projektów </a:t>
            </a:r>
            <a:r>
              <a:rPr lang="pl-PL" sz="1600" dirty="0"/>
              <a:t>realizowanych w trybie pozakonkursowym, tj. jeszcze przed podpisaniem </a:t>
            </a:r>
            <a:r>
              <a:rPr lang="pl-PL" sz="1600" dirty="0" err="1"/>
              <a:t>pre</a:t>
            </a:r>
            <a:r>
              <a:rPr lang="pl-PL" sz="1600" dirty="0"/>
              <a:t>-umowy, na etapie poprzedzającym zgłoszenie projektu do uwzględnienia go w puli projektów strategicznych. </a:t>
            </a:r>
            <a:endParaRPr lang="pl-PL" sz="1600" dirty="0" smtClean="0"/>
          </a:p>
          <a:p>
            <a:pPr marL="342900" indent="-342900" algn="just">
              <a:buAutoNum type="arabicPeriod"/>
            </a:pPr>
            <a:r>
              <a:rPr lang="pl-PL" sz="1600" dirty="0" smtClean="0"/>
              <a:t>Należy </a:t>
            </a:r>
            <a:r>
              <a:rPr lang="pl-PL" sz="1600" dirty="0">
                <a:solidFill>
                  <a:srgbClr val="C00000"/>
                </a:solidFill>
              </a:rPr>
              <a:t>poszerzyć zakres informacji </a:t>
            </a:r>
            <a:r>
              <a:rPr lang="pl-PL" sz="1600" dirty="0"/>
              <a:t>zawartych w Indykatywnym Wykazie Projektów Kluczowych.  </a:t>
            </a:r>
            <a:r>
              <a:rPr lang="pl-PL" sz="1600" dirty="0" smtClean="0"/>
              <a:t>Ponadto</a:t>
            </a:r>
            <a:r>
              <a:rPr lang="pl-PL" sz="1600" dirty="0"/>
              <a:t>, w przypadku projektów strategicznych powinien obowiązywać odrębny i zindywidualizowany mechanizm wprowadzania zmian w realizowanych projektach</a:t>
            </a:r>
            <a:r>
              <a:rPr lang="pl-PL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pl-PL" sz="1600" dirty="0">
                <a:solidFill>
                  <a:srgbClr val="C00000"/>
                </a:solidFill>
              </a:rPr>
              <a:t>Nie należy podejmować działań zorientowanych na zapewnienie partnerskiego charakteru projektów </a:t>
            </a:r>
            <a:r>
              <a:rPr lang="pl-PL" sz="1600" dirty="0" smtClean="0">
                <a:solidFill>
                  <a:srgbClr val="C00000"/>
                </a:solidFill>
              </a:rPr>
              <a:t>kluczowych</a:t>
            </a:r>
            <a:r>
              <a:rPr lang="pl-PL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pl-PL" sz="1600" dirty="0" smtClean="0"/>
              <a:t>Należy </a:t>
            </a:r>
            <a:r>
              <a:rPr lang="pl-PL" sz="1600" dirty="0"/>
              <a:t>przede wszystkim podjąć działania zorientowane na </a:t>
            </a:r>
            <a:r>
              <a:rPr lang="pl-PL" sz="1600" dirty="0">
                <a:solidFill>
                  <a:srgbClr val="C00000"/>
                </a:solidFill>
              </a:rPr>
              <a:t>wyeliminowanie głównych problemów </a:t>
            </a:r>
            <a:r>
              <a:rPr lang="pl-PL" sz="1600" dirty="0"/>
              <a:t>związanych ze stosowaniem kryteriów identyfikacji i selekcji projektów w trybie pozakonkursowym</a:t>
            </a:r>
            <a:r>
              <a:rPr lang="pl-PL" sz="1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09061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195513" y="47647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REKOMENDACJE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476472"/>
            <a:ext cx="215900" cy="42522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59466" y="1573919"/>
            <a:ext cx="8785101" cy="427809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>
              <a:buFont typeface="+mj-lt"/>
              <a:buAutoNum type="arabicPeriod" startAt="6"/>
            </a:pPr>
            <a:r>
              <a:rPr lang="pl-PL" sz="1600" dirty="0"/>
              <a:t>Należy dążyć do znaczącego </a:t>
            </a:r>
            <a:r>
              <a:rPr lang="pl-PL" sz="1600" dirty="0">
                <a:solidFill>
                  <a:srgbClr val="C00000"/>
                </a:solidFill>
              </a:rPr>
              <a:t>skrócenia okresu pomiędzy terminami podpisania </a:t>
            </a:r>
            <a:r>
              <a:rPr lang="pl-PL" sz="1600" dirty="0" err="1">
                <a:solidFill>
                  <a:srgbClr val="C00000"/>
                </a:solidFill>
              </a:rPr>
              <a:t>pre</a:t>
            </a:r>
            <a:r>
              <a:rPr lang="pl-PL" sz="1600" dirty="0">
                <a:solidFill>
                  <a:srgbClr val="C00000"/>
                </a:solidFill>
              </a:rPr>
              <a:t>-umowy i umowy o dofinansowanie</a:t>
            </a:r>
            <a:r>
              <a:rPr lang="pl-PL" sz="1600" dirty="0"/>
              <a:t>.</a:t>
            </a:r>
          </a:p>
          <a:p>
            <a:pPr marL="342900" indent="-342900" algn="just">
              <a:buAutoNum type="arabicPeriod" startAt="6"/>
            </a:pPr>
            <a:r>
              <a:rPr lang="pl-PL" sz="1600" dirty="0"/>
              <a:t>W odniesieniu do projektów realizowanych w trybie pozakonkursowym </a:t>
            </a:r>
            <a:r>
              <a:rPr lang="pl-PL" sz="1600" dirty="0">
                <a:solidFill>
                  <a:srgbClr val="C00000"/>
                </a:solidFill>
              </a:rPr>
              <a:t>nie należy podejmować odrębnych działań zaradczych zorientowanych na zniwelowanie głównych problemów na etapie przygotowywania i realizacji projektów</a:t>
            </a:r>
            <a:r>
              <a:rPr lang="pl-PL" sz="1600" dirty="0"/>
              <a:t>. 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600" dirty="0" smtClean="0"/>
              <a:t>Celowe </a:t>
            </a:r>
            <a:r>
              <a:rPr lang="pl-PL" sz="1600" dirty="0"/>
              <a:t>byłoby podjęcie w ramach wdrażania RPO WK-P 2014-2020 działań zorientowanych zarówno na zaoferowanie realizatorom przedsięwzięć w trybie pozakonkursowym odpowiedniego </a:t>
            </a:r>
            <a:r>
              <a:rPr lang="pl-PL" sz="1600" dirty="0">
                <a:solidFill>
                  <a:srgbClr val="C00000"/>
                </a:solidFill>
              </a:rPr>
              <a:t>wsparcia merytorycznego</a:t>
            </a:r>
            <a:r>
              <a:rPr lang="pl-PL" sz="1600" dirty="0"/>
              <a:t>, jak i wyciąganie konsekwencji wobec tych projektodawców, którzy na każdym etapie procedury projektowej nie wypełniają przyjętych zobowiązań. </a:t>
            </a:r>
            <a:endParaRPr lang="pl-PL" sz="1600" dirty="0" smtClean="0"/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600" dirty="0"/>
              <a:t>Zarówno na etapie selekcji, jak i monitoringu projektów strategicznych należy uwzględniać specyfikę projektów kluczowych w zakresie </a:t>
            </a:r>
            <a:r>
              <a:rPr lang="pl-PL" sz="1600" dirty="0">
                <a:solidFill>
                  <a:srgbClr val="C00000"/>
                </a:solidFill>
              </a:rPr>
              <a:t>pomiaru efektów</a:t>
            </a:r>
            <a:r>
              <a:rPr lang="pl-PL" sz="1600" dirty="0"/>
              <a:t>, jak i uwzględniania wymiaru efektywnościowego dofinansowanych przedsięwzięć. </a:t>
            </a:r>
            <a:endParaRPr lang="pl-PL" sz="1600" dirty="0" smtClean="0"/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600" dirty="0"/>
              <a:t>Na etapie weryfikacji strategicznego charakteru projektów realizowanych w trybie pozakonkursowym większy nacisk winien być położony na odnoszenie się projektów kluczowych do </a:t>
            </a:r>
            <a:r>
              <a:rPr lang="pl-PL" sz="1600" dirty="0">
                <a:solidFill>
                  <a:srgbClr val="C00000"/>
                </a:solidFill>
              </a:rPr>
              <a:t>problemów wskazywanych w dokumentach strategicznych</a:t>
            </a:r>
            <a:r>
              <a:rPr lang="pl-PL" sz="1600" dirty="0"/>
              <a:t>, niż na wpisywanie się w obszary tematyczne wyróżnione w dokumentach strategicznych</a:t>
            </a:r>
            <a:r>
              <a:rPr lang="pl-PL" sz="1600" dirty="0" smtClean="0"/>
              <a:t>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xmlns="" val="221176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  <a:noFill/>
        </p:spPr>
      </p:pic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2916238" y="1341438"/>
            <a:ext cx="60483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pl-PL" sz="3200" b="1">
                <a:solidFill>
                  <a:srgbClr val="4D4D4D"/>
                </a:solidFill>
              </a:rPr>
              <a:t>DZIĘKUJEMY ZA UWAGĘ</a:t>
            </a:r>
            <a:endParaRPr lang="pl-PL" sz="3200">
              <a:solidFill>
                <a:srgbClr val="AAA9A9"/>
              </a:solidFill>
            </a:endParaRPr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2627313" y="1268413"/>
            <a:ext cx="215900" cy="576411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28678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3"/>
          <p:cNvSpPr>
            <a:spLocks noChangeArrowheads="1"/>
          </p:cNvSpPr>
          <p:nvPr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4099" name="Rectangle 9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4100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5513" y="404813"/>
            <a:ext cx="64801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dirty="0" smtClean="0">
                <a:solidFill>
                  <a:srgbClr val="4D4D4D"/>
                </a:solidFill>
                <a:latin typeface="+mj-lt"/>
              </a:rPr>
              <a:t>METODOLOGIA</a:t>
            </a:r>
            <a:r>
              <a:rPr lang="pl-PL" sz="2500" b="1" dirty="0" smtClean="0">
                <a:solidFill>
                  <a:srgbClr val="4D4D4D"/>
                </a:solidFill>
              </a:rPr>
              <a:t> </a:t>
            </a:r>
            <a:r>
              <a:rPr lang="pl-PL" sz="2500" b="1" dirty="0">
                <a:solidFill>
                  <a:srgbClr val="4D4D4D"/>
                </a:solidFill>
              </a:rPr>
              <a:t>BADANIA</a:t>
            </a:r>
            <a:endParaRPr lang="pl-PL" sz="25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2555875" y="908050"/>
            <a:ext cx="6408738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8748713" y="404813"/>
            <a:ext cx="215900" cy="50323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410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27652" name="AutoShape 130"/>
          <p:cNvSpPr>
            <a:spLocks noChangeArrowheads="1"/>
          </p:cNvSpPr>
          <p:nvPr/>
        </p:nvSpPr>
        <p:spPr bwMode="auto">
          <a:xfrm>
            <a:off x="-2855913" y="-1801813"/>
            <a:ext cx="10160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701C2C"/>
          </a:solidFill>
          <a:ln w="9525">
            <a:solidFill>
              <a:srgbClr val="701C2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942" y="1196752"/>
            <a:ext cx="518336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5513" y="404813"/>
            <a:ext cx="64801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dirty="0">
                <a:solidFill>
                  <a:srgbClr val="4D4D4D"/>
                </a:solidFill>
              </a:rPr>
              <a:t>METODOLOGIA BADANIA</a:t>
            </a:r>
            <a:endParaRPr lang="pl-PL" sz="2500" b="1" kern="0" dirty="0">
              <a:solidFill>
                <a:srgbClr val="4D4D4D"/>
              </a:solidFill>
            </a:endParaRP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2555875" y="908050"/>
            <a:ext cx="6408738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8748713" y="404813"/>
            <a:ext cx="215900" cy="50323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19" name="Obraz 1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844"/>
          <a:stretch/>
        </p:blipFill>
        <p:spPr bwMode="auto">
          <a:xfrm>
            <a:off x="1692275" y="1236910"/>
            <a:ext cx="5759450" cy="5593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5513" y="404813"/>
            <a:ext cx="64801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dirty="0">
                <a:solidFill>
                  <a:srgbClr val="4D4D4D"/>
                </a:solidFill>
              </a:rPr>
              <a:t>METODOLOGIA BADANIA</a:t>
            </a:r>
            <a:endParaRPr lang="pl-PL" sz="2500" b="1" kern="0" dirty="0">
              <a:solidFill>
                <a:srgbClr val="4D4D4D"/>
              </a:solidFill>
            </a:endParaRP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2555875" y="908050"/>
            <a:ext cx="6408738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8748713" y="404813"/>
            <a:ext cx="215900" cy="50323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9" name="Obraz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6285"/>
          <a:stretch/>
        </p:blipFill>
        <p:spPr bwMode="auto">
          <a:xfrm>
            <a:off x="1376197" y="1293028"/>
            <a:ext cx="6391606" cy="47179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6340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lajdy4 logo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5513" y="404813"/>
            <a:ext cx="64801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dirty="0">
                <a:solidFill>
                  <a:srgbClr val="4D4D4D"/>
                </a:solidFill>
              </a:rPr>
              <a:t>METODOLOGIA BADANIA</a:t>
            </a:r>
            <a:endParaRPr lang="pl-PL" sz="2500" b="1" kern="0" dirty="0">
              <a:solidFill>
                <a:srgbClr val="4D4D4D"/>
              </a:solidFill>
            </a:endParaRP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2555875" y="908050"/>
            <a:ext cx="6408738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8748713" y="404813"/>
            <a:ext cx="215900" cy="503237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12" name="Obraz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3866" y="1475422"/>
            <a:ext cx="6596268" cy="4473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1747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55875" y="1268413"/>
            <a:ext cx="6588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>
              <a:spcBef>
                <a:spcPct val="20000"/>
              </a:spcBef>
              <a:defRPr/>
            </a:pPr>
            <a:r>
              <a:rPr lang="pl-PL" sz="3500" b="1" dirty="0" smtClean="0">
                <a:solidFill>
                  <a:srgbClr val="4D4D4D"/>
                </a:solidFill>
              </a:rPr>
              <a:t>CHARAKTERYSTYKA </a:t>
            </a:r>
            <a:r>
              <a:rPr lang="pl-PL" sz="3500" b="1" dirty="0">
                <a:solidFill>
                  <a:srgbClr val="4D4D4D"/>
                </a:solidFill>
              </a:rPr>
              <a:t>PROJEKTÓW KLUCZOWYCH REALIZOWANYCH </a:t>
            </a:r>
            <a:r>
              <a:rPr lang="pl-PL" sz="3500" b="1" dirty="0" smtClean="0">
                <a:solidFill>
                  <a:srgbClr val="4D4D4D"/>
                </a:solidFill>
              </a:rPr>
              <a:t/>
            </a:r>
            <a:br>
              <a:rPr lang="pl-PL" sz="3500" b="1" dirty="0" smtClean="0">
                <a:solidFill>
                  <a:srgbClr val="4D4D4D"/>
                </a:solidFill>
              </a:rPr>
            </a:br>
            <a:r>
              <a:rPr lang="pl-PL" sz="3500" b="1" dirty="0" smtClean="0">
                <a:solidFill>
                  <a:srgbClr val="4D4D4D"/>
                </a:solidFill>
              </a:rPr>
              <a:t>W </a:t>
            </a:r>
            <a:r>
              <a:rPr lang="pl-PL" sz="3500" b="1" dirty="0">
                <a:solidFill>
                  <a:srgbClr val="4D4D4D"/>
                </a:solidFill>
              </a:rPr>
              <a:t>RAMACH RPO WK-P 2007-2013</a:t>
            </a:r>
            <a:endParaRPr lang="pl-PL" sz="2600" dirty="0">
              <a:solidFill>
                <a:srgbClr val="AAA9A9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2627313" y="1268413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627312" y="1268413"/>
            <a:ext cx="216495" cy="3168699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pic>
        <p:nvPicPr>
          <p:cNvPr id="7174" name="Picture 7" descr="paprotka otw in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19065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lajdy4 logo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-57150"/>
            <a:ext cx="2017713" cy="1238250"/>
          </a:xfrm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195513" y="44450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pl-PL" sz="2800" b="1" kern="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206098" y="116433"/>
            <a:ext cx="6480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CHARAKTERYSTYKA </a:t>
            </a:r>
            <a:br>
              <a:rPr lang="pl-PL" sz="2500" b="1" kern="0" dirty="0" smtClean="0">
                <a:solidFill>
                  <a:srgbClr val="4D4D4D"/>
                </a:solidFill>
                <a:latin typeface="+mj-lt"/>
              </a:rPr>
            </a:br>
            <a:r>
              <a:rPr lang="pl-PL" sz="2500" b="1" kern="0" dirty="0" smtClean="0">
                <a:solidFill>
                  <a:srgbClr val="4D4D4D"/>
                </a:solidFill>
                <a:latin typeface="+mj-lt"/>
              </a:rPr>
              <a:t>PROJEKTÓW KLUCZOWYCH</a:t>
            </a:r>
            <a:endParaRPr lang="pl-PL" sz="2500" b="1" kern="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627313" y="908050"/>
            <a:ext cx="6337300" cy="0"/>
          </a:xfrm>
          <a:prstGeom prst="line">
            <a:avLst/>
          </a:prstGeom>
          <a:noFill/>
          <a:ln w="25400">
            <a:solidFill>
              <a:srgbClr val="FBBA01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748713" y="146050"/>
            <a:ext cx="215900" cy="755650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51520" y="1412776"/>
            <a:ext cx="86409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600" dirty="0"/>
              <a:t>Suma dofinansowania projektów kluczowych ze</a:t>
            </a:r>
            <a:r>
              <a:rPr lang="pl-PL" sz="1600" b="1" dirty="0"/>
              <a:t> środków </a:t>
            </a:r>
            <a:r>
              <a:rPr lang="pl-PL" sz="1600" b="1" dirty="0" smtClean="0"/>
              <a:t>UE</a:t>
            </a:r>
            <a:r>
              <a:rPr lang="pl-PL" sz="1600" dirty="0" smtClean="0"/>
              <a:t> (wykres z lewej strony) oraz </a:t>
            </a:r>
            <a:br>
              <a:rPr lang="pl-PL" sz="1600" dirty="0" smtClean="0"/>
            </a:br>
            <a:r>
              <a:rPr lang="pl-PL" sz="1600" dirty="0" smtClean="0"/>
              <a:t>ze </a:t>
            </a:r>
            <a:r>
              <a:rPr lang="pl-PL" sz="1600" b="1" dirty="0" smtClean="0"/>
              <a:t>środków krajowych </a:t>
            </a:r>
            <a:r>
              <a:rPr lang="pl-PL" sz="1600" dirty="0" smtClean="0"/>
              <a:t>(wykres ze strony prawej) w latach </a:t>
            </a:r>
            <a:r>
              <a:rPr lang="pl-PL" sz="1600" dirty="0"/>
              <a:t>2008-2014 (dane w mln zł)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FBBA01"/>
          </a:solidFill>
          <a:ln w="9525">
            <a:solidFill>
              <a:srgbClr val="FBB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1520" y="4656038"/>
            <a:ext cx="864096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4D4D4D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pl-PL" sz="1600" dirty="0"/>
              <a:t>W ramach RPO WK-P 2007-2013 objęto wsparciem 107 projektów kluczowych. Z największą dynamiką przyrostu liczby przedsięwzięć realizowanych w ramach trybu pozakonkursowego mamy do czynienia w latach 2009-2010</a:t>
            </a:r>
            <a:r>
              <a:rPr lang="pl-PL" sz="1600" dirty="0" smtClean="0"/>
              <a:t>. </a:t>
            </a:r>
            <a:r>
              <a:rPr lang="pl-PL" sz="1600" dirty="0"/>
              <a:t>Realizacja 56 projektów została zakończona, a 51 przedsięwzięć znajduje się w fazie realizacji. </a:t>
            </a:r>
            <a:endParaRPr lang="pl-PL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Obraz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81591"/>
            <a:ext cx="4390690" cy="21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6521" y="2143646"/>
            <a:ext cx="4145959" cy="216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ja - Strona treściowa">
  <a:themeElements>
    <a:clrScheme name="Prezentacja - Strona treścio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ja - Strona treściow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ja - Strona treścio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- Strona treściow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- Strona treściow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- Strona treściow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- Strona treściow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- Strona treściow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- Strona treściow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- Strona treściowa</Template>
  <TotalTime>7933</TotalTime>
  <Words>1140</Words>
  <Application>Microsoft Office PowerPoint</Application>
  <PresentationFormat>Pokaz na ekranie (4:3)</PresentationFormat>
  <Paragraphs>94</Paragraphs>
  <Slides>36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7" baseType="lpstr">
      <vt:lpstr>Prezentacja - Strona treściowa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</vt:vector>
  </TitlesOfParts>
  <Company>PBD Re-Source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Michał Korczyński</dc:creator>
  <cp:lastModifiedBy>Michał Korczyński</cp:lastModifiedBy>
  <cp:revision>810</cp:revision>
  <dcterms:created xsi:type="dcterms:W3CDTF">2006-10-24T10:02:04Z</dcterms:created>
  <dcterms:modified xsi:type="dcterms:W3CDTF">2015-01-16T12:47:11Z</dcterms:modified>
</cp:coreProperties>
</file>