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charts/chart24.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diagrams/layout3.xml" ContentType="application/vnd.openxmlformats-officedocument.drawingml.diagramLayout+xml"/>
  <Override PartName="/ppt/diagrams/data4.xml" ContentType="application/vnd.openxmlformats-officedocument.drawingml.diagramData+xml"/>
  <Override PartName="/ppt/charts/chart7.xml" ContentType="application/vnd.openxmlformats-officedocument.drawingml.chart+xml"/>
  <Override PartName="/ppt/charts/chart20.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ppt/charts/chart23.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diagrams/layout2.xml" ContentType="application/vnd.openxmlformats-officedocument.drawingml.diagramLayout+xml"/>
  <Override PartName="/ppt/charts/chart6.xml" ContentType="application/vnd.openxmlformats-officedocument.drawingml.chart+xml"/>
  <Override PartName="/ppt/charts/chart10.xml" ContentType="application/vnd.openxmlformats-officedocument.drawingml.chart+xml"/>
  <Override PartName="/ppt/diagrams/data3.xml" ContentType="application/vnd.openxmlformats-officedocument.drawingml.diagramData+xml"/>
  <Override PartName="/ppt/charts/chart4.xml" ContentType="application/vnd.openxmlformats-officedocument.drawingml.char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60" r:id="rId3"/>
    <p:sldId id="265" r:id="rId4"/>
    <p:sldId id="264" r:id="rId5"/>
    <p:sldId id="263" r:id="rId6"/>
    <p:sldId id="306" r:id="rId7"/>
    <p:sldId id="267" r:id="rId8"/>
    <p:sldId id="271"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268" r:id="rId38"/>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79431"/>
    <a:srgbClr val="E67504"/>
    <a:srgbClr val="FF9900"/>
    <a:srgbClr val="33D00E"/>
    <a:srgbClr val="62BD0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00" y="-83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AgnieszkaR\Desktop\Agrotec%20Agnieszka\wska&#378;niki%20KP%20pani%20Marta\uwagi19.08.2015\wykresykolo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dirty="0" err="1"/>
              <a:t>Oszczędność</a:t>
            </a:r>
            <a:r>
              <a:rPr lang="en-US" dirty="0"/>
              <a:t> </a:t>
            </a:r>
            <a:r>
              <a:rPr lang="en-US" dirty="0" err="1"/>
              <a:t>czasu</a:t>
            </a:r>
            <a:r>
              <a:rPr lang="en-US" dirty="0"/>
              <a:t> </a:t>
            </a:r>
            <a:r>
              <a:rPr lang="en-US" dirty="0" err="1"/>
              <a:t>na</a:t>
            </a:r>
            <a:r>
              <a:rPr lang="en-US" dirty="0"/>
              <a:t> </a:t>
            </a:r>
            <a:r>
              <a:rPr lang="en-US" dirty="0" err="1"/>
              <a:t>nowych</a:t>
            </a:r>
            <a:r>
              <a:rPr lang="en-US" dirty="0"/>
              <a:t> </a:t>
            </a:r>
            <a:r>
              <a:rPr lang="en-US" dirty="0" err="1"/>
              <a:t>i</a:t>
            </a:r>
            <a:r>
              <a:rPr lang="en-US" dirty="0"/>
              <a:t> </a:t>
            </a:r>
            <a:r>
              <a:rPr lang="en-US" dirty="0" err="1"/>
              <a:t>przebudowanych</a:t>
            </a:r>
            <a:r>
              <a:rPr lang="en-US" dirty="0"/>
              <a:t> </a:t>
            </a:r>
            <a:r>
              <a:rPr lang="en-US" dirty="0" err="1"/>
              <a:t>liniach</a:t>
            </a:r>
            <a:r>
              <a:rPr lang="en-US" dirty="0"/>
              <a:t> </a:t>
            </a:r>
            <a:r>
              <a:rPr lang="en-US" dirty="0" err="1"/>
              <a:t>kolejowych</a:t>
            </a:r>
            <a:r>
              <a:rPr lang="en-US" dirty="0"/>
              <a:t> </a:t>
            </a:r>
            <a:r>
              <a:rPr lang="pl-PL" dirty="0" smtClean="0"/>
              <a:t/>
            </a:r>
            <a:br>
              <a:rPr lang="pl-PL" dirty="0" smtClean="0"/>
            </a:br>
            <a:r>
              <a:rPr lang="en-US" dirty="0" smtClean="0"/>
              <a:t>w </a:t>
            </a:r>
            <a:r>
              <a:rPr lang="en-US" dirty="0" err="1"/>
              <a:t>przewozach</a:t>
            </a:r>
            <a:r>
              <a:rPr lang="en-US" dirty="0"/>
              <a:t> </a:t>
            </a:r>
            <a:r>
              <a:rPr lang="en-US" dirty="0" err="1"/>
              <a:t>pasażerskich</a:t>
            </a:r>
            <a:r>
              <a:rPr lang="en-US" dirty="0"/>
              <a:t> </a:t>
            </a:r>
            <a:r>
              <a:rPr lang="en-US" dirty="0" err="1"/>
              <a:t>i</a:t>
            </a:r>
            <a:r>
              <a:rPr lang="en-US" dirty="0"/>
              <a:t> </a:t>
            </a:r>
            <a:r>
              <a:rPr lang="en-US" dirty="0" err="1"/>
              <a:t>towarowych</a:t>
            </a:r>
            <a:r>
              <a:rPr lang="en-US" dirty="0"/>
              <a:t> (euro/</a:t>
            </a:r>
            <a:r>
              <a:rPr lang="en-US" dirty="0" err="1"/>
              <a:t>rok</a:t>
            </a:r>
            <a:r>
              <a:rPr lang="en-US" dirty="0"/>
              <a:t>) </a:t>
            </a:r>
          </a:p>
        </c:rich>
      </c:tx>
      <c:layout/>
    </c:title>
    <c:plotArea>
      <c:layout/>
      <c:barChart>
        <c:barDir val="col"/>
        <c:grouping val="clustered"/>
        <c:ser>
          <c:idx val="0"/>
          <c:order val="0"/>
          <c:tx>
            <c:strRef>
              <c:f>wykresy!$B$1</c:f>
              <c:strCache>
                <c:ptCount val="1"/>
                <c:pt idx="0">
                  <c:v>Oszczędność czasu na nowych i przebudowanych liniach kolejowych w przewozach pasażerskich i towarowych (euro/rok) </c:v>
                </c:pt>
              </c:strCache>
            </c:strRef>
          </c:tx>
          <c:spPr>
            <a:solidFill>
              <a:srgbClr val="FFC000"/>
            </a:solidFill>
          </c:spPr>
          <c:dLbls>
            <c:showVal val="1"/>
          </c:dLbls>
          <c:cat>
            <c:strRef>
              <c:f>wykresy!$A$2:$A$5</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wykresy!$B$2:$B$5</c:f>
              <c:numCache>
                <c:formatCode>#,##0.00</c:formatCode>
                <c:ptCount val="4"/>
                <c:pt idx="0">
                  <c:v>10830661.27</c:v>
                </c:pt>
                <c:pt idx="1">
                  <c:v>438058.73000000004</c:v>
                </c:pt>
                <c:pt idx="2">
                  <c:v>2611172.79</c:v>
                </c:pt>
                <c:pt idx="3" formatCode="General">
                  <c:v>0</c:v>
                </c:pt>
              </c:numCache>
            </c:numRef>
          </c:val>
        </c:ser>
        <c:dLbls/>
        <c:axId val="64174336"/>
        <c:axId val="64184320"/>
      </c:barChart>
      <c:catAx>
        <c:axId val="64174336"/>
        <c:scaling>
          <c:orientation val="minMax"/>
        </c:scaling>
        <c:axPos val="b"/>
        <c:tickLblPos val="nextTo"/>
        <c:crossAx val="64184320"/>
        <c:crosses val="autoZero"/>
        <c:auto val="1"/>
        <c:lblAlgn val="ctr"/>
        <c:lblOffset val="100"/>
      </c:catAx>
      <c:valAx>
        <c:axId val="64184320"/>
        <c:scaling>
          <c:orientation val="minMax"/>
        </c:scaling>
        <c:axPos val="l"/>
        <c:majorGridlines/>
        <c:numFmt formatCode="#,##0.00" sourceLinked="1"/>
        <c:tickLblPos val="nextTo"/>
        <c:crossAx val="64174336"/>
        <c:crosses val="autoZero"/>
        <c:crossBetween val="between"/>
        <c:majorUnit val="4000000"/>
      </c:valAx>
    </c:plotArea>
    <c:plotVisOnly val="1"/>
    <c:dispBlanksAs val="gap"/>
  </c:chart>
  <c:txPr>
    <a:bodyPr/>
    <a:lstStyle/>
    <a:p>
      <a:pPr>
        <a:defRPr sz="1200"/>
      </a:pPr>
      <a:endParaRPr lang="pl-PL"/>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dirty="0" err="1"/>
              <a:t>Liczba</a:t>
            </a:r>
            <a:r>
              <a:rPr lang="en-US" dirty="0"/>
              <a:t> </a:t>
            </a:r>
            <a:r>
              <a:rPr lang="en-US" dirty="0" err="1"/>
              <a:t>teleinfocentrów</a:t>
            </a:r>
            <a:r>
              <a:rPr lang="pl-PL" dirty="0"/>
              <a:t>  - ogólnodostępnych, bezpłatnych punktów dostępu do </a:t>
            </a:r>
            <a:r>
              <a:rPr lang="pl-PL" dirty="0" err="1" smtClean="0"/>
              <a:t>internetu</a:t>
            </a:r>
            <a:r>
              <a:rPr lang="pl-PL" dirty="0" smtClean="0"/>
              <a:t> </a:t>
            </a:r>
            <a:r>
              <a:rPr lang="en-US" dirty="0"/>
              <a:t>(</a:t>
            </a:r>
            <a:r>
              <a:rPr lang="en-US" dirty="0" err="1"/>
              <a:t>szt</a:t>
            </a:r>
            <a:r>
              <a:rPr lang="pl-PL" dirty="0"/>
              <a:t>.</a:t>
            </a:r>
            <a:r>
              <a:rPr lang="en-US" dirty="0"/>
              <a:t>)</a:t>
            </a:r>
          </a:p>
        </c:rich>
      </c:tx>
    </c:title>
    <c:plotArea>
      <c:layout/>
      <c:barChart>
        <c:barDir val="col"/>
        <c:grouping val="clustered"/>
        <c:ser>
          <c:idx val="0"/>
          <c:order val="0"/>
          <c:tx>
            <c:strRef>
              <c:f>wykresy!$B$56</c:f>
              <c:strCache>
                <c:ptCount val="1"/>
                <c:pt idx="0">
                  <c:v>Liczba teleinfocentrów - ogólnodostępnych, bezpłatnych punktów dostępu do Internetu</c:v>
                </c:pt>
              </c:strCache>
            </c:strRef>
          </c:tx>
          <c:spPr>
            <a:solidFill>
              <a:srgbClr val="FFC000"/>
            </a:solidFill>
          </c:spPr>
          <c:dLbls>
            <c:showVal val="1"/>
          </c:dLbls>
          <c:cat>
            <c:strRef>
              <c:f>wykresy!$A$57:$A$60</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wykresy!$B$57:$B$60</c:f>
              <c:numCache>
                <c:formatCode>General</c:formatCode>
                <c:ptCount val="4"/>
                <c:pt idx="0">
                  <c:v>300</c:v>
                </c:pt>
                <c:pt idx="1">
                  <c:v>0</c:v>
                </c:pt>
                <c:pt idx="2">
                  <c:v>0</c:v>
                </c:pt>
                <c:pt idx="3">
                  <c:v>48</c:v>
                </c:pt>
              </c:numCache>
            </c:numRef>
          </c:val>
        </c:ser>
        <c:dLbls/>
        <c:axId val="86332544"/>
        <c:axId val="86334080"/>
      </c:barChart>
      <c:catAx>
        <c:axId val="86332544"/>
        <c:scaling>
          <c:orientation val="minMax"/>
        </c:scaling>
        <c:axPos val="b"/>
        <c:tickLblPos val="nextTo"/>
        <c:crossAx val="86334080"/>
        <c:crosses val="autoZero"/>
        <c:auto val="1"/>
        <c:lblAlgn val="ctr"/>
        <c:lblOffset val="100"/>
      </c:catAx>
      <c:valAx>
        <c:axId val="86334080"/>
        <c:scaling>
          <c:orientation val="minMax"/>
        </c:scaling>
        <c:axPos val="l"/>
        <c:majorGridlines/>
        <c:numFmt formatCode="General" sourceLinked="1"/>
        <c:tickLblPos val="nextTo"/>
        <c:crossAx val="86332544"/>
        <c:crosses val="autoZero"/>
        <c:crossBetween val="between"/>
      </c:valAx>
    </c:plotArea>
    <c:plotVisOnly val="1"/>
    <c:dispBlanksAs val="gap"/>
  </c:chart>
  <c:txPr>
    <a:bodyPr/>
    <a:lstStyle/>
    <a:p>
      <a:pPr>
        <a:defRPr sz="1200"/>
      </a:pPr>
      <a:endParaRPr lang="pl-PL"/>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osób, które uzyskały możliwość dostępu do </a:t>
            </a:r>
            <a:r>
              <a:rPr lang="pl-PL"/>
              <a:t>I</a:t>
            </a:r>
            <a:r>
              <a:rPr lang="en-US"/>
              <a:t>nternetu </a:t>
            </a:r>
            <a:r>
              <a:rPr lang="pl-PL"/>
              <a:t> </a:t>
            </a:r>
            <a:r>
              <a:rPr lang="en-US"/>
              <a:t>(os</a:t>
            </a:r>
            <a:r>
              <a:rPr lang="pl-PL"/>
              <a:t>.)</a:t>
            </a:r>
            <a:endParaRPr lang="en-US"/>
          </a:p>
        </c:rich>
      </c:tx>
    </c:title>
    <c:plotArea>
      <c:layout/>
      <c:barChart>
        <c:barDir val="col"/>
        <c:grouping val="clustered"/>
        <c:ser>
          <c:idx val="0"/>
          <c:order val="0"/>
          <c:tx>
            <c:strRef>
              <c:f>wykresy!$B$62</c:f>
              <c:strCache>
                <c:ptCount val="1"/>
                <c:pt idx="0">
                  <c:v>Liczba osób, które uzyskały możliwość dostępu do internetu (osoby</c:v>
                </c:pt>
              </c:strCache>
            </c:strRef>
          </c:tx>
          <c:spPr>
            <a:solidFill>
              <a:srgbClr val="FFC000"/>
            </a:solidFill>
          </c:spPr>
          <c:dLbls>
            <c:showVal val="1"/>
          </c:dLbls>
          <c:cat>
            <c:strRef>
              <c:f>wykresy!$A$63:$A$66</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wykresy!$B$63:$B$66</c:f>
              <c:numCache>
                <c:formatCode>General</c:formatCode>
                <c:ptCount val="4"/>
                <c:pt idx="0">
                  <c:v>27880</c:v>
                </c:pt>
                <c:pt idx="1">
                  <c:v>0</c:v>
                </c:pt>
                <c:pt idx="2">
                  <c:v>0</c:v>
                </c:pt>
                <c:pt idx="3">
                  <c:v>41480</c:v>
                </c:pt>
              </c:numCache>
            </c:numRef>
          </c:val>
        </c:ser>
        <c:dLbls/>
        <c:axId val="86395136"/>
        <c:axId val="86401024"/>
      </c:barChart>
      <c:catAx>
        <c:axId val="86395136"/>
        <c:scaling>
          <c:orientation val="minMax"/>
        </c:scaling>
        <c:axPos val="b"/>
        <c:tickLblPos val="nextTo"/>
        <c:crossAx val="86401024"/>
        <c:crosses val="autoZero"/>
        <c:auto val="1"/>
        <c:lblAlgn val="ctr"/>
        <c:lblOffset val="100"/>
      </c:catAx>
      <c:valAx>
        <c:axId val="86401024"/>
        <c:scaling>
          <c:orientation val="minMax"/>
        </c:scaling>
        <c:axPos val="l"/>
        <c:majorGridlines/>
        <c:numFmt formatCode="General" sourceLinked="1"/>
        <c:tickLblPos val="nextTo"/>
        <c:crossAx val="86395136"/>
        <c:crosses val="autoZero"/>
        <c:crossBetween val="between"/>
      </c:valAx>
    </c:plotArea>
    <c:plotVisOnly val="1"/>
    <c:dispBlanksAs val="gap"/>
  </c:chart>
  <c:txPr>
    <a:bodyPr/>
    <a:lstStyle/>
    <a:p>
      <a:pPr>
        <a:defRPr sz="1200"/>
      </a:pPr>
      <a:endParaRPr lang="pl-PL"/>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osób, które uzyskały możliwość dostępu do internetu </a:t>
            </a:r>
            <a:r>
              <a:rPr lang="pl-PL"/>
              <a:t>n</a:t>
            </a:r>
            <a:r>
              <a:rPr lang="en-US"/>
              <a:t>a obszarach wiejskich</a:t>
            </a:r>
            <a:r>
              <a:rPr lang="pl-PL"/>
              <a:t> (os.)</a:t>
            </a:r>
            <a:endParaRPr lang="en-US"/>
          </a:p>
        </c:rich>
      </c:tx>
    </c:title>
    <c:plotArea>
      <c:layout/>
      <c:barChart>
        <c:barDir val="col"/>
        <c:grouping val="clustered"/>
        <c:ser>
          <c:idx val="0"/>
          <c:order val="0"/>
          <c:tx>
            <c:strRef>
              <c:f>wykresy!$B$67</c:f>
              <c:strCache>
                <c:ptCount val="1"/>
                <c:pt idx="0">
                  <c:v>Liczba osób, które uzyskały możliwość dostępu do internetu (osoby) na obszarach wiejskich</c:v>
                </c:pt>
              </c:strCache>
            </c:strRef>
          </c:tx>
          <c:spPr>
            <a:solidFill>
              <a:srgbClr val="FFC000"/>
            </a:solidFill>
          </c:spPr>
          <c:dLbls>
            <c:showVal val="1"/>
          </c:dLbls>
          <c:cat>
            <c:strRef>
              <c:f>wykresy!$A$68:$A$71</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wykresy!$B$68:$B$71</c:f>
              <c:numCache>
                <c:formatCode>General</c:formatCode>
                <c:ptCount val="4"/>
                <c:pt idx="0">
                  <c:v>22300</c:v>
                </c:pt>
                <c:pt idx="1">
                  <c:v>0</c:v>
                </c:pt>
                <c:pt idx="2">
                  <c:v>0</c:v>
                </c:pt>
                <c:pt idx="3">
                  <c:v>16700</c:v>
                </c:pt>
              </c:numCache>
            </c:numRef>
          </c:val>
        </c:ser>
        <c:dLbls/>
        <c:axId val="86441984"/>
        <c:axId val="86443520"/>
      </c:barChart>
      <c:catAx>
        <c:axId val="86441984"/>
        <c:scaling>
          <c:orientation val="minMax"/>
        </c:scaling>
        <c:axPos val="b"/>
        <c:tickLblPos val="nextTo"/>
        <c:crossAx val="86443520"/>
        <c:crosses val="autoZero"/>
        <c:auto val="1"/>
        <c:lblAlgn val="ctr"/>
        <c:lblOffset val="100"/>
      </c:catAx>
      <c:valAx>
        <c:axId val="86443520"/>
        <c:scaling>
          <c:orientation val="minMax"/>
        </c:scaling>
        <c:axPos val="l"/>
        <c:majorGridlines/>
        <c:numFmt formatCode="General" sourceLinked="1"/>
        <c:tickLblPos val="nextTo"/>
        <c:crossAx val="86441984"/>
        <c:crosses val="autoZero"/>
        <c:crossBetween val="between"/>
      </c:valAx>
    </c:plotArea>
    <c:plotVisOnly val="1"/>
    <c:dispBlanksAs val="gap"/>
  </c:chart>
  <c:txPr>
    <a:bodyPr/>
    <a:lstStyle/>
    <a:p>
      <a:pPr>
        <a:defRPr sz="1200"/>
      </a:pPr>
      <a:endParaRPr lang="pl-PL"/>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dirty="0" err="1"/>
              <a:t>Liczba</a:t>
            </a:r>
            <a:r>
              <a:rPr lang="en-US" dirty="0"/>
              <a:t> </a:t>
            </a:r>
            <a:r>
              <a:rPr lang="en-US" dirty="0" err="1"/>
              <a:t>szkół</a:t>
            </a:r>
            <a:r>
              <a:rPr lang="en-US" dirty="0"/>
              <a:t>, </a:t>
            </a:r>
            <a:r>
              <a:rPr lang="en-US" dirty="0" err="1"/>
              <a:t>które</a:t>
            </a:r>
            <a:r>
              <a:rPr lang="en-US" dirty="0"/>
              <a:t> </a:t>
            </a:r>
            <a:r>
              <a:rPr lang="en-US" dirty="0" err="1"/>
              <a:t>uzyskały</a:t>
            </a:r>
            <a:r>
              <a:rPr lang="en-US" dirty="0"/>
              <a:t> </a:t>
            </a:r>
            <a:r>
              <a:rPr lang="en-US" dirty="0" err="1"/>
              <a:t>możliwość</a:t>
            </a:r>
            <a:r>
              <a:rPr lang="en-US" dirty="0"/>
              <a:t> </a:t>
            </a:r>
            <a:r>
              <a:rPr lang="en-US" dirty="0" err="1"/>
              <a:t>dostępu</a:t>
            </a:r>
            <a:r>
              <a:rPr lang="en-US" dirty="0"/>
              <a:t> do </a:t>
            </a:r>
            <a:r>
              <a:rPr lang="pl-PL" dirty="0" smtClean="0"/>
              <a:t>i</a:t>
            </a:r>
            <a:r>
              <a:rPr lang="en-US" dirty="0" err="1" smtClean="0"/>
              <a:t>nternetu</a:t>
            </a:r>
            <a:r>
              <a:rPr lang="en-US" dirty="0" smtClean="0"/>
              <a:t> </a:t>
            </a:r>
            <a:r>
              <a:rPr lang="en-US" dirty="0"/>
              <a:t>(</a:t>
            </a:r>
            <a:r>
              <a:rPr lang="en-US" dirty="0" err="1"/>
              <a:t>szt</a:t>
            </a:r>
            <a:r>
              <a:rPr lang="pl-PL" dirty="0"/>
              <a:t>.</a:t>
            </a:r>
            <a:r>
              <a:rPr lang="en-US" dirty="0"/>
              <a:t>)</a:t>
            </a:r>
          </a:p>
        </c:rich>
      </c:tx>
      <c:layout>
        <c:manualLayout>
          <c:xMode val="edge"/>
          <c:yMode val="edge"/>
          <c:x val="0.15790966754155733"/>
          <c:y val="4.6296296296296301E-2"/>
        </c:manualLayout>
      </c:layout>
    </c:title>
    <c:plotArea>
      <c:layout/>
      <c:barChart>
        <c:barDir val="col"/>
        <c:grouping val="clustered"/>
        <c:ser>
          <c:idx val="0"/>
          <c:order val="0"/>
          <c:tx>
            <c:strRef>
              <c:f>wykresy!$B$73</c:f>
              <c:strCache>
                <c:ptCount val="1"/>
                <c:pt idx="0">
                  <c:v>Liczba szkół, które uzyskały możliwość dostępu do Internetu (sztuki)</c:v>
                </c:pt>
              </c:strCache>
            </c:strRef>
          </c:tx>
          <c:spPr>
            <a:solidFill>
              <a:srgbClr val="FFC000"/>
            </a:solidFill>
          </c:spPr>
          <c:dLbls>
            <c:showVal val="1"/>
          </c:dLbls>
          <c:cat>
            <c:strRef>
              <c:f>wykresy!$A$74:$A$77</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wykresy!$B$74:$B$77</c:f>
              <c:numCache>
                <c:formatCode>General</c:formatCode>
                <c:ptCount val="4"/>
                <c:pt idx="0">
                  <c:v>500</c:v>
                </c:pt>
                <c:pt idx="1">
                  <c:v>0</c:v>
                </c:pt>
                <c:pt idx="2">
                  <c:v>50</c:v>
                </c:pt>
                <c:pt idx="3">
                  <c:v>81</c:v>
                </c:pt>
              </c:numCache>
            </c:numRef>
          </c:val>
        </c:ser>
        <c:dLbls/>
        <c:axId val="86493440"/>
        <c:axId val="86495232"/>
      </c:barChart>
      <c:catAx>
        <c:axId val="86493440"/>
        <c:scaling>
          <c:orientation val="minMax"/>
        </c:scaling>
        <c:axPos val="b"/>
        <c:tickLblPos val="nextTo"/>
        <c:crossAx val="86495232"/>
        <c:crosses val="autoZero"/>
        <c:auto val="1"/>
        <c:lblAlgn val="ctr"/>
        <c:lblOffset val="100"/>
      </c:catAx>
      <c:valAx>
        <c:axId val="86495232"/>
        <c:scaling>
          <c:orientation val="minMax"/>
        </c:scaling>
        <c:axPos val="l"/>
        <c:majorGridlines/>
        <c:numFmt formatCode="General" sourceLinked="1"/>
        <c:tickLblPos val="nextTo"/>
        <c:crossAx val="86493440"/>
        <c:crosses val="autoZero"/>
        <c:crossBetween val="between"/>
      </c:valAx>
    </c:plotArea>
    <c:plotVisOnly val="1"/>
    <c:dispBlanksAs val="gap"/>
  </c:chart>
  <c:txPr>
    <a:bodyPr/>
    <a:lstStyle/>
    <a:p>
      <a:pPr>
        <a:defRPr sz="1200"/>
      </a:pPr>
      <a:endParaRPr lang="pl-PL"/>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pl-PL"/>
  <c:chart>
    <c:title>
      <c:layout>
        <c:manualLayout>
          <c:xMode val="edge"/>
          <c:yMode val="edge"/>
          <c:x val="0.10306255468066493"/>
          <c:y val="4.1666666666666664E-2"/>
        </c:manualLayout>
      </c:layout>
    </c:title>
    <c:plotArea>
      <c:layout/>
      <c:barChart>
        <c:barDir val="col"/>
        <c:grouping val="clustered"/>
        <c:ser>
          <c:idx val="0"/>
          <c:order val="0"/>
          <c:tx>
            <c:strRef>
              <c:f>wykresy!$B$78</c:f>
              <c:strCache>
                <c:ptCount val="1"/>
                <c:pt idx="0">
                  <c:v>Liczba projektów z zakresu dokapitalizowania funduszy pożyczkowych i poręczeniowych (szt.) </c:v>
                </c:pt>
              </c:strCache>
            </c:strRef>
          </c:tx>
          <c:spPr>
            <a:solidFill>
              <a:srgbClr val="FFC000"/>
            </a:solidFill>
          </c:spPr>
          <c:dLbls>
            <c:showVal val="1"/>
          </c:dLbls>
          <c:cat>
            <c:strRef>
              <c:f>wykresy!$A$79:$A$82</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wykresy!$B$79:$B$82</c:f>
              <c:numCache>
                <c:formatCode>General</c:formatCode>
                <c:ptCount val="4"/>
                <c:pt idx="0">
                  <c:v>20</c:v>
                </c:pt>
                <c:pt idx="1">
                  <c:v>0</c:v>
                </c:pt>
                <c:pt idx="2">
                  <c:v>14</c:v>
                </c:pt>
                <c:pt idx="3">
                  <c:v>14</c:v>
                </c:pt>
              </c:numCache>
            </c:numRef>
          </c:val>
        </c:ser>
        <c:dLbls/>
        <c:axId val="86227968"/>
        <c:axId val="86229760"/>
      </c:barChart>
      <c:catAx>
        <c:axId val="86227968"/>
        <c:scaling>
          <c:orientation val="minMax"/>
        </c:scaling>
        <c:axPos val="b"/>
        <c:tickLblPos val="nextTo"/>
        <c:crossAx val="86229760"/>
        <c:crosses val="autoZero"/>
        <c:auto val="1"/>
        <c:lblAlgn val="ctr"/>
        <c:lblOffset val="100"/>
      </c:catAx>
      <c:valAx>
        <c:axId val="86229760"/>
        <c:scaling>
          <c:orientation val="minMax"/>
        </c:scaling>
        <c:axPos val="l"/>
        <c:majorGridlines/>
        <c:numFmt formatCode="General" sourceLinked="1"/>
        <c:tickLblPos val="nextTo"/>
        <c:crossAx val="86227968"/>
        <c:crosses val="autoZero"/>
        <c:crossBetween val="between"/>
      </c:valAx>
    </c:plotArea>
    <c:plotVisOnly val="1"/>
    <c:dispBlanksAs val="gap"/>
  </c:chart>
  <c:txPr>
    <a:bodyPr/>
    <a:lstStyle/>
    <a:p>
      <a:pPr>
        <a:defRPr sz="1200"/>
      </a:pPr>
      <a:endParaRPr lang="pl-PL"/>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pl-PL"/>
  <c:chart>
    <c:title>
      <c:layout>
        <c:manualLayout>
          <c:xMode val="edge"/>
          <c:yMode val="edge"/>
          <c:x val="0.14531933508311468"/>
          <c:y val="4.1666666666666664E-2"/>
        </c:manualLayout>
      </c:layout>
    </c:title>
    <c:plotArea>
      <c:layout/>
      <c:barChart>
        <c:barDir val="col"/>
        <c:grouping val="clustered"/>
        <c:ser>
          <c:idx val="0"/>
          <c:order val="0"/>
          <c:tx>
            <c:strRef>
              <c:f>wykresy!$B$84</c:f>
              <c:strCache>
                <c:ptCount val="1"/>
                <c:pt idx="0">
                  <c:v>Liczba przedsiębiorstw wspartych przez fundusze pożyczkowe (szt.)</c:v>
                </c:pt>
              </c:strCache>
            </c:strRef>
          </c:tx>
          <c:spPr>
            <a:solidFill>
              <a:srgbClr val="FFC000"/>
            </a:solidFill>
          </c:spPr>
          <c:dLbls>
            <c:showVal val="1"/>
          </c:dLbls>
          <c:cat>
            <c:strRef>
              <c:f>wykresy!$A$85:$A$88</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wykresy!$B$85:$B$88</c:f>
              <c:numCache>
                <c:formatCode>General</c:formatCode>
                <c:ptCount val="4"/>
                <c:pt idx="0">
                  <c:v>1760</c:v>
                </c:pt>
                <c:pt idx="1">
                  <c:v>0</c:v>
                </c:pt>
                <c:pt idx="2">
                  <c:v>42</c:v>
                </c:pt>
                <c:pt idx="3">
                  <c:v>976</c:v>
                </c:pt>
              </c:numCache>
            </c:numRef>
          </c:val>
        </c:ser>
        <c:dLbls/>
        <c:axId val="86663936"/>
        <c:axId val="86665472"/>
      </c:barChart>
      <c:catAx>
        <c:axId val="86663936"/>
        <c:scaling>
          <c:orientation val="minMax"/>
        </c:scaling>
        <c:axPos val="b"/>
        <c:tickLblPos val="nextTo"/>
        <c:crossAx val="86665472"/>
        <c:crosses val="autoZero"/>
        <c:auto val="1"/>
        <c:lblAlgn val="ctr"/>
        <c:lblOffset val="100"/>
      </c:catAx>
      <c:valAx>
        <c:axId val="86665472"/>
        <c:scaling>
          <c:orientation val="minMax"/>
        </c:scaling>
        <c:axPos val="l"/>
        <c:majorGridlines/>
        <c:numFmt formatCode="General" sourceLinked="1"/>
        <c:tickLblPos val="nextTo"/>
        <c:crossAx val="86663936"/>
        <c:crosses val="autoZero"/>
        <c:crossBetween val="between"/>
      </c:valAx>
    </c:plotArea>
    <c:plotVisOnly val="1"/>
    <c:dispBlanksAs val="gap"/>
  </c:chart>
  <c:txPr>
    <a:bodyPr/>
    <a:lstStyle/>
    <a:p>
      <a:pPr>
        <a:defRPr sz="1200"/>
      </a:pPr>
      <a:endParaRPr lang="pl-PL"/>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pl-PL"/>
  <c:chart>
    <c:title>
      <c:layout>
        <c:manualLayout>
          <c:xMode val="edge"/>
          <c:yMode val="edge"/>
          <c:x val="0.13206255468066488"/>
          <c:y val="4.1666666666666664E-2"/>
        </c:manualLayout>
      </c:layout>
    </c:title>
    <c:plotArea>
      <c:layout/>
      <c:barChart>
        <c:barDir val="col"/>
        <c:grouping val="clustered"/>
        <c:ser>
          <c:idx val="0"/>
          <c:order val="0"/>
          <c:tx>
            <c:strRef>
              <c:f>wykresy!$B$90</c:f>
              <c:strCache>
                <c:ptCount val="1"/>
                <c:pt idx="0">
                  <c:v>Liczba przedsiębiorstw wspartych przez fundusze poręczeniowe (szt.)</c:v>
                </c:pt>
              </c:strCache>
            </c:strRef>
          </c:tx>
          <c:spPr>
            <a:solidFill>
              <a:srgbClr val="FFC000"/>
            </a:solidFill>
          </c:spPr>
          <c:dLbls>
            <c:showVal val="1"/>
          </c:dLbls>
          <c:cat>
            <c:strRef>
              <c:f>wykresy!$A$91:$A$94</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wykresy!$B$91:$B$94</c:f>
              <c:numCache>
                <c:formatCode>General</c:formatCode>
                <c:ptCount val="4"/>
                <c:pt idx="0">
                  <c:v>4311</c:v>
                </c:pt>
                <c:pt idx="1">
                  <c:v>0</c:v>
                </c:pt>
                <c:pt idx="2">
                  <c:v>524</c:v>
                </c:pt>
                <c:pt idx="3">
                  <c:v>948</c:v>
                </c:pt>
              </c:numCache>
            </c:numRef>
          </c:val>
        </c:ser>
        <c:dLbls/>
        <c:axId val="86698624"/>
        <c:axId val="86573440"/>
      </c:barChart>
      <c:catAx>
        <c:axId val="86698624"/>
        <c:scaling>
          <c:orientation val="minMax"/>
        </c:scaling>
        <c:axPos val="b"/>
        <c:tickLblPos val="nextTo"/>
        <c:crossAx val="86573440"/>
        <c:crosses val="autoZero"/>
        <c:auto val="1"/>
        <c:lblAlgn val="ctr"/>
        <c:lblOffset val="100"/>
      </c:catAx>
      <c:valAx>
        <c:axId val="86573440"/>
        <c:scaling>
          <c:orientation val="minMax"/>
        </c:scaling>
        <c:axPos val="l"/>
        <c:majorGridlines/>
        <c:numFmt formatCode="General" sourceLinked="1"/>
        <c:tickLblPos val="nextTo"/>
        <c:crossAx val="86698624"/>
        <c:crosses val="autoZero"/>
        <c:crossBetween val="between"/>
      </c:valAx>
    </c:plotArea>
    <c:plotVisOnly val="1"/>
    <c:dispBlanksAs val="gap"/>
  </c:chart>
  <c:txPr>
    <a:bodyPr/>
    <a:lstStyle/>
    <a:p>
      <a:pPr>
        <a:defRPr sz="1200"/>
      </a:pPr>
      <a:endParaRPr lang="pl-PL"/>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pl-PL" dirty="0"/>
              <a:t>Liczba projektów z zakresu </a:t>
            </a:r>
            <a:r>
              <a:rPr lang="pl-PL" dirty="0" err="1" smtClean="0"/>
              <a:t>B+RT</a:t>
            </a:r>
            <a:r>
              <a:rPr lang="pl-PL" dirty="0" smtClean="0"/>
              <a:t>, </a:t>
            </a:r>
            <a:r>
              <a:rPr lang="pl-PL" dirty="0"/>
              <a:t>realizowanych przez </a:t>
            </a:r>
            <a:r>
              <a:rPr lang="pl-PL" dirty="0" err="1"/>
              <a:t>MŚP</a:t>
            </a:r>
            <a:r>
              <a:rPr lang="pl-PL" dirty="0"/>
              <a:t> (szt.)</a:t>
            </a:r>
          </a:p>
        </c:rich>
      </c:tx>
      <c:layout>
        <c:manualLayout>
          <c:xMode val="edge"/>
          <c:yMode val="edge"/>
          <c:x val="0.16401377952755905"/>
          <c:y val="4.1666666666666664E-2"/>
        </c:manualLayout>
      </c:layout>
    </c:title>
    <c:plotArea>
      <c:layout/>
      <c:barChart>
        <c:barDir val="col"/>
        <c:grouping val="clustered"/>
        <c:ser>
          <c:idx val="0"/>
          <c:order val="0"/>
          <c:tx>
            <c:strRef>
              <c:f>wykresy!$B$96</c:f>
              <c:strCache>
                <c:ptCount val="1"/>
                <c:pt idx="0">
                  <c:v>Liczba projektów z zakresu B+R, realizowanych przez MŚP (szt.)</c:v>
                </c:pt>
              </c:strCache>
            </c:strRef>
          </c:tx>
          <c:spPr>
            <a:solidFill>
              <a:srgbClr val="FFC000"/>
            </a:solidFill>
          </c:spPr>
          <c:dLbls>
            <c:showVal val="1"/>
          </c:dLbls>
          <c:cat>
            <c:strRef>
              <c:f>wykresy!$A$97:$A$100</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wykresy!$B$97:$B$100</c:f>
              <c:numCache>
                <c:formatCode>General</c:formatCode>
                <c:ptCount val="4"/>
                <c:pt idx="0">
                  <c:v>20</c:v>
                </c:pt>
                <c:pt idx="1">
                  <c:v>1</c:v>
                </c:pt>
                <c:pt idx="2">
                  <c:v>123</c:v>
                </c:pt>
                <c:pt idx="3">
                  <c:v>149</c:v>
                </c:pt>
              </c:numCache>
            </c:numRef>
          </c:val>
        </c:ser>
        <c:dLbls/>
        <c:axId val="86716416"/>
        <c:axId val="86717952"/>
      </c:barChart>
      <c:catAx>
        <c:axId val="86716416"/>
        <c:scaling>
          <c:orientation val="minMax"/>
        </c:scaling>
        <c:axPos val="b"/>
        <c:tickLblPos val="nextTo"/>
        <c:crossAx val="86717952"/>
        <c:crosses val="autoZero"/>
        <c:auto val="1"/>
        <c:lblAlgn val="ctr"/>
        <c:lblOffset val="100"/>
      </c:catAx>
      <c:valAx>
        <c:axId val="86717952"/>
        <c:scaling>
          <c:orientation val="minMax"/>
        </c:scaling>
        <c:axPos val="l"/>
        <c:majorGridlines/>
        <c:numFmt formatCode="General" sourceLinked="1"/>
        <c:tickLblPos val="nextTo"/>
        <c:crossAx val="86716416"/>
        <c:crosses val="autoZero"/>
        <c:crossBetween val="between"/>
      </c:valAx>
    </c:plotArea>
    <c:plotVisOnly val="1"/>
    <c:dispBlanksAs val="gap"/>
  </c:chart>
  <c:txPr>
    <a:bodyPr/>
    <a:lstStyle/>
    <a:p>
      <a:pPr>
        <a:defRPr sz="1200"/>
      </a:pPr>
      <a:endParaRPr lang="pl-PL"/>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projektów dotyczących współpracy miedzy przedsiębiorcami a jednostkami naukowo-badawczymi (szt</a:t>
            </a:r>
            <a:r>
              <a:rPr lang="pl-PL"/>
              <a:t>.)</a:t>
            </a:r>
            <a:endParaRPr lang="en-US"/>
          </a:p>
        </c:rich>
      </c:tx>
    </c:title>
    <c:plotArea>
      <c:layout/>
      <c:barChart>
        <c:barDir val="col"/>
        <c:grouping val="clustered"/>
        <c:ser>
          <c:idx val="0"/>
          <c:order val="0"/>
          <c:tx>
            <c:strRef>
              <c:f>wykresy!$B$105</c:f>
              <c:strCache>
                <c:ptCount val="1"/>
                <c:pt idx="0">
                  <c:v>Liczba projektów dotyczących współpracy miedzy przedsiębiorcami a jednostkami naukowo-badawczymi (szt</c:v>
                </c:pt>
              </c:strCache>
            </c:strRef>
          </c:tx>
          <c:spPr>
            <a:solidFill>
              <a:srgbClr val="FFC000"/>
            </a:solidFill>
          </c:spPr>
          <c:dLbls>
            <c:showVal val="1"/>
          </c:dLbls>
          <c:cat>
            <c:strRef>
              <c:f>wykresy!$A$106:$A$109</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wykresy!$B$106:$B$109</c:f>
              <c:numCache>
                <c:formatCode>General</c:formatCode>
                <c:ptCount val="4"/>
                <c:pt idx="0">
                  <c:v>15</c:v>
                </c:pt>
                <c:pt idx="1">
                  <c:v>3</c:v>
                </c:pt>
                <c:pt idx="2">
                  <c:v>5</c:v>
                </c:pt>
                <c:pt idx="3">
                  <c:v>151</c:v>
                </c:pt>
              </c:numCache>
            </c:numRef>
          </c:val>
        </c:ser>
        <c:dLbls/>
        <c:axId val="86755200"/>
        <c:axId val="86756736"/>
      </c:barChart>
      <c:catAx>
        <c:axId val="86755200"/>
        <c:scaling>
          <c:orientation val="minMax"/>
        </c:scaling>
        <c:axPos val="b"/>
        <c:tickLblPos val="nextTo"/>
        <c:crossAx val="86756736"/>
        <c:crosses val="autoZero"/>
        <c:auto val="1"/>
        <c:lblAlgn val="ctr"/>
        <c:lblOffset val="100"/>
      </c:catAx>
      <c:valAx>
        <c:axId val="86756736"/>
        <c:scaling>
          <c:orientation val="minMax"/>
        </c:scaling>
        <c:axPos val="l"/>
        <c:majorGridlines/>
        <c:numFmt formatCode="General" sourceLinked="1"/>
        <c:tickLblPos val="nextTo"/>
        <c:crossAx val="86755200"/>
        <c:crosses val="autoZero"/>
        <c:crossBetween val="between"/>
      </c:valAx>
    </c:plotArea>
    <c:plotVisOnly val="1"/>
    <c:dispBlanksAs val="gap"/>
  </c:chart>
  <c:txPr>
    <a:bodyPr/>
    <a:lstStyle/>
    <a:p>
      <a:pPr>
        <a:defRPr sz="1200"/>
      </a:pPr>
      <a:endParaRPr lang="pl-PL"/>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lang val="pl-PL"/>
  <c:chart>
    <c:title>
      <c:layout>
        <c:manualLayout>
          <c:xMode val="edge"/>
          <c:yMode val="edge"/>
          <c:x val="0.12747619545540695"/>
          <c:y val="2.1343840583369543E-2"/>
        </c:manualLayout>
      </c:layout>
    </c:title>
    <c:plotArea>
      <c:layout/>
      <c:barChart>
        <c:barDir val="col"/>
        <c:grouping val="clustered"/>
        <c:ser>
          <c:idx val="0"/>
          <c:order val="0"/>
          <c:tx>
            <c:strRef>
              <c:f>wykresy!$B$111</c:f>
              <c:strCache>
                <c:ptCount val="1"/>
                <c:pt idx="0">
                  <c:v>Liczba utworzonych nowych etatów badawczych (szt.)</c:v>
                </c:pt>
              </c:strCache>
            </c:strRef>
          </c:tx>
          <c:spPr>
            <a:solidFill>
              <a:srgbClr val="FFC000"/>
            </a:solidFill>
          </c:spPr>
          <c:dLbls>
            <c:showVal val="1"/>
          </c:dLbls>
          <c:cat>
            <c:strRef>
              <c:f>wykresy!$A$112:$A$115</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wykresy!$B$112:$B$115</c:f>
              <c:numCache>
                <c:formatCode>General</c:formatCode>
                <c:ptCount val="4"/>
                <c:pt idx="0">
                  <c:v>7</c:v>
                </c:pt>
                <c:pt idx="1">
                  <c:v>0</c:v>
                </c:pt>
                <c:pt idx="2">
                  <c:v>0</c:v>
                </c:pt>
                <c:pt idx="3">
                  <c:v>4</c:v>
                </c:pt>
              </c:numCache>
            </c:numRef>
          </c:val>
        </c:ser>
        <c:dLbls/>
        <c:axId val="86818176"/>
        <c:axId val="86824064"/>
      </c:barChart>
      <c:catAx>
        <c:axId val="86818176"/>
        <c:scaling>
          <c:orientation val="minMax"/>
        </c:scaling>
        <c:axPos val="b"/>
        <c:tickLblPos val="nextTo"/>
        <c:crossAx val="86824064"/>
        <c:crosses val="autoZero"/>
        <c:auto val="1"/>
        <c:lblAlgn val="ctr"/>
        <c:lblOffset val="100"/>
      </c:catAx>
      <c:valAx>
        <c:axId val="86824064"/>
        <c:scaling>
          <c:orientation val="minMax"/>
        </c:scaling>
        <c:axPos val="l"/>
        <c:majorGridlines/>
        <c:numFmt formatCode="General" sourceLinked="1"/>
        <c:tickLblPos val="nextTo"/>
        <c:crossAx val="86818176"/>
        <c:crosses val="autoZero"/>
        <c:crossBetween val="between"/>
      </c:valAx>
    </c:plotArea>
    <c:plotVisOnly val="1"/>
    <c:dispBlanksAs val="gap"/>
  </c:chart>
  <c:txPr>
    <a:bodyPr/>
    <a:lstStyle/>
    <a:p>
      <a:pPr>
        <a:defRPr sz="1200"/>
      </a:pPr>
      <a:endParaRPr lang="pl-PL"/>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pl-PL"/>
              <a:t>Pojemność zakupionego taboru kolejowego  (os.)</a:t>
            </a:r>
          </a:p>
        </c:rich>
      </c:tx>
      <c:layout/>
    </c:title>
    <c:plotArea>
      <c:layout/>
      <c:barChart>
        <c:barDir val="col"/>
        <c:grouping val="clustered"/>
        <c:ser>
          <c:idx val="0"/>
          <c:order val="0"/>
          <c:tx>
            <c:strRef>
              <c:f>wykresy!$B$7</c:f>
              <c:strCache>
                <c:ptCount val="1"/>
                <c:pt idx="0">
                  <c:v>Pojemność zakupionego taboru kolejowego  (osoby)</c:v>
                </c:pt>
              </c:strCache>
            </c:strRef>
          </c:tx>
          <c:spPr>
            <a:solidFill>
              <a:srgbClr val="FFC000"/>
            </a:solidFill>
          </c:spPr>
          <c:dLbls>
            <c:showVal val="1"/>
          </c:dLbls>
          <c:cat>
            <c:strRef>
              <c:f>wykresy!$A$8:$A$11</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wykresy!$B$8:$B$11</c:f>
              <c:numCache>
                <c:formatCode>General</c:formatCode>
                <c:ptCount val="4"/>
                <c:pt idx="0">
                  <c:v>500</c:v>
                </c:pt>
                <c:pt idx="1">
                  <c:v>0</c:v>
                </c:pt>
                <c:pt idx="2">
                  <c:v>0</c:v>
                </c:pt>
                <c:pt idx="3">
                  <c:v>500</c:v>
                </c:pt>
              </c:numCache>
            </c:numRef>
          </c:val>
        </c:ser>
        <c:dLbls/>
        <c:axId val="63832448"/>
        <c:axId val="63833984"/>
      </c:barChart>
      <c:catAx>
        <c:axId val="63832448"/>
        <c:scaling>
          <c:orientation val="minMax"/>
        </c:scaling>
        <c:axPos val="b"/>
        <c:tickLblPos val="nextTo"/>
        <c:crossAx val="63833984"/>
        <c:crosses val="autoZero"/>
        <c:auto val="1"/>
        <c:lblAlgn val="ctr"/>
        <c:lblOffset val="100"/>
      </c:catAx>
      <c:valAx>
        <c:axId val="63833984"/>
        <c:scaling>
          <c:orientation val="minMax"/>
        </c:scaling>
        <c:axPos val="l"/>
        <c:majorGridlines/>
        <c:numFmt formatCode="General" sourceLinked="1"/>
        <c:tickLblPos val="nextTo"/>
        <c:crossAx val="63832448"/>
        <c:crosses val="autoZero"/>
        <c:crossBetween val="between"/>
      </c:valAx>
    </c:plotArea>
    <c:plotVisOnly val="1"/>
    <c:dispBlanksAs val="gap"/>
  </c:chart>
  <c:txPr>
    <a:bodyPr/>
    <a:lstStyle/>
    <a:p>
      <a:pPr>
        <a:defRPr sz="1200"/>
      </a:pPr>
      <a:endParaRPr lang="pl-PL"/>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pl-PL"/>
  <c:chart>
    <c:title/>
    <c:plotArea>
      <c:layout/>
      <c:barChart>
        <c:barDir val="col"/>
        <c:grouping val="clustered"/>
        <c:ser>
          <c:idx val="0"/>
          <c:order val="0"/>
          <c:tx>
            <c:strRef>
              <c:f>wykresy!$B$116</c:f>
              <c:strCache>
                <c:ptCount val="1"/>
                <c:pt idx="0">
                  <c:v>Liczba projektów z zakresu uzbrojenia terenów pod inwestycje (szt.)</c:v>
                </c:pt>
              </c:strCache>
            </c:strRef>
          </c:tx>
          <c:spPr>
            <a:solidFill>
              <a:srgbClr val="FFC000"/>
            </a:solidFill>
          </c:spPr>
          <c:dLbls>
            <c:showVal val="1"/>
          </c:dLbls>
          <c:cat>
            <c:strRef>
              <c:f>wykresy!$A$117:$A$120</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wykresy!$B$117:$B$120</c:f>
              <c:numCache>
                <c:formatCode>General</c:formatCode>
                <c:ptCount val="4"/>
                <c:pt idx="0">
                  <c:v>12</c:v>
                </c:pt>
                <c:pt idx="1">
                  <c:v>5</c:v>
                </c:pt>
                <c:pt idx="2">
                  <c:v>14</c:v>
                </c:pt>
                <c:pt idx="3">
                  <c:v>14</c:v>
                </c:pt>
              </c:numCache>
            </c:numRef>
          </c:val>
        </c:ser>
        <c:dLbls/>
        <c:axId val="86864640"/>
        <c:axId val="86866176"/>
      </c:barChart>
      <c:catAx>
        <c:axId val="86864640"/>
        <c:scaling>
          <c:orientation val="minMax"/>
        </c:scaling>
        <c:axPos val="b"/>
        <c:tickLblPos val="nextTo"/>
        <c:crossAx val="86866176"/>
        <c:crosses val="autoZero"/>
        <c:auto val="1"/>
        <c:lblAlgn val="ctr"/>
        <c:lblOffset val="100"/>
      </c:catAx>
      <c:valAx>
        <c:axId val="86866176"/>
        <c:scaling>
          <c:orientation val="minMax"/>
        </c:scaling>
        <c:axPos val="l"/>
        <c:majorGridlines/>
        <c:numFmt formatCode="General" sourceLinked="1"/>
        <c:tickLblPos val="nextTo"/>
        <c:crossAx val="86864640"/>
        <c:crosses val="autoZero"/>
        <c:crossBetween val="between"/>
      </c:valAx>
    </c:plotArea>
    <c:plotVisOnly val="1"/>
    <c:dispBlanksAs val="gap"/>
  </c:chart>
  <c:txPr>
    <a:bodyPr/>
    <a:lstStyle/>
    <a:p>
      <a:pPr>
        <a:defRPr sz="1200"/>
      </a:pPr>
      <a:endParaRPr lang="pl-PL"/>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utworzonych miejsc pracy brutto w pełnym wymiarze czasu w sektorze turystyki (os</a:t>
            </a:r>
            <a:r>
              <a:rPr lang="pl-PL"/>
              <a:t>.</a:t>
            </a:r>
            <a:r>
              <a:rPr lang="en-US"/>
              <a:t>)</a:t>
            </a:r>
          </a:p>
        </c:rich>
      </c:tx>
      <c:layout>
        <c:manualLayout>
          <c:xMode val="edge"/>
          <c:yMode val="edge"/>
          <c:x val="0.12624300087489068"/>
          <c:y val="5.5555555555555539E-2"/>
        </c:manualLayout>
      </c:layout>
    </c:title>
    <c:plotArea>
      <c:layout/>
      <c:barChart>
        <c:barDir val="col"/>
        <c:grouping val="clustered"/>
        <c:ser>
          <c:idx val="0"/>
          <c:order val="0"/>
          <c:tx>
            <c:strRef>
              <c:f>wykresy!$B$121</c:f>
              <c:strCache>
                <c:ptCount val="1"/>
                <c:pt idx="0">
                  <c:v>Liczba utworzonych miejsc pracy brutto w pełnym wymiarze czasu w sektorze turystyki (osoby)</c:v>
                </c:pt>
              </c:strCache>
            </c:strRef>
          </c:tx>
          <c:spPr>
            <a:solidFill>
              <a:srgbClr val="FFC000"/>
            </a:solidFill>
          </c:spPr>
          <c:dLbls>
            <c:showVal val="1"/>
          </c:dLbls>
          <c:cat>
            <c:strRef>
              <c:f>wykresy!$A$122:$A$125</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wykresy!$B$122:$B$125</c:f>
              <c:numCache>
                <c:formatCode>General</c:formatCode>
                <c:ptCount val="4"/>
                <c:pt idx="0">
                  <c:v>150</c:v>
                </c:pt>
                <c:pt idx="1">
                  <c:v>11</c:v>
                </c:pt>
                <c:pt idx="2">
                  <c:v>321</c:v>
                </c:pt>
                <c:pt idx="3">
                  <c:v>321</c:v>
                </c:pt>
              </c:numCache>
            </c:numRef>
          </c:val>
        </c:ser>
        <c:dLbls/>
        <c:axId val="86903424"/>
        <c:axId val="86909312"/>
      </c:barChart>
      <c:catAx>
        <c:axId val="86903424"/>
        <c:scaling>
          <c:orientation val="minMax"/>
        </c:scaling>
        <c:axPos val="b"/>
        <c:tickLblPos val="nextTo"/>
        <c:crossAx val="86909312"/>
        <c:crosses val="autoZero"/>
        <c:auto val="1"/>
        <c:lblAlgn val="ctr"/>
        <c:lblOffset val="100"/>
      </c:catAx>
      <c:valAx>
        <c:axId val="86909312"/>
        <c:scaling>
          <c:orientation val="minMax"/>
        </c:scaling>
        <c:axPos val="l"/>
        <c:majorGridlines/>
        <c:numFmt formatCode="General" sourceLinked="1"/>
        <c:tickLblPos val="nextTo"/>
        <c:crossAx val="86903424"/>
        <c:crosses val="autoZero"/>
        <c:crossBetween val="between"/>
      </c:valAx>
    </c:plotArea>
    <c:plotVisOnly val="1"/>
    <c:dispBlanksAs val="gap"/>
  </c:chart>
  <c:txPr>
    <a:bodyPr/>
    <a:lstStyle/>
    <a:p>
      <a:pPr>
        <a:defRPr sz="1200"/>
      </a:pPr>
      <a:endParaRPr lang="pl-PL"/>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Powierzchnia zrewitalizowanych obszarów (ha</a:t>
            </a:r>
            <a:r>
              <a:rPr lang="pl-PL"/>
              <a:t>)</a:t>
            </a:r>
            <a:endParaRPr lang="en-US"/>
          </a:p>
        </c:rich>
      </c:tx>
    </c:title>
    <c:plotArea>
      <c:layout/>
      <c:barChart>
        <c:barDir val="col"/>
        <c:grouping val="clustered"/>
        <c:ser>
          <c:idx val="0"/>
          <c:order val="0"/>
          <c:tx>
            <c:strRef>
              <c:f>wykresy!$B$127</c:f>
              <c:strCache>
                <c:ptCount val="1"/>
                <c:pt idx="0">
                  <c:v>Powierzchnia zrewitalizowanych obszarów (ha</c:v>
                </c:pt>
              </c:strCache>
            </c:strRef>
          </c:tx>
          <c:spPr>
            <a:solidFill>
              <a:srgbClr val="FFC000"/>
            </a:solidFill>
          </c:spPr>
          <c:dLbls>
            <c:showVal val="1"/>
          </c:dLbls>
          <c:cat>
            <c:strRef>
              <c:f>wykresy!$A$128:$A$131</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wykresy!$B$128:$B$131</c:f>
              <c:numCache>
                <c:formatCode>General</c:formatCode>
                <c:ptCount val="4"/>
                <c:pt idx="0">
                  <c:v>800</c:v>
                </c:pt>
                <c:pt idx="1">
                  <c:v>8.7199999999999989</c:v>
                </c:pt>
                <c:pt idx="2">
                  <c:v>167</c:v>
                </c:pt>
                <c:pt idx="3">
                  <c:v>1641</c:v>
                </c:pt>
              </c:numCache>
            </c:numRef>
          </c:val>
        </c:ser>
        <c:dLbls/>
        <c:axId val="86983040"/>
        <c:axId val="86984576"/>
      </c:barChart>
      <c:catAx>
        <c:axId val="86983040"/>
        <c:scaling>
          <c:orientation val="minMax"/>
        </c:scaling>
        <c:axPos val="b"/>
        <c:tickLblPos val="nextTo"/>
        <c:crossAx val="86984576"/>
        <c:crosses val="autoZero"/>
        <c:auto val="1"/>
        <c:lblAlgn val="ctr"/>
        <c:lblOffset val="100"/>
      </c:catAx>
      <c:valAx>
        <c:axId val="86984576"/>
        <c:scaling>
          <c:orientation val="minMax"/>
        </c:scaling>
        <c:axPos val="l"/>
        <c:majorGridlines/>
        <c:numFmt formatCode="General" sourceLinked="1"/>
        <c:tickLblPos val="nextTo"/>
        <c:crossAx val="86983040"/>
        <c:crosses val="autoZero"/>
        <c:crossBetween val="between"/>
      </c:valAx>
    </c:plotArea>
    <c:plotVisOnly val="1"/>
    <c:dispBlanksAs val="gap"/>
  </c:chart>
  <c:txPr>
    <a:bodyPr/>
    <a:lstStyle/>
    <a:p>
      <a:pPr>
        <a:defRPr sz="1200"/>
      </a:pPr>
      <a:endParaRPr lang="pl-PL"/>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osób mieszkających na terenie objętym procesem rewitalizacji (os</a:t>
            </a:r>
            <a:r>
              <a:rPr lang="pl-PL"/>
              <a:t>.</a:t>
            </a:r>
            <a:r>
              <a:rPr lang="en-US"/>
              <a:t>)</a:t>
            </a:r>
          </a:p>
        </c:rich>
      </c:tx>
    </c:title>
    <c:plotArea>
      <c:layout/>
      <c:barChart>
        <c:barDir val="col"/>
        <c:grouping val="clustered"/>
        <c:ser>
          <c:idx val="0"/>
          <c:order val="0"/>
          <c:tx>
            <c:strRef>
              <c:f>wykresy!$B$133</c:f>
              <c:strCache>
                <c:ptCount val="1"/>
                <c:pt idx="0">
                  <c:v>Liczba osób mieszkających na terenie objętym procesem rewitalizacji (osoby)</c:v>
                </c:pt>
              </c:strCache>
            </c:strRef>
          </c:tx>
          <c:spPr>
            <a:solidFill>
              <a:srgbClr val="FFC000"/>
            </a:solidFill>
          </c:spPr>
          <c:dLbls>
            <c:showVal val="1"/>
          </c:dLbls>
          <c:cat>
            <c:strRef>
              <c:f>wykresy!$A$134:$A$137</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wykresy!$B$134:$B$137</c:f>
              <c:numCache>
                <c:formatCode>General</c:formatCode>
                <c:ptCount val="4"/>
                <c:pt idx="0">
                  <c:v>200000</c:v>
                </c:pt>
                <c:pt idx="1">
                  <c:v>0</c:v>
                </c:pt>
                <c:pt idx="2">
                  <c:v>22176</c:v>
                </c:pt>
                <c:pt idx="3">
                  <c:v>108590</c:v>
                </c:pt>
              </c:numCache>
            </c:numRef>
          </c:val>
        </c:ser>
        <c:dLbls/>
        <c:axId val="87008768"/>
        <c:axId val="87010304"/>
      </c:barChart>
      <c:catAx>
        <c:axId val="87008768"/>
        <c:scaling>
          <c:orientation val="minMax"/>
        </c:scaling>
        <c:axPos val="b"/>
        <c:tickLblPos val="nextTo"/>
        <c:crossAx val="87010304"/>
        <c:crosses val="autoZero"/>
        <c:auto val="1"/>
        <c:lblAlgn val="ctr"/>
        <c:lblOffset val="100"/>
      </c:catAx>
      <c:valAx>
        <c:axId val="87010304"/>
        <c:scaling>
          <c:orientation val="minMax"/>
        </c:scaling>
        <c:axPos val="l"/>
        <c:majorGridlines/>
        <c:numFmt formatCode="General" sourceLinked="1"/>
        <c:tickLblPos val="nextTo"/>
        <c:crossAx val="87008768"/>
        <c:crosses val="autoZero"/>
        <c:crossBetween val="between"/>
      </c:valAx>
    </c:plotArea>
    <c:plotVisOnly val="1"/>
    <c:dispBlanksAs val="gap"/>
  </c:chart>
  <c:txPr>
    <a:bodyPr/>
    <a:lstStyle/>
    <a:p>
      <a:pPr>
        <a:defRPr sz="1200"/>
      </a:pPr>
      <a:endParaRPr lang="pl-PL"/>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lang val="pl-PL"/>
  <c:chart>
    <c:title/>
    <c:plotArea>
      <c:layout/>
      <c:barChart>
        <c:barDir val="col"/>
        <c:grouping val="clustered"/>
        <c:ser>
          <c:idx val="0"/>
          <c:order val="0"/>
          <c:tx>
            <c:strRef>
              <c:f>wykresy!$B$138</c:f>
              <c:strCache>
                <c:ptCount val="1"/>
                <c:pt idx="0">
                  <c:v>Liczba zorganizowanych konferencji, spotkań, seminariów (szt.)</c:v>
                </c:pt>
              </c:strCache>
            </c:strRef>
          </c:tx>
          <c:spPr>
            <a:solidFill>
              <a:srgbClr val="FFC000"/>
            </a:solidFill>
          </c:spPr>
          <c:dLbls>
            <c:showVal val="1"/>
          </c:dLbls>
          <c:cat>
            <c:strRef>
              <c:f>wykresy!$A$139:$A$142</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wykresy!$B$139:$B$142</c:f>
              <c:numCache>
                <c:formatCode>General</c:formatCode>
                <c:ptCount val="4"/>
                <c:pt idx="0">
                  <c:v>40</c:v>
                </c:pt>
                <c:pt idx="1">
                  <c:v>27</c:v>
                </c:pt>
                <c:pt idx="2">
                  <c:v>32</c:v>
                </c:pt>
                <c:pt idx="3">
                  <c:v>32</c:v>
                </c:pt>
              </c:numCache>
            </c:numRef>
          </c:val>
        </c:ser>
        <c:dLbls/>
        <c:axId val="87072128"/>
        <c:axId val="87078016"/>
      </c:barChart>
      <c:catAx>
        <c:axId val="87072128"/>
        <c:scaling>
          <c:orientation val="minMax"/>
        </c:scaling>
        <c:axPos val="b"/>
        <c:tickLblPos val="nextTo"/>
        <c:crossAx val="87078016"/>
        <c:crosses val="autoZero"/>
        <c:auto val="1"/>
        <c:lblAlgn val="ctr"/>
        <c:lblOffset val="100"/>
      </c:catAx>
      <c:valAx>
        <c:axId val="87078016"/>
        <c:scaling>
          <c:orientation val="minMax"/>
        </c:scaling>
        <c:axPos val="l"/>
        <c:majorGridlines/>
        <c:numFmt formatCode="General" sourceLinked="1"/>
        <c:tickLblPos val="nextTo"/>
        <c:crossAx val="87072128"/>
        <c:crosses val="autoZero"/>
        <c:crossBetween val="between"/>
      </c:valAx>
    </c:plotArea>
    <c:plotVisOnly val="1"/>
    <c:dispBlanksAs val="gap"/>
  </c:chart>
  <c:txPr>
    <a:bodyPr/>
    <a:lstStyle/>
    <a:p>
      <a:pPr>
        <a:defRPr sz="1200"/>
      </a:pPr>
      <a:endParaRPr lang="pl-PL"/>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pl-PL"/>
              <a:t>Liczba osób podłączonych do wybudowanej/zmodernizowanej sieci kanalizacyjnej (os.)</a:t>
            </a:r>
          </a:p>
        </c:rich>
      </c:tx>
      <c:layout/>
    </c:title>
    <c:plotArea>
      <c:layout/>
      <c:barChart>
        <c:barDir val="col"/>
        <c:grouping val="clustered"/>
        <c:ser>
          <c:idx val="0"/>
          <c:order val="0"/>
          <c:tx>
            <c:strRef>
              <c:f>wykresy!$B$13</c:f>
              <c:strCache>
                <c:ptCount val="1"/>
                <c:pt idx="0">
                  <c:v>Liczba osób podłączonych do wybudowanej/zmodernizowanej sieci kanalizacyjnej (osoby)</c:v>
                </c:pt>
              </c:strCache>
            </c:strRef>
          </c:tx>
          <c:spPr>
            <a:solidFill>
              <a:srgbClr val="FFC000"/>
            </a:solidFill>
          </c:spPr>
          <c:dLbls>
            <c:showVal val="1"/>
          </c:dLbls>
          <c:cat>
            <c:strRef>
              <c:f>wykresy!$A$14:$A$17</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wykresy!$B$14:$B$17</c:f>
              <c:numCache>
                <c:formatCode>General</c:formatCode>
                <c:ptCount val="4"/>
                <c:pt idx="0">
                  <c:v>33600</c:v>
                </c:pt>
                <c:pt idx="1">
                  <c:v>11488</c:v>
                </c:pt>
                <c:pt idx="2">
                  <c:v>32600</c:v>
                </c:pt>
                <c:pt idx="3">
                  <c:v>32600</c:v>
                </c:pt>
              </c:numCache>
            </c:numRef>
          </c:val>
        </c:ser>
        <c:dLbls/>
        <c:axId val="63879040"/>
        <c:axId val="63880576"/>
      </c:barChart>
      <c:catAx>
        <c:axId val="63879040"/>
        <c:scaling>
          <c:orientation val="minMax"/>
        </c:scaling>
        <c:axPos val="b"/>
        <c:tickLblPos val="nextTo"/>
        <c:crossAx val="63880576"/>
        <c:crosses val="autoZero"/>
        <c:auto val="1"/>
        <c:lblAlgn val="ctr"/>
        <c:lblOffset val="100"/>
      </c:catAx>
      <c:valAx>
        <c:axId val="63880576"/>
        <c:scaling>
          <c:orientation val="minMax"/>
        </c:scaling>
        <c:axPos val="l"/>
        <c:majorGridlines/>
        <c:numFmt formatCode="General" sourceLinked="1"/>
        <c:tickLblPos val="nextTo"/>
        <c:crossAx val="63879040"/>
        <c:crosses val="autoZero"/>
        <c:crossBetween val="between"/>
      </c:valAx>
    </c:plotArea>
    <c:plotVisOnly val="1"/>
    <c:dispBlanksAs val="gap"/>
  </c:chart>
  <c:txPr>
    <a:bodyPr/>
    <a:lstStyle/>
    <a:p>
      <a:pPr>
        <a:defRPr sz="1200"/>
      </a:pPr>
      <a:endParaRPr lang="pl-PL"/>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pl-PL"/>
  <c:chart>
    <c:title>
      <c:layout/>
    </c:title>
    <c:plotArea>
      <c:layout/>
      <c:barChart>
        <c:barDir val="col"/>
        <c:grouping val="clustered"/>
        <c:ser>
          <c:idx val="0"/>
          <c:order val="0"/>
          <c:tx>
            <c:strRef>
              <c:f>wykresy!$B$19</c:f>
              <c:strCache>
                <c:ptCount val="1"/>
                <c:pt idx="0">
                  <c:v>Liczba projektów z zakresu gospodarki odpadami (szt.)</c:v>
                </c:pt>
              </c:strCache>
            </c:strRef>
          </c:tx>
          <c:spPr>
            <a:solidFill>
              <a:srgbClr val="FFC000"/>
            </a:solidFill>
          </c:spPr>
          <c:dLbls>
            <c:showVal val="1"/>
          </c:dLbls>
          <c:cat>
            <c:strRef>
              <c:f>wykresy!$A$20:$A$23</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wykresy!$B$20:$B$23</c:f>
              <c:numCache>
                <c:formatCode>General</c:formatCode>
                <c:ptCount val="4"/>
                <c:pt idx="0">
                  <c:v>34</c:v>
                </c:pt>
                <c:pt idx="1">
                  <c:v>11</c:v>
                </c:pt>
                <c:pt idx="2">
                  <c:v>17</c:v>
                </c:pt>
                <c:pt idx="3">
                  <c:v>17</c:v>
                </c:pt>
              </c:numCache>
            </c:numRef>
          </c:val>
        </c:ser>
        <c:dLbls/>
        <c:axId val="85564800"/>
        <c:axId val="85578880"/>
      </c:barChart>
      <c:catAx>
        <c:axId val="85564800"/>
        <c:scaling>
          <c:orientation val="minMax"/>
        </c:scaling>
        <c:axPos val="b"/>
        <c:tickLblPos val="nextTo"/>
        <c:crossAx val="85578880"/>
        <c:crosses val="autoZero"/>
        <c:auto val="1"/>
        <c:lblAlgn val="ctr"/>
        <c:lblOffset val="100"/>
      </c:catAx>
      <c:valAx>
        <c:axId val="85578880"/>
        <c:scaling>
          <c:orientation val="minMax"/>
        </c:scaling>
        <c:axPos val="l"/>
        <c:majorGridlines/>
        <c:numFmt formatCode="General" sourceLinked="1"/>
        <c:tickLblPos val="nextTo"/>
        <c:crossAx val="85564800"/>
        <c:crosses val="autoZero"/>
        <c:crossBetween val="between"/>
      </c:valAx>
    </c:plotArea>
    <c:plotVisOnly val="1"/>
    <c:dispBlanksAs val="gap"/>
  </c:chart>
  <c:txPr>
    <a:bodyPr/>
    <a:lstStyle/>
    <a:p>
      <a:pPr>
        <a:defRPr sz="1200"/>
      </a:pPr>
      <a:endParaRPr lang="pl-PL"/>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osób objętych systemem zagospodarowania odpadów (os</a:t>
            </a:r>
            <a:r>
              <a:rPr lang="pl-PL"/>
              <a:t>.</a:t>
            </a:r>
            <a:r>
              <a:rPr lang="en-US"/>
              <a:t>)</a:t>
            </a:r>
          </a:p>
        </c:rich>
      </c:tx>
    </c:title>
    <c:plotArea>
      <c:layout/>
      <c:barChart>
        <c:barDir val="col"/>
        <c:grouping val="clustered"/>
        <c:ser>
          <c:idx val="0"/>
          <c:order val="0"/>
          <c:tx>
            <c:strRef>
              <c:f>wykresy!$B$25</c:f>
              <c:strCache>
                <c:ptCount val="1"/>
                <c:pt idx="0">
                  <c:v>Liczba osób objętych systemem zagospodarowania odpadów (osoby)</c:v>
                </c:pt>
              </c:strCache>
            </c:strRef>
          </c:tx>
          <c:spPr>
            <a:solidFill>
              <a:srgbClr val="FFC000"/>
            </a:solidFill>
          </c:spPr>
          <c:dLbls>
            <c:showVal val="1"/>
          </c:dLbls>
          <c:cat>
            <c:strRef>
              <c:f>wykresy!$A$26:$A$29</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wykresy!$B$26:$B$29</c:f>
              <c:numCache>
                <c:formatCode>General</c:formatCode>
                <c:ptCount val="4"/>
                <c:pt idx="0">
                  <c:v>400000</c:v>
                </c:pt>
                <c:pt idx="1">
                  <c:v>17352</c:v>
                </c:pt>
                <c:pt idx="2">
                  <c:v>97744</c:v>
                </c:pt>
                <c:pt idx="3">
                  <c:v>699573</c:v>
                </c:pt>
              </c:numCache>
            </c:numRef>
          </c:val>
        </c:ser>
        <c:dLbls/>
        <c:axId val="85803776"/>
        <c:axId val="85805312"/>
      </c:barChart>
      <c:catAx>
        <c:axId val="85803776"/>
        <c:scaling>
          <c:orientation val="minMax"/>
        </c:scaling>
        <c:axPos val="b"/>
        <c:tickLblPos val="nextTo"/>
        <c:crossAx val="85805312"/>
        <c:crosses val="autoZero"/>
        <c:auto val="1"/>
        <c:lblAlgn val="ctr"/>
        <c:lblOffset val="100"/>
      </c:catAx>
      <c:valAx>
        <c:axId val="85805312"/>
        <c:scaling>
          <c:orientation val="minMax"/>
        </c:scaling>
        <c:axPos val="l"/>
        <c:majorGridlines/>
        <c:numFmt formatCode="General" sourceLinked="1"/>
        <c:tickLblPos val="nextTo"/>
        <c:crossAx val="85803776"/>
        <c:crosses val="autoZero"/>
        <c:crossBetween val="between"/>
      </c:valAx>
    </c:plotArea>
    <c:plotVisOnly val="1"/>
    <c:dispBlanksAs val="gap"/>
  </c:chart>
  <c:txPr>
    <a:bodyPr/>
    <a:lstStyle/>
    <a:p>
      <a:pPr>
        <a:defRPr sz="1200"/>
      </a:pPr>
      <a:endParaRPr lang="pl-PL"/>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pl-PL"/>
  <c:chart>
    <c:title/>
    <c:plotArea>
      <c:layout/>
      <c:barChart>
        <c:barDir val="col"/>
        <c:grouping val="clustered"/>
        <c:ser>
          <c:idx val="0"/>
          <c:order val="0"/>
          <c:tx>
            <c:strRef>
              <c:f>wykresy!$B$32</c:f>
              <c:strCache>
                <c:ptCount val="1"/>
                <c:pt idx="0">
                  <c:v>Moc zainstalowania energii ze źródeł odnawialnych (MW)</c:v>
                </c:pt>
              </c:strCache>
            </c:strRef>
          </c:tx>
          <c:spPr>
            <a:solidFill>
              <a:srgbClr val="FFC000"/>
            </a:solidFill>
          </c:spPr>
          <c:dLbls>
            <c:showVal val="1"/>
          </c:dLbls>
          <c:cat>
            <c:strRef>
              <c:f>wykresy!$A$33:$A$36</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wykresy!$B$33:$B$36</c:f>
              <c:numCache>
                <c:formatCode>General</c:formatCode>
                <c:ptCount val="4"/>
                <c:pt idx="0">
                  <c:v>8</c:v>
                </c:pt>
                <c:pt idx="1">
                  <c:v>0</c:v>
                </c:pt>
                <c:pt idx="2">
                  <c:v>6.4429999999999996</c:v>
                </c:pt>
                <c:pt idx="3">
                  <c:v>6.4429999999999996</c:v>
                </c:pt>
              </c:numCache>
            </c:numRef>
          </c:val>
        </c:ser>
        <c:dLbls/>
        <c:axId val="85847040"/>
        <c:axId val="86053632"/>
      </c:barChart>
      <c:catAx>
        <c:axId val="85847040"/>
        <c:scaling>
          <c:orientation val="minMax"/>
        </c:scaling>
        <c:axPos val="b"/>
        <c:tickLblPos val="nextTo"/>
        <c:crossAx val="86053632"/>
        <c:crosses val="autoZero"/>
        <c:auto val="1"/>
        <c:lblAlgn val="ctr"/>
        <c:lblOffset val="100"/>
      </c:catAx>
      <c:valAx>
        <c:axId val="86053632"/>
        <c:scaling>
          <c:orientation val="minMax"/>
        </c:scaling>
        <c:axPos val="l"/>
        <c:majorGridlines/>
        <c:numFmt formatCode="General" sourceLinked="1"/>
        <c:tickLblPos val="nextTo"/>
        <c:crossAx val="85847040"/>
        <c:crosses val="autoZero"/>
        <c:crossBetween val="between"/>
      </c:valAx>
    </c:plotArea>
    <c:plotVisOnly val="1"/>
    <c:dispBlanksAs val="gap"/>
  </c:chart>
  <c:txPr>
    <a:bodyPr/>
    <a:lstStyle/>
    <a:p>
      <a:pPr>
        <a:defRPr sz="1200"/>
      </a:pPr>
      <a:endParaRPr lang="pl-PL"/>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Długość elementów zapobiegających powodziom</a:t>
            </a:r>
            <a:r>
              <a:rPr lang="pl-PL"/>
              <a:t> </a:t>
            </a:r>
            <a:r>
              <a:rPr lang="en-US"/>
              <a:t>(km)</a:t>
            </a:r>
          </a:p>
        </c:rich>
      </c:tx>
    </c:title>
    <c:plotArea>
      <c:layout/>
      <c:barChart>
        <c:barDir val="col"/>
        <c:grouping val="clustered"/>
        <c:ser>
          <c:idx val="0"/>
          <c:order val="0"/>
          <c:tx>
            <c:strRef>
              <c:f>wykresy!$B$38</c:f>
              <c:strCache>
                <c:ptCount val="1"/>
                <c:pt idx="0">
                  <c:v>Długość elementów zapobiegających powodziom( km)</c:v>
                </c:pt>
              </c:strCache>
            </c:strRef>
          </c:tx>
          <c:spPr>
            <a:solidFill>
              <a:srgbClr val="FFC000"/>
            </a:solidFill>
          </c:spPr>
          <c:dLbls>
            <c:showVal val="1"/>
          </c:dLbls>
          <c:cat>
            <c:strRef>
              <c:f>wykresy!$A$39:$A$42</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wykresy!$B$39:$B$42</c:f>
              <c:numCache>
                <c:formatCode>General</c:formatCode>
                <c:ptCount val="4"/>
                <c:pt idx="0">
                  <c:v>6</c:v>
                </c:pt>
                <c:pt idx="1">
                  <c:v>0</c:v>
                </c:pt>
                <c:pt idx="2">
                  <c:v>2.609</c:v>
                </c:pt>
                <c:pt idx="3">
                  <c:v>2.609</c:v>
                </c:pt>
              </c:numCache>
            </c:numRef>
          </c:val>
        </c:ser>
        <c:dLbls/>
        <c:axId val="86118784"/>
        <c:axId val="86120320"/>
      </c:barChart>
      <c:catAx>
        <c:axId val="86118784"/>
        <c:scaling>
          <c:orientation val="minMax"/>
        </c:scaling>
        <c:axPos val="b"/>
        <c:tickLblPos val="nextTo"/>
        <c:crossAx val="86120320"/>
        <c:crosses val="autoZero"/>
        <c:auto val="1"/>
        <c:lblAlgn val="ctr"/>
        <c:lblOffset val="100"/>
      </c:catAx>
      <c:valAx>
        <c:axId val="86120320"/>
        <c:scaling>
          <c:orientation val="minMax"/>
        </c:scaling>
        <c:axPos val="l"/>
        <c:majorGridlines/>
        <c:numFmt formatCode="General" sourceLinked="1"/>
        <c:tickLblPos val="nextTo"/>
        <c:crossAx val="86118784"/>
        <c:crosses val="autoZero"/>
        <c:crossBetween val="between"/>
      </c:valAx>
    </c:plotArea>
    <c:plotVisOnly val="1"/>
    <c:dispBlanksAs val="gap"/>
  </c:chart>
  <c:txPr>
    <a:bodyPr/>
    <a:lstStyle/>
    <a:p>
      <a:pPr>
        <a:defRPr sz="1200"/>
      </a:pPr>
      <a:endParaRPr lang="pl-PL"/>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pl-PL"/>
  <c:chart>
    <c:title/>
    <c:plotArea>
      <c:layout/>
      <c:barChart>
        <c:barDir val="col"/>
        <c:grouping val="clustered"/>
        <c:ser>
          <c:idx val="0"/>
          <c:order val="0"/>
          <c:tx>
            <c:strRef>
              <c:f>wykresy!$B$44</c:f>
              <c:strCache>
                <c:ptCount val="1"/>
                <c:pt idx="0">
                  <c:v>Powierzchnia użytkowa nowych obiektów przeznaczonych na cele dydaktyczne (m2)</c:v>
                </c:pt>
              </c:strCache>
            </c:strRef>
          </c:tx>
          <c:spPr>
            <a:solidFill>
              <a:srgbClr val="FFC000"/>
            </a:solidFill>
          </c:spPr>
          <c:dLbls>
            <c:showVal val="1"/>
          </c:dLbls>
          <c:cat>
            <c:strRef>
              <c:f>wykresy!$A$45:$A$48</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wykresy!$B$45:$B$48</c:f>
              <c:numCache>
                <c:formatCode>General</c:formatCode>
                <c:ptCount val="4"/>
                <c:pt idx="0">
                  <c:v>25000</c:v>
                </c:pt>
                <c:pt idx="1">
                  <c:v>0</c:v>
                </c:pt>
                <c:pt idx="2">
                  <c:v>18084</c:v>
                </c:pt>
                <c:pt idx="3">
                  <c:v>65637</c:v>
                </c:pt>
              </c:numCache>
            </c:numRef>
          </c:val>
        </c:ser>
        <c:dLbls/>
        <c:axId val="86140416"/>
        <c:axId val="86141952"/>
      </c:barChart>
      <c:catAx>
        <c:axId val="86140416"/>
        <c:scaling>
          <c:orientation val="minMax"/>
        </c:scaling>
        <c:axPos val="b"/>
        <c:tickLblPos val="nextTo"/>
        <c:crossAx val="86141952"/>
        <c:crosses val="autoZero"/>
        <c:auto val="1"/>
        <c:lblAlgn val="ctr"/>
        <c:lblOffset val="100"/>
      </c:catAx>
      <c:valAx>
        <c:axId val="86141952"/>
        <c:scaling>
          <c:orientation val="minMax"/>
        </c:scaling>
        <c:axPos val="l"/>
        <c:majorGridlines/>
        <c:numFmt formatCode="General" sourceLinked="1"/>
        <c:tickLblPos val="nextTo"/>
        <c:crossAx val="86140416"/>
        <c:crosses val="autoZero"/>
        <c:crossBetween val="between"/>
      </c:valAx>
    </c:plotArea>
    <c:plotVisOnly val="1"/>
    <c:dispBlanksAs val="gap"/>
  </c:chart>
  <c:txPr>
    <a:bodyPr/>
    <a:lstStyle/>
    <a:p>
      <a:pPr>
        <a:defRPr sz="1200"/>
      </a:pPr>
      <a:endParaRPr lang="pl-PL"/>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pl-PL"/>
  <c:chart>
    <c:title>
      <c:tx>
        <c:rich>
          <a:bodyPr/>
          <a:lstStyle/>
          <a:p>
            <a:pPr>
              <a:defRPr/>
            </a:pPr>
            <a:r>
              <a:rPr lang="en-US"/>
              <a:t>Liczba osób odwiedzających obiekty dziedzictwa kulturowego objęte wsparciem (os</a:t>
            </a:r>
            <a:r>
              <a:rPr lang="pl-PL"/>
              <a:t>.</a:t>
            </a:r>
            <a:r>
              <a:rPr lang="en-US"/>
              <a:t>)</a:t>
            </a:r>
          </a:p>
        </c:rich>
      </c:tx>
    </c:title>
    <c:plotArea>
      <c:layout/>
      <c:barChart>
        <c:barDir val="col"/>
        <c:grouping val="clustered"/>
        <c:ser>
          <c:idx val="0"/>
          <c:order val="0"/>
          <c:tx>
            <c:strRef>
              <c:f>wykresy!$B$50</c:f>
              <c:strCache>
                <c:ptCount val="1"/>
                <c:pt idx="0">
                  <c:v>Liczba osób odwiedzających obiekty dziedzictwa kulturowego objęte wsparciem (osoby)</c:v>
                </c:pt>
              </c:strCache>
            </c:strRef>
          </c:tx>
          <c:spPr>
            <a:solidFill>
              <a:srgbClr val="FFC000"/>
            </a:solidFill>
          </c:spPr>
          <c:dLbls>
            <c:showVal val="1"/>
          </c:dLbls>
          <c:cat>
            <c:strRef>
              <c:f>wykresy!$A$51:$A$54</c:f>
              <c:strCache>
                <c:ptCount val="4"/>
                <c:pt idx="0">
                  <c:v>Wartość wskaźnika z URPO</c:v>
                </c:pt>
                <c:pt idx="1">
                  <c:v>Wartość wskaźnika z KSI SIMIK </c:v>
                </c:pt>
                <c:pt idx="2">
                  <c:v>Wartość wskaźnika, która będzie w KSI po zrealizowaniu projektu</c:v>
                </c:pt>
                <c:pt idx="3">
                  <c:v>Wartość wskaźnika z badania</c:v>
                </c:pt>
              </c:strCache>
            </c:strRef>
          </c:cat>
          <c:val>
            <c:numRef>
              <c:f>wykresy!$B$51:$B$54</c:f>
              <c:numCache>
                <c:formatCode>General</c:formatCode>
                <c:ptCount val="4"/>
                <c:pt idx="0">
                  <c:v>1798899</c:v>
                </c:pt>
                <c:pt idx="1">
                  <c:v>0</c:v>
                </c:pt>
                <c:pt idx="2">
                  <c:v>27129</c:v>
                </c:pt>
                <c:pt idx="3">
                  <c:v>591609</c:v>
                </c:pt>
              </c:numCache>
            </c:numRef>
          </c:val>
        </c:ser>
        <c:dLbls/>
        <c:axId val="86273024"/>
        <c:axId val="86287104"/>
      </c:barChart>
      <c:catAx>
        <c:axId val="86273024"/>
        <c:scaling>
          <c:orientation val="minMax"/>
        </c:scaling>
        <c:axPos val="b"/>
        <c:tickLblPos val="nextTo"/>
        <c:crossAx val="86287104"/>
        <c:crosses val="autoZero"/>
        <c:auto val="1"/>
        <c:lblAlgn val="ctr"/>
        <c:lblOffset val="100"/>
      </c:catAx>
      <c:valAx>
        <c:axId val="86287104"/>
        <c:scaling>
          <c:orientation val="minMax"/>
        </c:scaling>
        <c:axPos val="l"/>
        <c:majorGridlines/>
        <c:numFmt formatCode="General" sourceLinked="1"/>
        <c:tickLblPos val="nextTo"/>
        <c:crossAx val="86273024"/>
        <c:crosses val="autoZero"/>
        <c:crossBetween val="between"/>
      </c:valAx>
    </c:plotArea>
    <c:plotVisOnly val="1"/>
    <c:dispBlanksAs val="gap"/>
  </c:chart>
  <c:txPr>
    <a:bodyPr/>
    <a:lstStyle/>
    <a:p>
      <a:pPr>
        <a:defRPr sz="1200"/>
      </a:pPr>
      <a:endParaRPr lang="pl-PL"/>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C11182-B337-45EB-B846-842683689952}"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pl-PL"/>
        </a:p>
      </dgm:t>
    </dgm:pt>
    <dgm:pt modelId="{272FA5DA-AE61-43BC-8DF3-A7B218C82F25}">
      <dgm:prSet custT="1"/>
      <dgm:spPr/>
      <dgm:t>
        <a:bodyPr/>
        <a:lstStyle/>
        <a:p>
          <a:pPr rtl="0"/>
          <a:r>
            <a:rPr lang="pl-PL" sz="1800" b="1" dirty="0" smtClean="0">
              <a:solidFill>
                <a:schemeClr val="tx1"/>
              </a:solidFill>
              <a:latin typeface="+mn-lt"/>
            </a:rPr>
            <a:t>Cel badania</a:t>
          </a:r>
          <a:endParaRPr lang="pl-PL" sz="1800" dirty="0">
            <a:solidFill>
              <a:schemeClr val="tx1"/>
            </a:solidFill>
            <a:latin typeface="+mn-lt"/>
          </a:endParaRPr>
        </a:p>
      </dgm:t>
    </dgm:pt>
    <dgm:pt modelId="{56E0AB2F-AB1D-49FB-9BF0-53A0EAD29CB5}" type="parTrans" cxnId="{3E742C4D-959D-4ED7-8D52-E38530F02969}">
      <dgm:prSet/>
      <dgm:spPr/>
      <dgm:t>
        <a:bodyPr/>
        <a:lstStyle/>
        <a:p>
          <a:endParaRPr lang="pl-PL">
            <a:latin typeface="Cambria" panose="02040503050406030204" pitchFamily="18" charset="0"/>
          </a:endParaRPr>
        </a:p>
      </dgm:t>
    </dgm:pt>
    <dgm:pt modelId="{68C39E24-A9A2-483A-869D-E7866FBF2EA7}" type="sibTrans" cxnId="{3E742C4D-959D-4ED7-8D52-E38530F02969}">
      <dgm:prSet/>
      <dgm:spPr/>
      <dgm:t>
        <a:bodyPr/>
        <a:lstStyle/>
        <a:p>
          <a:endParaRPr lang="pl-PL">
            <a:latin typeface="Cambria" panose="02040503050406030204" pitchFamily="18" charset="0"/>
          </a:endParaRPr>
        </a:p>
      </dgm:t>
    </dgm:pt>
    <dgm:pt modelId="{3993EF97-5958-4B01-A04D-16FD9AD69E30}">
      <dgm:prSet custT="1"/>
      <dgm:spPr/>
      <dgm:t>
        <a:bodyPr/>
        <a:lstStyle/>
        <a:p>
          <a:r>
            <a:rPr lang="pl-PL" sz="1800" b="1" dirty="0" smtClean="0">
              <a:solidFill>
                <a:schemeClr val="tx1"/>
              </a:solidFill>
              <a:latin typeface="+mn-lt"/>
            </a:rPr>
            <a:t>Zespół badawczy</a:t>
          </a:r>
          <a:endParaRPr lang="pl-PL" sz="1800" b="1" dirty="0">
            <a:solidFill>
              <a:schemeClr val="tx1"/>
            </a:solidFill>
            <a:latin typeface="+mn-lt"/>
          </a:endParaRPr>
        </a:p>
      </dgm:t>
    </dgm:pt>
    <dgm:pt modelId="{C4782AF5-6839-48E0-BC56-CD9E777E080C}" type="parTrans" cxnId="{53CF6096-264A-4DF1-B211-FD6499730A15}">
      <dgm:prSet/>
      <dgm:spPr/>
      <dgm:t>
        <a:bodyPr/>
        <a:lstStyle/>
        <a:p>
          <a:endParaRPr lang="pl-PL"/>
        </a:p>
      </dgm:t>
    </dgm:pt>
    <dgm:pt modelId="{3931DBD3-6D58-44E4-BEC5-ECBC446E2471}" type="sibTrans" cxnId="{53CF6096-264A-4DF1-B211-FD6499730A15}">
      <dgm:prSet/>
      <dgm:spPr/>
      <dgm:t>
        <a:bodyPr/>
        <a:lstStyle/>
        <a:p>
          <a:endParaRPr lang="pl-PL"/>
        </a:p>
      </dgm:t>
    </dgm:pt>
    <dgm:pt modelId="{0BE60D5E-B749-4D81-A35F-895E04635C5D}">
      <dgm:prSet custT="1"/>
      <dgm:spPr/>
      <dgm:t>
        <a:bodyPr/>
        <a:lstStyle/>
        <a:p>
          <a:pPr rtl="0"/>
          <a:r>
            <a:rPr lang="pl-PL" sz="1800" b="1" dirty="0" smtClean="0">
              <a:solidFill>
                <a:schemeClr val="tx1"/>
              </a:solidFill>
              <a:latin typeface="+mn-lt"/>
            </a:rPr>
            <a:t>Wyniki badania</a:t>
          </a:r>
          <a:endParaRPr lang="pl-PL" sz="1800" dirty="0">
            <a:solidFill>
              <a:schemeClr val="tx1"/>
            </a:solidFill>
            <a:latin typeface="+mn-lt"/>
          </a:endParaRPr>
        </a:p>
      </dgm:t>
    </dgm:pt>
    <dgm:pt modelId="{0A4637B9-D304-4A21-AC7B-2067EF90469A}" type="sibTrans" cxnId="{F311C9F0-D15D-4471-A3D8-10352CEC7219}">
      <dgm:prSet/>
      <dgm:spPr/>
      <dgm:t>
        <a:bodyPr/>
        <a:lstStyle/>
        <a:p>
          <a:endParaRPr lang="pl-PL">
            <a:latin typeface="Cambria" panose="02040503050406030204" pitchFamily="18" charset="0"/>
          </a:endParaRPr>
        </a:p>
      </dgm:t>
    </dgm:pt>
    <dgm:pt modelId="{704B1C3C-4FC3-4393-B802-47DE411668A8}" type="parTrans" cxnId="{F311C9F0-D15D-4471-A3D8-10352CEC7219}">
      <dgm:prSet/>
      <dgm:spPr/>
      <dgm:t>
        <a:bodyPr/>
        <a:lstStyle/>
        <a:p>
          <a:endParaRPr lang="pl-PL">
            <a:latin typeface="Cambria" panose="02040503050406030204" pitchFamily="18" charset="0"/>
          </a:endParaRPr>
        </a:p>
      </dgm:t>
    </dgm:pt>
    <dgm:pt modelId="{143F8B6A-5D2E-4504-ADF0-23CAAEB72B10}" type="pres">
      <dgm:prSet presAssocID="{44C11182-B337-45EB-B846-842683689952}" presName="linear" presStyleCnt="0">
        <dgm:presLayoutVars>
          <dgm:animLvl val="lvl"/>
          <dgm:resizeHandles val="exact"/>
        </dgm:presLayoutVars>
      </dgm:prSet>
      <dgm:spPr/>
      <dgm:t>
        <a:bodyPr/>
        <a:lstStyle/>
        <a:p>
          <a:endParaRPr lang="pl-PL"/>
        </a:p>
      </dgm:t>
    </dgm:pt>
    <dgm:pt modelId="{09FE14A7-EA5D-4A38-ADB2-063A6DE6492A}" type="pres">
      <dgm:prSet presAssocID="{3993EF97-5958-4B01-A04D-16FD9AD69E30}" presName="parentText" presStyleLbl="node1" presStyleIdx="0" presStyleCnt="3" custScaleY="67393">
        <dgm:presLayoutVars>
          <dgm:chMax val="0"/>
          <dgm:bulletEnabled val="1"/>
        </dgm:presLayoutVars>
      </dgm:prSet>
      <dgm:spPr/>
      <dgm:t>
        <a:bodyPr/>
        <a:lstStyle/>
        <a:p>
          <a:endParaRPr lang="pl-PL"/>
        </a:p>
      </dgm:t>
    </dgm:pt>
    <dgm:pt modelId="{1FB77947-225A-4E1C-8F9E-649BD0EC1D09}" type="pres">
      <dgm:prSet presAssocID="{3931DBD3-6D58-44E4-BEC5-ECBC446E2471}" presName="spacer" presStyleCnt="0"/>
      <dgm:spPr/>
      <dgm:t>
        <a:bodyPr/>
        <a:lstStyle/>
        <a:p>
          <a:endParaRPr lang="pl-PL"/>
        </a:p>
      </dgm:t>
    </dgm:pt>
    <dgm:pt modelId="{AE2D0B2A-921D-43C0-BF9B-AA8AAC48CC1E}" type="pres">
      <dgm:prSet presAssocID="{272FA5DA-AE61-43BC-8DF3-A7B218C82F25}" presName="parentText" presStyleLbl="node1" presStyleIdx="1" presStyleCnt="3" custScaleY="67393">
        <dgm:presLayoutVars>
          <dgm:chMax val="0"/>
          <dgm:bulletEnabled val="1"/>
        </dgm:presLayoutVars>
      </dgm:prSet>
      <dgm:spPr/>
      <dgm:t>
        <a:bodyPr/>
        <a:lstStyle/>
        <a:p>
          <a:endParaRPr lang="pl-PL"/>
        </a:p>
      </dgm:t>
    </dgm:pt>
    <dgm:pt modelId="{FC5F4E7C-7D63-49FA-860C-7AB94C992183}" type="pres">
      <dgm:prSet presAssocID="{68C39E24-A9A2-483A-869D-E7866FBF2EA7}" presName="spacer" presStyleCnt="0"/>
      <dgm:spPr/>
      <dgm:t>
        <a:bodyPr/>
        <a:lstStyle/>
        <a:p>
          <a:endParaRPr lang="pl-PL"/>
        </a:p>
      </dgm:t>
    </dgm:pt>
    <dgm:pt modelId="{6DA9CB11-0967-412B-B1FE-81194684033F}" type="pres">
      <dgm:prSet presAssocID="{0BE60D5E-B749-4D81-A35F-895E04635C5D}" presName="parentText" presStyleLbl="node1" presStyleIdx="2" presStyleCnt="3" custScaleY="67393" custLinFactNeighborX="25000" custLinFactNeighborY="894">
        <dgm:presLayoutVars>
          <dgm:chMax val="0"/>
          <dgm:bulletEnabled val="1"/>
        </dgm:presLayoutVars>
      </dgm:prSet>
      <dgm:spPr/>
      <dgm:t>
        <a:bodyPr/>
        <a:lstStyle/>
        <a:p>
          <a:endParaRPr lang="pl-PL"/>
        </a:p>
      </dgm:t>
    </dgm:pt>
  </dgm:ptLst>
  <dgm:cxnLst>
    <dgm:cxn modelId="{DFCFC3B4-C330-4DBC-AE7A-C1DA0791875B}" type="presOf" srcId="{3993EF97-5958-4B01-A04D-16FD9AD69E30}" destId="{09FE14A7-EA5D-4A38-ADB2-063A6DE6492A}" srcOrd="0" destOrd="0" presId="urn:microsoft.com/office/officeart/2005/8/layout/vList2"/>
    <dgm:cxn modelId="{01A57B0A-9C42-4C91-9366-BF056C8AC529}" type="presOf" srcId="{272FA5DA-AE61-43BC-8DF3-A7B218C82F25}" destId="{AE2D0B2A-921D-43C0-BF9B-AA8AAC48CC1E}" srcOrd="0" destOrd="0" presId="urn:microsoft.com/office/officeart/2005/8/layout/vList2"/>
    <dgm:cxn modelId="{3E742C4D-959D-4ED7-8D52-E38530F02969}" srcId="{44C11182-B337-45EB-B846-842683689952}" destId="{272FA5DA-AE61-43BC-8DF3-A7B218C82F25}" srcOrd="1" destOrd="0" parTransId="{56E0AB2F-AB1D-49FB-9BF0-53A0EAD29CB5}" sibTransId="{68C39E24-A9A2-483A-869D-E7866FBF2EA7}"/>
    <dgm:cxn modelId="{53CF6096-264A-4DF1-B211-FD6499730A15}" srcId="{44C11182-B337-45EB-B846-842683689952}" destId="{3993EF97-5958-4B01-A04D-16FD9AD69E30}" srcOrd="0" destOrd="0" parTransId="{C4782AF5-6839-48E0-BC56-CD9E777E080C}" sibTransId="{3931DBD3-6D58-44E4-BEC5-ECBC446E2471}"/>
    <dgm:cxn modelId="{56DD33C3-E55C-40CF-9E3C-AC7CB8B26555}" type="presOf" srcId="{0BE60D5E-B749-4D81-A35F-895E04635C5D}" destId="{6DA9CB11-0967-412B-B1FE-81194684033F}" srcOrd="0" destOrd="0" presId="urn:microsoft.com/office/officeart/2005/8/layout/vList2"/>
    <dgm:cxn modelId="{F311C9F0-D15D-4471-A3D8-10352CEC7219}" srcId="{44C11182-B337-45EB-B846-842683689952}" destId="{0BE60D5E-B749-4D81-A35F-895E04635C5D}" srcOrd="2" destOrd="0" parTransId="{704B1C3C-4FC3-4393-B802-47DE411668A8}" sibTransId="{0A4637B9-D304-4A21-AC7B-2067EF90469A}"/>
    <dgm:cxn modelId="{56E425CC-CC0B-4D21-8FE4-FCF849564777}" type="presOf" srcId="{44C11182-B337-45EB-B846-842683689952}" destId="{143F8B6A-5D2E-4504-ADF0-23CAAEB72B10}" srcOrd="0" destOrd="0" presId="urn:microsoft.com/office/officeart/2005/8/layout/vList2"/>
    <dgm:cxn modelId="{59410962-7342-43B5-9F09-60B27C955AE4}" type="presParOf" srcId="{143F8B6A-5D2E-4504-ADF0-23CAAEB72B10}" destId="{09FE14A7-EA5D-4A38-ADB2-063A6DE6492A}" srcOrd="0" destOrd="0" presId="urn:microsoft.com/office/officeart/2005/8/layout/vList2"/>
    <dgm:cxn modelId="{8FC129F5-749C-4023-B78F-5BF256612FE8}" type="presParOf" srcId="{143F8B6A-5D2E-4504-ADF0-23CAAEB72B10}" destId="{1FB77947-225A-4E1C-8F9E-649BD0EC1D09}" srcOrd="1" destOrd="0" presId="urn:microsoft.com/office/officeart/2005/8/layout/vList2"/>
    <dgm:cxn modelId="{7C954A8E-5A28-45DC-9925-83C768DE227F}" type="presParOf" srcId="{143F8B6A-5D2E-4504-ADF0-23CAAEB72B10}" destId="{AE2D0B2A-921D-43C0-BF9B-AA8AAC48CC1E}" srcOrd="2" destOrd="0" presId="urn:microsoft.com/office/officeart/2005/8/layout/vList2"/>
    <dgm:cxn modelId="{8682B823-EF66-467A-A382-73BA385D2EF1}" type="presParOf" srcId="{143F8B6A-5D2E-4504-ADF0-23CAAEB72B10}" destId="{FC5F4E7C-7D63-49FA-860C-7AB94C992183}" srcOrd="3" destOrd="0" presId="urn:microsoft.com/office/officeart/2005/8/layout/vList2"/>
    <dgm:cxn modelId="{5F608C90-B07A-4B75-95D6-A9028635D6B9}" type="presParOf" srcId="{143F8B6A-5D2E-4504-ADF0-23CAAEB72B10}" destId="{6DA9CB11-0967-412B-B1FE-81194684033F}"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01CE21-3DD9-47EC-9A0B-FDE68D9F13D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pl-PL"/>
        </a:p>
      </dgm:t>
    </dgm:pt>
    <dgm:pt modelId="{B1A7DF3E-91B4-4778-8A64-4A413D2EAD9A}">
      <dgm:prSet custT="1"/>
      <dgm:spPr/>
      <dgm:t>
        <a:bodyPr/>
        <a:lstStyle/>
        <a:p>
          <a:r>
            <a:rPr lang="pl-PL" sz="2400" dirty="0" smtClean="0">
              <a:solidFill>
                <a:schemeClr val="tx1"/>
              </a:solidFill>
            </a:rPr>
            <a:t>Celem badania było wskazanie </a:t>
          </a:r>
          <a:r>
            <a:rPr lang="pl-PL" sz="2400" b="1" dirty="0" smtClean="0">
              <a:solidFill>
                <a:schemeClr val="tx1"/>
              </a:solidFill>
            </a:rPr>
            <a:t>przyczyn nieosiągnięcia zakładanych wartości docelowych wskaźników</a:t>
          </a:r>
          <a:r>
            <a:rPr lang="pl-PL" sz="2400" dirty="0" smtClean="0">
              <a:solidFill>
                <a:schemeClr val="tx1"/>
              </a:solidFill>
            </a:rPr>
            <a:t> wybranych do analizy w ramach RPO WK-P na lata 2007-2013.</a:t>
          </a:r>
        </a:p>
        <a:p>
          <a:endParaRPr lang="pl-PL" sz="2400" dirty="0" smtClean="0">
            <a:solidFill>
              <a:schemeClr val="tx1"/>
            </a:solidFill>
          </a:endParaRPr>
        </a:p>
        <a:p>
          <a:r>
            <a:rPr lang="pl-PL" sz="2400" dirty="0" smtClean="0">
              <a:solidFill>
                <a:schemeClr val="tx1"/>
              </a:solidFill>
            </a:rPr>
            <a:t> Badanie dotyczyło analizy 26 wskaźników, których stopień realizacji i szacowanej realizacji jest niższy niż 75% zakładanej wartości docelowej.</a:t>
          </a:r>
          <a:endParaRPr lang="pl-PL" sz="2400" dirty="0">
            <a:solidFill>
              <a:schemeClr val="tx1"/>
            </a:solidFill>
          </a:endParaRPr>
        </a:p>
      </dgm:t>
    </dgm:pt>
    <dgm:pt modelId="{A652AEBD-8A46-4DCC-BA9A-C75509A43EF2}" type="parTrans" cxnId="{37C3172F-077C-414E-9E55-4541B70E6984}">
      <dgm:prSet/>
      <dgm:spPr/>
      <dgm:t>
        <a:bodyPr/>
        <a:lstStyle/>
        <a:p>
          <a:endParaRPr lang="pl-PL"/>
        </a:p>
      </dgm:t>
    </dgm:pt>
    <dgm:pt modelId="{0AB69974-B10A-4C3F-902F-7013470E5665}" type="sibTrans" cxnId="{37C3172F-077C-414E-9E55-4541B70E6984}">
      <dgm:prSet/>
      <dgm:spPr/>
      <dgm:t>
        <a:bodyPr/>
        <a:lstStyle/>
        <a:p>
          <a:endParaRPr lang="pl-PL"/>
        </a:p>
      </dgm:t>
    </dgm:pt>
    <dgm:pt modelId="{757229A7-4555-44E0-BEE9-C11F1DF2EABE}" type="pres">
      <dgm:prSet presAssocID="{1F01CE21-3DD9-47EC-9A0B-FDE68D9F13DD}" presName="Name0" presStyleCnt="0">
        <dgm:presLayoutVars>
          <dgm:dir/>
          <dgm:animLvl val="lvl"/>
          <dgm:resizeHandles val="exact"/>
        </dgm:presLayoutVars>
      </dgm:prSet>
      <dgm:spPr/>
      <dgm:t>
        <a:bodyPr/>
        <a:lstStyle/>
        <a:p>
          <a:endParaRPr lang="pl-PL"/>
        </a:p>
      </dgm:t>
    </dgm:pt>
    <dgm:pt modelId="{6ACC167E-660A-4BE7-83A4-BF52CFBF92B7}" type="pres">
      <dgm:prSet presAssocID="{B1A7DF3E-91B4-4778-8A64-4A413D2EAD9A}" presName="linNode" presStyleCnt="0"/>
      <dgm:spPr/>
      <dgm:t>
        <a:bodyPr/>
        <a:lstStyle/>
        <a:p>
          <a:endParaRPr lang="pl-PL"/>
        </a:p>
      </dgm:t>
    </dgm:pt>
    <dgm:pt modelId="{65FA5721-5F2E-42E6-A253-9CAE09026D4B}" type="pres">
      <dgm:prSet presAssocID="{B1A7DF3E-91B4-4778-8A64-4A413D2EAD9A}" presName="parentText" presStyleLbl="node1" presStyleIdx="0" presStyleCnt="1" custScaleX="277778">
        <dgm:presLayoutVars>
          <dgm:chMax val="1"/>
          <dgm:bulletEnabled val="1"/>
        </dgm:presLayoutVars>
      </dgm:prSet>
      <dgm:spPr/>
      <dgm:t>
        <a:bodyPr/>
        <a:lstStyle/>
        <a:p>
          <a:endParaRPr lang="pl-PL"/>
        </a:p>
      </dgm:t>
    </dgm:pt>
  </dgm:ptLst>
  <dgm:cxnLst>
    <dgm:cxn modelId="{BF56B298-49A9-4943-8D5B-5008F63F9A3C}" type="presOf" srcId="{B1A7DF3E-91B4-4778-8A64-4A413D2EAD9A}" destId="{65FA5721-5F2E-42E6-A253-9CAE09026D4B}" srcOrd="0" destOrd="0" presId="urn:microsoft.com/office/officeart/2005/8/layout/vList5"/>
    <dgm:cxn modelId="{37C3172F-077C-414E-9E55-4541B70E6984}" srcId="{1F01CE21-3DD9-47EC-9A0B-FDE68D9F13DD}" destId="{B1A7DF3E-91B4-4778-8A64-4A413D2EAD9A}" srcOrd="0" destOrd="0" parTransId="{A652AEBD-8A46-4DCC-BA9A-C75509A43EF2}" sibTransId="{0AB69974-B10A-4C3F-902F-7013470E5665}"/>
    <dgm:cxn modelId="{BDCCE3F9-C1C8-4D8D-9446-D098DFEE6945}" type="presOf" srcId="{1F01CE21-3DD9-47EC-9A0B-FDE68D9F13DD}" destId="{757229A7-4555-44E0-BEE9-C11F1DF2EABE}" srcOrd="0" destOrd="0" presId="urn:microsoft.com/office/officeart/2005/8/layout/vList5"/>
    <dgm:cxn modelId="{5625DEBB-9DA9-42BE-8F36-84BD78B419BB}" type="presParOf" srcId="{757229A7-4555-44E0-BEE9-C11F1DF2EABE}" destId="{6ACC167E-660A-4BE7-83A4-BF52CFBF92B7}" srcOrd="0" destOrd="0" presId="urn:microsoft.com/office/officeart/2005/8/layout/vList5"/>
    <dgm:cxn modelId="{D5E3D374-3C44-4A1B-B109-897F8299D997}" type="presParOf" srcId="{6ACC167E-660A-4BE7-83A4-BF52CFBF92B7}" destId="{65FA5721-5F2E-42E6-A253-9CAE09026D4B}" srcOrd="0" destOrd="0" presId="urn:microsoft.com/office/officeart/2005/8/layout/vList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806FE2-904C-4B8A-95C0-215BC566F7B4}" type="doc">
      <dgm:prSet loTypeId="urn:microsoft.com/office/officeart/2005/8/layout/process4" loCatId="list" qsTypeId="urn:microsoft.com/office/officeart/2005/8/quickstyle/3d4" qsCatId="3D" csTypeId="urn:microsoft.com/office/officeart/2005/8/colors/accent1_2" csCatId="accent1" phldr="1"/>
      <dgm:spPr/>
      <dgm:t>
        <a:bodyPr/>
        <a:lstStyle/>
        <a:p>
          <a:endParaRPr lang="pl-PL"/>
        </a:p>
      </dgm:t>
    </dgm:pt>
    <dgm:pt modelId="{09701B16-97E3-4FD9-9182-E74638A032DA}">
      <dgm:prSet phldrT="[Tekst]" custT="1"/>
      <dgm:spPr/>
      <dgm:t>
        <a:bodyPr/>
        <a:lstStyle/>
        <a:p>
          <a:r>
            <a:rPr lang="pl-PL" sz="1600" b="1" dirty="0">
              <a:solidFill>
                <a:schemeClr val="tx1"/>
              </a:solidFill>
            </a:rPr>
            <a:t>ETAP I - perspektywa finansowa 2007-2013</a:t>
          </a:r>
        </a:p>
      </dgm:t>
    </dgm:pt>
    <dgm:pt modelId="{19F729FA-A4A6-4F7F-B171-F41DF6C2E184}" type="parTrans" cxnId="{15DACCB7-6C9E-42DA-B986-167EF40805D8}">
      <dgm:prSet/>
      <dgm:spPr/>
      <dgm:t>
        <a:bodyPr/>
        <a:lstStyle/>
        <a:p>
          <a:endParaRPr lang="pl-PL" sz="1600"/>
        </a:p>
      </dgm:t>
    </dgm:pt>
    <dgm:pt modelId="{24EAD6ED-0832-4989-BFD9-04A45AA3BC12}" type="sibTrans" cxnId="{15DACCB7-6C9E-42DA-B986-167EF40805D8}">
      <dgm:prSet/>
      <dgm:spPr/>
      <dgm:t>
        <a:bodyPr/>
        <a:lstStyle/>
        <a:p>
          <a:endParaRPr lang="pl-PL" sz="1600"/>
        </a:p>
      </dgm:t>
    </dgm:pt>
    <dgm:pt modelId="{80F8EC1C-108D-4DB3-BC02-64FF41915B4D}">
      <dgm:prSet phldrT="[Tekst]" custT="1"/>
      <dgm:spPr/>
      <dgm:t>
        <a:bodyPr/>
        <a:lstStyle/>
        <a:p>
          <a:r>
            <a:rPr lang="pl-PL" sz="1600" dirty="0"/>
            <a:t>Analiza 26 wskaźników, których stopień realizacji i szacowanej realizacji jest </a:t>
          </a:r>
          <a:r>
            <a:rPr lang="pl-PL" sz="1600" dirty="0" smtClean="0"/>
            <a:t>niższy </a:t>
          </a:r>
          <a:r>
            <a:rPr lang="pl-PL" sz="1600" dirty="0"/>
            <a:t>niż 75% zakładanej wartości docelowej</a:t>
          </a:r>
        </a:p>
      </dgm:t>
    </dgm:pt>
    <dgm:pt modelId="{A7C75651-1FBA-4CB7-9098-C51E3CDC08F4}" type="parTrans" cxnId="{18862B08-DB5C-46B1-8073-2B2C0F3A442E}">
      <dgm:prSet/>
      <dgm:spPr/>
      <dgm:t>
        <a:bodyPr/>
        <a:lstStyle/>
        <a:p>
          <a:endParaRPr lang="pl-PL" sz="1600"/>
        </a:p>
      </dgm:t>
    </dgm:pt>
    <dgm:pt modelId="{D9612FF6-FFC2-4AF1-A5E1-82953C935AA3}" type="sibTrans" cxnId="{18862B08-DB5C-46B1-8073-2B2C0F3A442E}">
      <dgm:prSet/>
      <dgm:spPr/>
      <dgm:t>
        <a:bodyPr/>
        <a:lstStyle/>
        <a:p>
          <a:endParaRPr lang="pl-PL" sz="1600"/>
        </a:p>
      </dgm:t>
    </dgm:pt>
    <dgm:pt modelId="{B77D784E-5601-435F-AC25-B3BA3B3C1E49}">
      <dgm:prSet phldrT="[Tekst]" custT="1"/>
      <dgm:spPr/>
      <dgm:t>
        <a:bodyPr/>
        <a:lstStyle/>
        <a:p>
          <a:r>
            <a:rPr lang="pl-PL" sz="1600" b="1" dirty="0">
              <a:solidFill>
                <a:schemeClr val="tx1"/>
              </a:solidFill>
            </a:rPr>
            <a:t>ETAP II - perspektywa finansowa 2014-2020</a:t>
          </a:r>
        </a:p>
      </dgm:t>
    </dgm:pt>
    <dgm:pt modelId="{4202BDA1-CC47-41A2-A4C9-EFCA4FA06C0F}" type="parTrans" cxnId="{25AE3E5A-DD53-4A98-8205-3E900DF42033}">
      <dgm:prSet/>
      <dgm:spPr/>
      <dgm:t>
        <a:bodyPr/>
        <a:lstStyle/>
        <a:p>
          <a:endParaRPr lang="pl-PL" sz="1600"/>
        </a:p>
      </dgm:t>
    </dgm:pt>
    <dgm:pt modelId="{579904E2-8D42-4950-80F6-22F2675AE84C}" type="sibTrans" cxnId="{25AE3E5A-DD53-4A98-8205-3E900DF42033}">
      <dgm:prSet/>
      <dgm:spPr/>
      <dgm:t>
        <a:bodyPr/>
        <a:lstStyle/>
        <a:p>
          <a:endParaRPr lang="pl-PL" sz="1600"/>
        </a:p>
      </dgm:t>
    </dgm:pt>
    <dgm:pt modelId="{76ED0D2D-FAC7-4E27-8FBD-FEC74A225D40}">
      <dgm:prSet phldrT="[Tekst]" custT="1"/>
      <dgm:spPr/>
      <dgm:t>
        <a:bodyPr/>
        <a:lstStyle/>
        <a:p>
          <a:r>
            <a:rPr lang="pl-PL" sz="1600" dirty="0"/>
            <a:t>Szacowanie wartości docelowej dla wskaźnika rezultatu </a:t>
          </a:r>
          <a:r>
            <a:rPr lang="pl-PL" sz="1600" i="1" dirty="0"/>
            <a:t>Odsetek obywateli </a:t>
          </a:r>
          <a:br>
            <a:rPr lang="pl-PL" sz="1600" i="1" dirty="0"/>
          </a:br>
          <a:r>
            <a:rPr lang="pl-PL" sz="1600" i="1" dirty="0"/>
            <a:t>korzystających z e-administracji (EAC)</a:t>
          </a:r>
          <a:r>
            <a:rPr lang="pl-PL" sz="1600" dirty="0"/>
            <a:t> </a:t>
          </a:r>
        </a:p>
      </dgm:t>
    </dgm:pt>
    <dgm:pt modelId="{5C208BF3-A503-49C1-BC87-00868B904E38}" type="parTrans" cxnId="{4FB5A7B9-BDE3-423E-9EF6-B33BC4B909F4}">
      <dgm:prSet/>
      <dgm:spPr/>
      <dgm:t>
        <a:bodyPr/>
        <a:lstStyle/>
        <a:p>
          <a:endParaRPr lang="pl-PL" sz="1600"/>
        </a:p>
      </dgm:t>
    </dgm:pt>
    <dgm:pt modelId="{47CCACAB-3B14-4237-BB14-3502AB3A8419}" type="sibTrans" cxnId="{4FB5A7B9-BDE3-423E-9EF6-B33BC4B909F4}">
      <dgm:prSet/>
      <dgm:spPr/>
      <dgm:t>
        <a:bodyPr/>
        <a:lstStyle/>
        <a:p>
          <a:endParaRPr lang="pl-PL" sz="1600"/>
        </a:p>
      </dgm:t>
    </dgm:pt>
    <dgm:pt modelId="{3D0D7377-2DA0-4512-A9D6-34B51E47DEB1}" type="pres">
      <dgm:prSet presAssocID="{68806FE2-904C-4B8A-95C0-215BC566F7B4}" presName="Name0" presStyleCnt="0">
        <dgm:presLayoutVars>
          <dgm:dir/>
          <dgm:animLvl val="lvl"/>
          <dgm:resizeHandles val="exact"/>
        </dgm:presLayoutVars>
      </dgm:prSet>
      <dgm:spPr/>
      <dgm:t>
        <a:bodyPr/>
        <a:lstStyle/>
        <a:p>
          <a:endParaRPr lang="pl-PL"/>
        </a:p>
      </dgm:t>
    </dgm:pt>
    <dgm:pt modelId="{EB0EE0EE-27CA-4B78-8AE6-1A218E843D42}" type="pres">
      <dgm:prSet presAssocID="{B77D784E-5601-435F-AC25-B3BA3B3C1E49}" presName="boxAndChildren" presStyleCnt="0"/>
      <dgm:spPr/>
      <dgm:t>
        <a:bodyPr/>
        <a:lstStyle/>
        <a:p>
          <a:endParaRPr lang="pl-PL"/>
        </a:p>
      </dgm:t>
    </dgm:pt>
    <dgm:pt modelId="{A250F654-EAEF-4448-97AD-9C954F822F22}" type="pres">
      <dgm:prSet presAssocID="{B77D784E-5601-435F-AC25-B3BA3B3C1E49}" presName="parentTextBox" presStyleLbl="node1" presStyleIdx="0" presStyleCnt="2"/>
      <dgm:spPr/>
      <dgm:t>
        <a:bodyPr/>
        <a:lstStyle/>
        <a:p>
          <a:endParaRPr lang="pl-PL"/>
        </a:p>
      </dgm:t>
    </dgm:pt>
    <dgm:pt modelId="{41B8655C-6799-4AD4-8D95-752153FC7186}" type="pres">
      <dgm:prSet presAssocID="{B77D784E-5601-435F-AC25-B3BA3B3C1E49}" presName="entireBox" presStyleLbl="node1" presStyleIdx="0" presStyleCnt="2" custLinFactNeighborY="1299"/>
      <dgm:spPr/>
      <dgm:t>
        <a:bodyPr/>
        <a:lstStyle/>
        <a:p>
          <a:endParaRPr lang="pl-PL"/>
        </a:p>
      </dgm:t>
    </dgm:pt>
    <dgm:pt modelId="{51617856-4DAB-4712-8A90-CA86328A3DEC}" type="pres">
      <dgm:prSet presAssocID="{B77D784E-5601-435F-AC25-B3BA3B3C1E49}" presName="descendantBox" presStyleCnt="0"/>
      <dgm:spPr/>
      <dgm:t>
        <a:bodyPr/>
        <a:lstStyle/>
        <a:p>
          <a:endParaRPr lang="pl-PL"/>
        </a:p>
      </dgm:t>
    </dgm:pt>
    <dgm:pt modelId="{B99950E1-1378-44EB-81E6-14EECC301C9A}" type="pres">
      <dgm:prSet presAssocID="{76ED0D2D-FAC7-4E27-8FBD-FEC74A225D40}" presName="childTextBox" presStyleLbl="fgAccFollowNode1" presStyleIdx="0" presStyleCnt="2">
        <dgm:presLayoutVars>
          <dgm:bulletEnabled val="1"/>
        </dgm:presLayoutVars>
      </dgm:prSet>
      <dgm:spPr/>
      <dgm:t>
        <a:bodyPr/>
        <a:lstStyle/>
        <a:p>
          <a:endParaRPr lang="pl-PL"/>
        </a:p>
      </dgm:t>
    </dgm:pt>
    <dgm:pt modelId="{9AA1FCDD-8F5E-4853-AD75-627614DB4F08}" type="pres">
      <dgm:prSet presAssocID="{24EAD6ED-0832-4989-BFD9-04A45AA3BC12}" presName="sp" presStyleCnt="0"/>
      <dgm:spPr/>
      <dgm:t>
        <a:bodyPr/>
        <a:lstStyle/>
        <a:p>
          <a:endParaRPr lang="pl-PL"/>
        </a:p>
      </dgm:t>
    </dgm:pt>
    <dgm:pt modelId="{8839C15C-22C7-4355-8E84-55AABC025AE2}" type="pres">
      <dgm:prSet presAssocID="{09701B16-97E3-4FD9-9182-E74638A032DA}" presName="arrowAndChildren" presStyleCnt="0"/>
      <dgm:spPr/>
      <dgm:t>
        <a:bodyPr/>
        <a:lstStyle/>
        <a:p>
          <a:endParaRPr lang="pl-PL"/>
        </a:p>
      </dgm:t>
    </dgm:pt>
    <dgm:pt modelId="{3AACAF9C-D2E2-48B7-80AD-FBF12C379515}" type="pres">
      <dgm:prSet presAssocID="{09701B16-97E3-4FD9-9182-E74638A032DA}" presName="parentTextArrow" presStyleLbl="node1" presStyleIdx="0" presStyleCnt="2"/>
      <dgm:spPr/>
      <dgm:t>
        <a:bodyPr/>
        <a:lstStyle/>
        <a:p>
          <a:endParaRPr lang="pl-PL"/>
        </a:p>
      </dgm:t>
    </dgm:pt>
    <dgm:pt modelId="{F32B1759-B867-4A07-B7D9-34D5EC307E8A}" type="pres">
      <dgm:prSet presAssocID="{09701B16-97E3-4FD9-9182-E74638A032DA}" presName="arrow" presStyleLbl="node1" presStyleIdx="1" presStyleCnt="2"/>
      <dgm:spPr/>
      <dgm:t>
        <a:bodyPr/>
        <a:lstStyle/>
        <a:p>
          <a:endParaRPr lang="pl-PL"/>
        </a:p>
      </dgm:t>
    </dgm:pt>
    <dgm:pt modelId="{624858AB-1E85-49A7-BE0A-B4C3A593754E}" type="pres">
      <dgm:prSet presAssocID="{09701B16-97E3-4FD9-9182-E74638A032DA}" presName="descendantArrow" presStyleCnt="0"/>
      <dgm:spPr/>
      <dgm:t>
        <a:bodyPr/>
        <a:lstStyle/>
        <a:p>
          <a:endParaRPr lang="pl-PL"/>
        </a:p>
      </dgm:t>
    </dgm:pt>
    <dgm:pt modelId="{B60C50FF-0412-41CF-AAAD-1924298E2F8B}" type="pres">
      <dgm:prSet presAssocID="{80F8EC1C-108D-4DB3-BC02-64FF41915B4D}" presName="childTextArrow" presStyleLbl="fgAccFollowNode1" presStyleIdx="1" presStyleCnt="2">
        <dgm:presLayoutVars>
          <dgm:bulletEnabled val="1"/>
        </dgm:presLayoutVars>
      </dgm:prSet>
      <dgm:spPr/>
      <dgm:t>
        <a:bodyPr/>
        <a:lstStyle/>
        <a:p>
          <a:endParaRPr lang="pl-PL"/>
        </a:p>
      </dgm:t>
    </dgm:pt>
  </dgm:ptLst>
  <dgm:cxnLst>
    <dgm:cxn modelId="{4B240F9F-7436-48D1-B8A5-CE5159B90D48}" type="presOf" srcId="{B77D784E-5601-435F-AC25-B3BA3B3C1E49}" destId="{A250F654-EAEF-4448-97AD-9C954F822F22}" srcOrd="0" destOrd="0" presId="urn:microsoft.com/office/officeart/2005/8/layout/process4"/>
    <dgm:cxn modelId="{4FB5A7B9-BDE3-423E-9EF6-B33BC4B909F4}" srcId="{B77D784E-5601-435F-AC25-B3BA3B3C1E49}" destId="{76ED0D2D-FAC7-4E27-8FBD-FEC74A225D40}" srcOrd="0" destOrd="0" parTransId="{5C208BF3-A503-49C1-BC87-00868B904E38}" sibTransId="{47CCACAB-3B14-4237-BB14-3502AB3A8419}"/>
    <dgm:cxn modelId="{D95EF5B8-CD85-45BD-8F77-C20613127767}" type="presOf" srcId="{68806FE2-904C-4B8A-95C0-215BC566F7B4}" destId="{3D0D7377-2DA0-4512-A9D6-34B51E47DEB1}" srcOrd="0" destOrd="0" presId="urn:microsoft.com/office/officeart/2005/8/layout/process4"/>
    <dgm:cxn modelId="{15DACCB7-6C9E-42DA-B986-167EF40805D8}" srcId="{68806FE2-904C-4B8A-95C0-215BC566F7B4}" destId="{09701B16-97E3-4FD9-9182-E74638A032DA}" srcOrd="0" destOrd="0" parTransId="{19F729FA-A4A6-4F7F-B171-F41DF6C2E184}" sibTransId="{24EAD6ED-0832-4989-BFD9-04A45AA3BC12}"/>
    <dgm:cxn modelId="{5B3A34BD-BBA6-4737-8D62-7A95E41318E6}" type="presOf" srcId="{09701B16-97E3-4FD9-9182-E74638A032DA}" destId="{F32B1759-B867-4A07-B7D9-34D5EC307E8A}" srcOrd="1" destOrd="0" presId="urn:microsoft.com/office/officeart/2005/8/layout/process4"/>
    <dgm:cxn modelId="{25AE3E5A-DD53-4A98-8205-3E900DF42033}" srcId="{68806FE2-904C-4B8A-95C0-215BC566F7B4}" destId="{B77D784E-5601-435F-AC25-B3BA3B3C1E49}" srcOrd="1" destOrd="0" parTransId="{4202BDA1-CC47-41A2-A4C9-EFCA4FA06C0F}" sibTransId="{579904E2-8D42-4950-80F6-22F2675AE84C}"/>
    <dgm:cxn modelId="{18862B08-DB5C-46B1-8073-2B2C0F3A442E}" srcId="{09701B16-97E3-4FD9-9182-E74638A032DA}" destId="{80F8EC1C-108D-4DB3-BC02-64FF41915B4D}" srcOrd="0" destOrd="0" parTransId="{A7C75651-1FBA-4CB7-9098-C51E3CDC08F4}" sibTransId="{D9612FF6-FFC2-4AF1-A5E1-82953C935AA3}"/>
    <dgm:cxn modelId="{FF9C018D-D937-4ED6-8462-5C8DB3C364C2}" type="presOf" srcId="{B77D784E-5601-435F-AC25-B3BA3B3C1E49}" destId="{41B8655C-6799-4AD4-8D95-752153FC7186}" srcOrd="1" destOrd="0" presId="urn:microsoft.com/office/officeart/2005/8/layout/process4"/>
    <dgm:cxn modelId="{95F13F90-5B06-40F8-99DD-7C5435FDEDDD}" type="presOf" srcId="{76ED0D2D-FAC7-4E27-8FBD-FEC74A225D40}" destId="{B99950E1-1378-44EB-81E6-14EECC301C9A}" srcOrd="0" destOrd="0" presId="urn:microsoft.com/office/officeart/2005/8/layout/process4"/>
    <dgm:cxn modelId="{EADA9E1C-5A28-40CD-82FC-C6DE7E07DACA}" type="presOf" srcId="{09701B16-97E3-4FD9-9182-E74638A032DA}" destId="{3AACAF9C-D2E2-48B7-80AD-FBF12C379515}" srcOrd="0" destOrd="0" presId="urn:microsoft.com/office/officeart/2005/8/layout/process4"/>
    <dgm:cxn modelId="{AFD23929-66DF-41FB-A1D4-8FBC0223CE8C}" type="presOf" srcId="{80F8EC1C-108D-4DB3-BC02-64FF41915B4D}" destId="{B60C50FF-0412-41CF-AAAD-1924298E2F8B}" srcOrd="0" destOrd="0" presId="urn:microsoft.com/office/officeart/2005/8/layout/process4"/>
    <dgm:cxn modelId="{3B6A8104-3D34-4C6F-948C-C32C0C03E3BA}" type="presParOf" srcId="{3D0D7377-2DA0-4512-A9D6-34B51E47DEB1}" destId="{EB0EE0EE-27CA-4B78-8AE6-1A218E843D42}" srcOrd="0" destOrd="0" presId="urn:microsoft.com/office/officeart/2005/8/layout/process4"/>
    <dgm:cxn modelId="{6FDB6A0F-A14B-4B2F-B181-324DA7326AA9}" type="presParOf" srcId="{EB0EE0EE-27CA-4B78-8AE6-1A218E843D42}" destId="{A250F654-EAEF-4448-97AD-9C954F822F22}" srcOrd="0" destOrd="0" presId="urn:microsoft.com/office/officeart/2005/8/layout/process4"/>
    <dgm:cxn modelId="{48908397-22DF-4B7F-898A-8ED4455407A5}" type="presParOf" srcId="{EB0EE0EE-27CA-4B78-8AE6-1A218E843D42}" destId="{41B8655C-6799-4AD4-8D95-752153FC7186}" srcOrd="1" destOrd="0" presId="urn:microsoft.com/office/officeart/2005/8/layout/process4"/>
    <dgm:cxn modelId="{649F1E40-C37A-44E6-853D-0C07D02F28DC}" type="presParOf" srcId="{EB0EE0EE-27CA-4B78-8AE6-1A218E843D42}" destId="{51617856-4DAB-4712-8A90-CA86328A3DEC}" srcOrd="2" destOrd="0" presId="urn:microsoft.com/office/officeart/2005/8/layout/process4"/>
    <dgm:cxn modelId="{B2AC7060-6A0D-4989-86B0-D5AF61698B4F}" type="presParOf" srcId="{51617856-4DAB-4712-8A90-CA86328A3DEC}" destId="{B99950E1-1378-44EB-81E6-14EECC301C9A}" srcOrd="0" destOrd="0" presId="urn:microsoft.com/office/officeart/2005/8/layout/process4"/>
    <dgm:cxn modelId="{07738D28-8298-40AB-99F8-E180FD402B98}" type="presParOf" srcId="{3D0D7377-2DA0-4512-A9D6-34B51E47DEB1}" destId="{9AA1FCDD-8F5E-4853-AD75-627614DB4F08}" srcOrd="1" destOrd="0" presId="urn:microsoft.com/office/officeart/2005/8/layout/process4"/>
    <dgm:cxn modelId="{E7AE1B0E-9830-49A1-9B9C-493B9617C033}" type="presParOf" srcId="{3D0D7377-2DA0-4512-A9D6-34B51E47DEB1}" destId="{8839C15C-22C7-4355-8E84-55AABC025AE2}" srcOrd="2" destOrd="0" presId="urn:microsoft.com/office/officeart/2005/8/layout/process4"/>
    <dgm:cxn modelId="{15AF5041-7421-49A0-A270-D4F648884E3E}" type="presParOf" srcId="{8839C15C-22C7-4355-8E84-55AABC025AE2}" destId="{3AACAF9C-D2E2-48B7-80AD-FBF12C379515}" srcOrd="0" destOrd="0" presId="urn:microsoft.com/office/officeart/2005/8/layout/process4"/>
    <dgm:cxn modelId="{7AA70A00-1CF4-4419-BFFA-B957B33DB66D}" type="presParOf" srcId="{8839C15C-22C7-4355-8E84-55AABC025AE2}" destId="{F32B1759-B867-4A07-B7D9-34D5EC307E8A}" srcOrd="1" destOrd="0" presId="urn:microsoft.com/office/officeart/2005/8/layout/process4"/>
    <dgm:cxn modelId="{5D4399A1-CC1A-4EDE-AFD2-FABE0CCA59D7}" type="presParOf" srcId="{8839C15C-22C7-4355-8E84-55AABC025AE2}" destId="{624858AB-1E85-49A7-BE0A-B4C3A593754E}" srcOrd="2" destOrd="0" presId="urn:microsoft.com/office/officeart/2005/8/layout/process4"/>
    <dgm:cxn modelId="{2487EB99-9542-4407-B7CF-6B39AD3C52B4}" type="presParOf" srcId="{624858AB-1E85-49A7-BE0A-B4C3A593754E}" destId="{B60C50FF-0412-41CF-AAAD-1924298E2F8B}"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342713-2920-43BA-B429-3945B7FE52AB}"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pl-PL"/>
        </a:p>
      </dgm:t>
    </dgm:pt>
    <dgm:pt modelId="{E6A815C2-008B-4898-94AF-F504B10DBF3E}">
      <dgm:prSet phldrT="[Tekst]"/>
      <dgm:spPr/>
      <dgm:t>
        <a:bodyPr/>
        <a:lstStyle/>
        <a:p>
          <a:r>
            <a:rPr kumimoji="0" lang="pl-PL" b="1" dirty="0" smtClean="0">
              <a:solidFill>
                <a:schemeClr val="tx1"/>
              </a:solidFill>
              <a:effectLst/>
              <a:latin typeface="+mn-lt"/>
              <a:ea typeface="+mn-ea"/>
              <a:cs typeface="+mn-cs"/>
            </a:rPr>
            <a:t>1. przyczyny nieosiągnięcia zakładanych wartości</a:t>
          </a:r>
          <a:endParaRPr lang="pl-PL" b="1" dirty="0">
            <a:solidFill>
              <a:schemeClr val="tx1"/>
            </a:solidFill>
          </a:endParaRPr>
        </a:p>
      </dgm:t>
    </dgm:pt>
    <dgm:pt modelId="{4D50DCE5-1449-423A-87C8-2B9E7018E06B}" type="parTrans" cxnId="{FC53DB0A-74EE-495B-8AF5-468D005E44CC}">
      <dgm:prSet/>
      <dgm:spPr/>
      <dgm:t>
        <a:bodyPr/>
        <a:lstStyle/>
        <a:p>
          <a:endParaRPr lang="pl-PL" b="1">
            <a:solidFill>
              <a:schemeClr val="tx1"/>
            </a:solidFill>
          </a:endParaRPr>
        </a:p>
      </dgm:t>
    </dgm:pt>
    <dgm:pt modelId="{D288FD40-9997-47D4-988A-35D871153E2E}" type="sibTrans" cxnId="{FC53DB0A-74EE-495B-8AF5-468D005E44CC}">
      <dgm:prSet/>
      <dgm:spPr/>
      <dgm:t>
        <a:bodyPr/>
        <a:lstStyle/>
        <a:p>
          <a:endParaRPr lang="pl-PL" b="1">
            <a:solidFill>
              <a:schemeClr val="tx1"/>
            </a:solidFill>
          </a:endParaRPr>
        </a:p>
      </dgm:t>
    </dgm:pt>
    <dgm:pt modelId="{135EDEB4-92BF-465E-85B2-3D2A628EDB6F}">
      <dgm:prSet phldrT="[Tekst]"/>
      <dgm:spPr/>
      <dgm:t>
        <a:bodyPr/>
        <a:lstStyle/>
        <a:p>
          <a:r>
            <a:rPr kumimoji="0" lang="pl-PL" b="1" dirty="0" smtClean="0">
              <a:solidFill>
                <a:schemeClr val="tx1"/>
              </a:solidFill>
              <a:effectLst/>
              <a:latin typeface="+mn-lt"/>
              <a:ea typeface="+mn-ea"/>
              <a:cs typeface="+mn-cs"/>
            </a:rPr>
            <a:t>2. wyjaśnienia dla przyczyn </a:t>
          </a:r>
          <a:endParaRPr lang="pl-PL" b="1" dirty="0">
            <a:solidFill>
              <a:schemeClr val="tx1"/>
            </a:solidFill>
          </a:endParaRPr>
        </a:p>
      </dgm:t>
    </dgm:pt>
    <dgm:pt modelId="{3C05650B-4AFD-40FE-AD1A-1A2CCF31493E}" type="parTrans" cxnId="{F8B74EE2-FF54-41D3-86D8-59E1F6C8AE4F}">
      <dgm:prSet/>
      <dgm:spPr/>
      <dgm:t>
        <a:bodyPr/>
        <a:lstStyle/>
        <a:p>
          <a:endParaRPr lang="pl-PL" b="1">
            <a:solidFill>
              <a:schemeClr val="tx1"/>
            </a:solidFill>
          </a:endParaRPr>
        </a:p>
      </dgm:t>
    </dgm:pt>
    <dgm:pt modelId="{0A72CB52-AF50-4054-B43C-286AF3919039}" type="sibTrans" cxnId="{F8B74EE2-FF54-41D3-86D8-59E1F6C8AE4F}">
      <dgm:prSet/>
      <dgm:spPr/>
      <dgm:t>
        <a:bodyPr/>
        <a:lstStyle/>
        <a:p>
          <a:endParaRPr lang="pl-PL" b="1">
            <a:solidFill>
              <a:schemeClr val="tx1"/>
            </a:solidFill>
          </a:endParaRPr>
        </a:p>
      </dgm:t>
    </dgm:pt>
    <dgm:pt modelId="{D882196D-9028-45B4-916B-440F24A98068}">
      <dgm:prSet phldrT="[Tekst]"/>
      <dgm:spPr/>
      <dgm:t>
        <a:bodyPr/>
        <a:lstStyle/>
        <a:p>
          <a:r>
            <a:rPr kumimoji="0" lang="pl-PL" b="1" dirty="0" smtClean="0">
              <a:solidFill>
                <a:schemeClr val="tx1"/>
              </a:solidFill>
              <a:effectLst/>
              <a:latin typeface="+mn-lt"/>
              <a:ea typeface="+mn-ea"/>
              <a:cs typeface="+mn-cs"/>
            </a:rPr>
            <a:t>3. środki zaradcze podejmowane przez IZ</a:t>
          </a:r>
          <a:endParaRPr lang="pl-PL" b="1" dirty="0">
            <a:solidFill>
              <a:schemeClr val="tx1"/>
            </a:solidFill>
          </a:endParaRPr>
        </a:p>
      </dgm:t>
    </dgm:pt>
    <dgm:pt modelId="{EB7B9C70-3BFB-4312-8625-7837D681F293}" type="parTrans" cxnId="{8132C765-DBDF-4974-8165-C0D566BCD1E6}">
      <dgm:prSet/>
      <dgm:spPr/>
      <dgm:t>
        <a:bodyPr/>
        <a:lstStyle/>
        <a:p>
          <a:endParaRPr lang="pl-PL" b="1">
            <a:solidFill>
              <a:schemeClr val="tx1"/>
            </a:solidFill>
          </a:endParaRPr>
        </a:p>
      </dgm:t>
    </dgm:pt>
    <dgm:pt modelId="{FBEB1A1C-E815-473F-A930-8454744199C4}" type="sibTrans" cxnId="{8132C765-DBDF-4974-8165-C0D566BCD1E6}">
      <dgm:prSet/>
      <dgm:spPr/>
      <dgm:t>
        <a:bodyPr/>
        <a:lstStyle/>
        <a:p>
          <a:endParaRPr lang="pl-PL" b="1">
            <a:solidFill>
              <a:schemeClr val="tx1"/>
            </a:solidFill>
          </a:endParaRPr>
        </a:p>
      </dgm:t>
    </dgm:pt>
    <dgm:pt modelId="{AE076933-EF85-4288-B2DD-272C7EF6E41E}">
      <dgm:prSet phldrT="[Tekst]"/>
      <dgm:spPr/>
      <dgm:t>
        <a:bodyPr/>
        <a:lstStyle/>
        <a:p>
          <a:r>
            <a:rPr kumimoji="0" lang="pl-PL" b="1" dirty="0" smtClean="0">
              <a:solidFill>
                <a:schemeClr val="tx1"/>
              </a:solidFill>
              <a:effectLst/>
              <a:latin typeface="+mn-lt"/>
              <a:ea typeface="+mn-ea"/>
              <a:cs typeface="+mn-cs"/>
            </a:rPr>
            <a:t>4. skuteczność podejmowanych środków zaradczych </a:t>
          </a:r>
          <a:endParaRPr lang="pl-PL" b="1" dirty="0">
            <a:solidFill>
              <a:schemeClr val="tx1"/>
            </a:solidFill>
          </a:endParaRPr>
        </a:p>
      </dgm:t>
    </dgm:pt>
    <dgm:pt modelId="{44C8507B-0182-4E9B-A43F-82738B74FE61}" type="parTrans" cxnId="{352A89F8-AFED-4EC0-8AF1-20739934504E}">
      <dgm:prSet/>
      <dgm:spPr/>
      <dgm:t>
        <a:bodyPr/>
        <a:lstStyle/>
        <a:p>
          <a:endParaRPr lang="pl-PL" b="1">
            <a:solidFill>
              <a:schemeClr val="tx1"/>
            </a:solidFill>
          </a:endParaRPr>
        </a:p>
      </dgm:t>
    </dgm:pt>
    <dgm:pt modelId="{D7DFD085-03B7-4E7A-AD77-FCC36C8A5C08}" type="sibTrans" cxnId="{352A89F8-AFED-4EC0-8AF1-20739934504E}">
      <dgm:prSet/>
      <dgm:spPr/>
      <dgm:t>
        <a:bodyPr/>
        <a:lstStyle/>
        <a:p>
          <a:endParaRPr lang="pl-PL" b="1">
            <a:solidFill>
              <a:schemeClr val="tx1"/>
            </a:solidFill>
          </a:endParaRPr>
        </a:p>
      </dgm:t>
    </dgm:pt>
    <dgm:pt modelId="{48252E03-D8CE-474D-9952-B7A186DE9E52}">
      <dgm:prSet phldrT="[Tekst]"/>
      <dgm:spPr/>
      <dgm:t>
        <a:bodyPr/>
        <a:lstStyle/>
        <a:p>
          <a:r>
            <a:rPr kumimoji="0" lang="pl-PL" b="1" dirty="0" smtClean="0">
              <a:solidFill>
                <a:schemeClr val="tx1"/>
              </a:solidFill>
              <a:effectLst/>
              <a:latin typeface="+mn-lt"/>
              <a:ea typeface="+mn-ea"/>
              <a:cs typeface="+mn-cs"/>
            </a:rPr>
            <a:t>5. możliwość przeprowadzenia działań naprawczych </a:t>
          </a:r>
          <a:endParaRPr lang="pl-PL" b="1" dirty="0">
            <a:solidFill>
              <a:schemeClr val="tx1"/>
            </a:solidFill>
          </a:endParaRPr>
        </a:p>
      </dgm:t>
    </dgm:pt>
    <dgm:pt modelId="{DDBB8304-867A-4B07-B940-026AD8230CF0}" type="parTrans" cxnId="{183B57EC-A4E1-4141-916E-7AC55558A8CA}">
      <dgm:prSet/>
      <dgm:spPr/>
      <dgm:t>
        <a:bodyPr/>
        <a:lstStyle/>
        <a:p>
          <a:endParaRPr lang="pl-PL" b="1">
            <a:solidFill>
              <a:schemeClr val="tx1"/>
            </a:solidFill>
          </a:endParaRPr>
        </a:p>
      </dgm:t>
    </dgm:pt>
    <dgm:pt modelId="{DDC79E12-0E24-4EF4-AA77-374ED9B2BDFB}" type="sibTrans" cxnId="{183B57EC-A4E1-4141-916E-7AC55558A8CA}">
      <dgm:prSet/>
      <dgm:spPr/>
      <dgm:t>
        <a:bodyPr/>
        <a:lstStyle/>
        <a:p>
          <a:endParaRPr lang="pl-PL" b="1">
            <a:solidFill>
              <a:schemeClr val="tx1"/>
            </a:solidFill>
          </a:endParaRPr>
        </a:p>
      </dgm:t>
    </dgm:pt>
    <dgm:pt modelId="{7EAB8CF0-9170-45F8-8478-E016B50C3B86}">
      <dgm:prSet phldrT="[Tekst]"/>
      <dgm:spPr/>
      <dgm:t>
        <a:bodyPr/>
        <a:lstStyle/>
        <a:p>
          <a:r>
            <a:rPr kumimoji="0" lang="pl-PL" b="1" dirty="0" smtClean="0">
              <a:solidFill>
                <a:schemeClr val="tx1"/>
              </a:solidFill>
              <a:effectLst/>
              <a:latin typeface="+mn-lt"/>
              <a:ea typeface="+mn-ea"/>
              <a:cs typeface="+mn-cs"/>
            </a:rPr>
            <a:t>6. czy projekty osiągną wskaźniki </a:t>
          </a:r>
          <a:br>
            <a:rPr kumimoji="0" lang="pl-PL" b="1" dirty="0" smtClean="0">
              <a:solidFill>
                <a:schemeClr val="tx1"/>
              </a:solidFill>
              <a:effectLst/>
              <a:latin typeface="+mn-lt"/>
              <a:ea typeface="+mn-ea"/>
              <a:cs typeface="+mn-cs"/>
            </a:rPr>
          </a:br>
          <a:r>
            <a:rPr kumimoji="0" lang="pl-PL" b="1" dirty="0" smtClean="0">
              <a:solidFill>
                <a:schemeClr val="tx1"/>
              </a:solidFill>
              <a:effectLst/>
              <a:latin typeface="+mn-lt"/>
              <a:ea typeface="+mn-ea"/>
              <a:cs typeface="+mn-cs"/>
            </a:rPr>
            <a:t>w perspektywie </a:t>
          </a:r>
          <a:r>
            <a:rPr kumimoji="0" lang="pl-PL" b="1" dirty="0" err="1" smtClean="0">
              <a:solidFill>
                <a:schemeClr val="tx1"/>
              </a:solidFill>
              <a:effectLst/>
              <a:latin typeface="+mn-lt"/>
              <a:ea typeface="+mn-ea"/>
              <a:cs typeface="+mn-cs"/>
            </a:rPr>
            <a:t>n+3</a:t>
          </a:r>
          <a:endParaRPr lang="pl-PL" b="1" dirty="0">
            <a:solidFill>
              <a:schemeClr val="tx1"/>
            </a:solidFill>
          </a:endParaRPr>
        </a:p>
      </dgm:t>
    </dgm:pt>
    <dgm:pt modelId="{37A1CB58-0602-4B53-A538-1FA3363B2363}" type="parTrans" cxnId="{0969484B-EBCC-4A36-A451-19BB0B3FB9A4}">
      <dgm:prSet/>
      <dgm:spPr/>
      <dgm:t>
        <a:bodyPr/>
        <a:lstStyle/>
        <a:p>
          <a:endParaRPr lang="pl-PL" b="1">
            <a:solidFill>
              <a:schemeClr val="tx1"/>
            </a:solidFill>
          </a:endParaRPr>
        </a:p>
      </dgm:t>
    </dgm:pt>
    <dgm:pt modelId="{87145EE2-2C8A-4A08-B7AC-51472D541426}" type="sibTrans" cxnId="{0969484B-EBCC-4A36-A451-19BB0B3FB9A4}">
      <dgm:prSet/>
      <dgm:spPr/>
      <dgm:t>
        <a:bodyPr/>
        <a:lstStyle/>
        <a:p>
          <a:endParaRPr lang="pl-PL" b="1">
            <a:solidFill>
              <a:schemeClr val="tx1"/>
            </a:solidFill>
          </a:endParaRPr>
        </a:p>
      </dgm:t>
    </dgm:pt>
    <dgm:pt modelId="{1EA41966-FA19-4D2C-9112-F64C58C835EA}">
      <dgm:prSet phldrT="[Tekst]"/>
      <dgm:spPr/>
      <dgm:t>
        <a:bodyPr/>
        <a:lstStyle/>
        <a:p>
          <a:r>
            <a:rPr lang="pl-PL" b="1" dirty="0" smtClean="0">
              <a:solidFill>
                <a:schemeClr val="tx1"/>
              </a:solidFill>
            </a:rPr>
            <a:t>7. czy jest możliwe wtórne monitorowanie wskaźników w projektach</a:t>
          </a:r>
          <a:endParaRPr lang="pl-PL" b="1" dirty="0">
            <a:solidFill>
              <a:schemeClr val="tx1"/>
            </a:solidFill>
          </a:endParaRPr>
        </a:p>
      </dgm:t>
    </dgm:pt>
    <dgm:pt modelId="{3EE8F315-EA8F-40AA-B618-20C0DEB81F61}" type="parTrans" cxnId="{509E1B73-E5A2-4014-AC9F-D0BB53A1A062}">
      <dgm:prSet/>
      <dgm:spPr/>
      <dgm:t>
        <a:bodyPr/>
        <a:lstStyle/>
        <a:p>
          <a:endParaRPr lang="pl-PL" b="1">
            <a:solidFill>
              <a:schemeClr val="tx1"/>
            </a:solidFill>
          </a:endParaRPr>
        </a:p>
      </dgm:t>
    </dgm:pt>
    <dgm:pt modelId="{03F52CBF-8F87-426A-B853-9C65A7F6F1A6}" type="sibTrans" cxnId="{509E1B73-E5A2-4014-AC9F-D0BB53A1A062}">
      <dgm:prSet/>
      <dgm:spPr/>
      <dgm:t>
        <a:bodyPr/>
        <a:lstStyle/>
        <a:p>
          <a:endParaRPr lang="pl-PL" b="1">
            <a:solidFill>
              <a:schemeClr val="tx1"/>
            </a:solidFill>
          </a:endParaRPr>
        </a:p>
      </dgm:t>
    </dgm:pt>
    <dgm:pt modelId="{2D25F8BB-69CC-405F-98B8-C39DC5ACD6D1}">
      <dgm:prSet phldrT="[Tekst]"/>
      <dgm:spPr/>
      <dgm:t>
        <a:bodyPr/>
        <a:lstStyle/>
        <a:p>
          <a:r>
            <a:rPr kumimoji="0" lang="pl-PL" b="1" dirty="0" smtClean="0">
              <a:solidFill>
                <a:schemeClr val="tx1"/>
              </a:solidFill>
              <a:effectLst/>
              <a:latin typeface="+mn-lt"/>
              <a:ea typeface="+mn-ea"/>
              <a:cs typeface="+mn-cs"/>
            </a:rPr>
            <a:t>8. wpływa na osiągnięcie celów szczegółowych RPO </a:t>
          </a:r>
          <a:r>
            <a:rPr kumimoji="0" lang="pl-PL" b="1" dirty="0" err="1" smtClean="0">
              <a:solidFill>
                <a:schemeClr val="tx1"/>
              </a:solidFill>
              <a:effectLst/>
              <a:latin typeface="+mn-lt"/>
              <a:ea typeface="+mn-ea"/>
              <a:cs typeface="+mn-cs"/>
            </a:rPr>
            <a:t>WK</a:t>
          </a:r>
          <a:r>
            <a:rPr kumimoji="0" lang="pl-PL" b="1" dirty="0" smtClean="0">
              <a:solidFill>
                <a:schemeClr val="tx1"/>
              </a:solidFill>
              <a:effectLst/>
              <a:latin typeface="+mn-lt"/>
              <a:ea typeface="+mn-ea"/>
              <a:cs typeface="+mn-cs"/>
            </a:rPr>
            <a:t>-P 2007-2013</a:t>
          </a:r>
          <a:endParaRPr lang="pl-PL" b="1" dirty="0">
            <a:solidFill>
              <a:schemeClr val="tx1"/>
            </a:solidFill>
          </a:endParaRPr>
        </a:p>
      </dgm:t>
    </dgm:pt>
    <dgm:pt modelId="{A7E77074-B485-4A3D-81DB-3D3B3AE01B07}" type="parTrans" cxnId="{9875CF6A-3034-400B-83E3-461F07095379}">
      <dgm:prSet/>
      <dgm:spPr/>
      <dgm:t>
        <a:bodyPr/>
        <a:lstStyle/>
        <a:p>
          <a:endParaRPr lang="pl-PL" b="1">
            <a:solidFill>
              <a:schemeClr val="tx1"/>
            </a:solidFill>
          </a:endParaRPr>
        </a:p>
      </dgm:t>
    </dgm:pt>
    <dgm:pt modelId="{152CE18E-A8E8-4717-B7BF-4843F33A55FA}" type="sibTrans" cxnId="{9875CF6A-3034-400B-83E3-461F07095379}">
      <dgm:prSet/>
      <dgm:spPr/>
      <dgm:t>
        <a:bodyPr/>
        <a:lstStyle/>
        <a:p>
          <a:endParaRPr lang="pl-PL" b="1">
            <a:solidFill>
              <a:schemeClr val="tx1"/>
            </a:solidFill>
          </a:endParaRPr>
        </a:p>
      </dgm:t>
    </dgm:pt>
    <dgm:pt modelId="{9E5F754B-D845-45C7-A317-160235A76FB0}">
      <dgm:prSet phldrT="[Tekst]"/>
      <dgm:spPr/>
      <dgm:t>
        <a:bodyPr/>
        <a:lstStyle/>
        <a:p>
          <a:r>
            <a:rPr kumimoji="0" lang="pl-PL" b="1" dirty="0" smtClean="0">
              <a:solidFill>
                <a:schemeClr val="tx1"/>
              </a:solidFill>
              <a:effectLst/>
              <a:latin typeface="+mn-lt"/>
              <a:ea typeface="+mn-ea"/>
              <a:cs typeface="+mn-cs"/>
            </a:rPr>
            <a:t>9. typy projektów </a:t>
          </a:r>
          <a:br>
            <a:rPr kumimoji="0" lang="pl-PL" b="1" dirty="0" smtClean="0">
              <a:solidFill>
                <a:schemeClr val="tx1"/>
              </a:solidFill>
              <a:effectLst/>
              <a:latin typeface="+mn-lt"/>
              <a:ea typeface="+mn-ea"/>
              <a:cs typeface="+mn-cs"/>
            </a:rPr>
          </a:br>
          <a:r>
            <a:rPr kumimoji="0" lang="pl-PL" b="1" dirty="0" smtClean="0">
              <a:solidFill>
                <a:schemeClr val="tx1"/>
              </a:solidFill>
              <a:effectLst/>
              <a:latin typeface="+mn-lt"/>
              <a:ea typeface="+mn-ea"/>
              <a:cs typeface="+mn-cs"/>
            </a:rPr>
            <a:t>o największym wpływie na wskaźniki</a:t>
          </a:r>
          <a:endParaRPr lang="pl-PL" b="1" dirty="0">
            <a:solidFill>
              <a:schemeClr val="tx1"/>
            </a:solidFill>
          </a:endParaRPr>
        </a:p>
      </dgm:t>
    </dgm:pt>
    <dgm:pt modelId="{BA9FA3EE-40A5-4C29-B24B-1E6B2966EACF}" type="parTrans" cxnId="{FCFA2E8A-6428-46FC-B538-B0262833038F}">
      <dgm:prSet/>
      <dgm:spPr/>
      <dgm:t>
        <a:bodyPr/>
        <a:lstStyle/>
        <a:p>
          <a:endParaRPr lang="pl-PL" b="1">
            <a:solidFill>
              <a:schemeClr val="tx1"/>
            </a:solidFill>
          </a:endParaRPr>
        </a:p>
      </dgm:t>
    </dgm:pt>
    <dgm:pt modelId="{4604EF45-AC8B-4A7D-858D-984F4D0AE98E}" type="sibTrans" cxnId="{FCFA2E8A-6428-46FC-B538-B0262833038F}">
      <dgm:prSet/>
      <dgm:spPr/>
      <dgm:t>
        <a:bodyPr/>
        <a:lstStyle/>
        <a:p>
          <a:endParaRPr lang="pl-PL" b="1">
            <a:solidFill>
              <a:schemeClr val="tx1"/>
            </a:solidFill>
          </a:endParaRPr>
        </a:p>
      </dgm:t>
    </dgm:pt>
    <dgm:pt modelId="{A8E0C6CC-B845-4336-96C6-48F39542CB7A}">
      <dgm:prSet phldrT="[Tekst]"/>
      <dgm:spPr/>
      <dgm:t>
        <a:bodyPr/>
        <a:lstStyle/>
        <a:p>
          <a:r>
            <a:rPr lang="pl-PL" b="1" smtClean="0">
              <a:solidFill>
                <a:schemeClr val="tx1"/>
              </a:solidFill>
            </a:rPr>
            <a:t>11. </a:t>
          </a:r>
          <a:r>
            <a:rPr lang="pl-PL" b="1" dirty="0" smtClean="0">
              <a:solidFill>
                <a:schemeClr val="tx1"/>
              </a:solidFill>
            </a:rPr>
            <a:t>inne regiony – trudności, działania zaradcze</a:t>
          </a:r>
          <a:endParaRPr lang="pl-PL" b="1" dirty="0">
            <a:solidFill>
              <a:schemeClr val="tx1"/>
            </a:solidFill>
          </a:endParaRPr>
        </a:p>
      </dgm:t>
    </dgm:pt>
    <dgm:pt modelId="{11461530-1DE2-4E6E-8D6B-A53376F7A69B}" type="parTrans" cxnId="{BABDE896-15AA-44D8-83AB-CD9F8FCA1701}">
      <dgm:prSet/>
      <dgm:spPr/>
      <dgm:t>
        <a:bodyPr/>
        <a:lstStyle/>
        <a:p>
          <a:endParaRPr lang="pl-PL" b="1">
            <a:solidFill>
              <a:schemeClr val="tx1"/>
            </a:solidFill>
          </a:endParaRPr>
        </a:p>
      </dgm:t>
    </dgm:pt>
    <dgm:pt modelId="{129B8F87-659C-48A6-B67A-EBA38FBC2B31}" type="sibTrans" cxnId="{BABDE896-15AA-44D8-83AB-CD9F8FCA1701}">
      <dgm:prSet/>
      <dgm:spPr/>
      <dgm:t>
        <a:bodyPr/>
        <a:lstStyle/>
        <a:p>
          <a:endParaRPr lang="pl-PL" b="1">
            <a:solidFill>
              <a:schemeClr val="tx1"/>
            </a:solidFill>
          </a:endParaRPr>
        </a:p>
      </dgm:t>
    </dgm:pt>
    <dgm:pt modelId="{03C5CBB2-3E06-4A51-8123-B4A99571BCD5}">
      <dgm:prSet phldrT="[Tekst]"/>
      <dgm:spPr/>
      <dgm:t>
        <a:bodyPr/>
        <a:lstStyle/>
        <a:p>
          <a:r>
            <a:rPr kumimoji="0" lang="pl-PL" b="1" dirty="0" smtClean="0">
              <a:solidFill>
                <a:schemeClr val="tx1"/>
              </a:solidFill>
              <a:effectLst/>
              <a:latin typeface="+mn-lt"/>
              <a:ea typeface="+mn-ea"/>
              <a:cs typeface="+mn-cs"/>
            </a:rPr>
            <a:t>10. efektywność projektów przy uwzględnieniu sytuacji społeczno-gospodarczej województwa </a:t>
          </a:r>
          <a:endParaRPr lang="pl-PL" b="1" dirty="0">
            <a:solidFill>
              <a:schemeClr val="tx1"/>
            </a:solidFill>
          </a:endParaRPr>
        </a:p>
      </dgm:t>
    </dgm:pt>
    <dgm:pt modelId="{60E244E2-16A5-46E4-8891-32D0CBA9BEF0}" type="parTrans" cxnId="{CDDCB406-A2DE-4761-BCE2-8F7AC9EF5040}">
      <dgm:prSet/>
      <dgm:spPr/>
      <dgm:t>
        <a:bodyPr/>
        <a:lstStyle/>
        <a:p>
          <a:endParaRPr lang="pl-PL" b="1">
            <a:solidFill>
              <a:schemeClr val="tx1"/>
            </a:solidFill>
          </a:endParaRPr>
        </a:p>
      </dgm:t>
    </dgm:pt>
    <dgm:pt modelId="{3999CC15-13E7-44D7-A097-6FF0AD8831DB}" type="sibTrans" cxnId="{CDDCB406-A2DE-4761-BCE2-8F7AC9EF5040}">
      <dgm:prSet/>
      <dgm:spPr/>
      <dgm:t>
        <a:bodyPr/>
        <a:lstStyle/>
        <a:p>
          <a:endParaRPr lang="pl-PL" b="1">
            <a:solidFill>
              <a:schemeClr val="tx1"/>
            </a:solidFill>
          </a:endParaRPr>
        </a:p>
      </dgm:t>
    </dgm:pt>
    <dgm:pt modelId="{3C5E9C00-00F4-4AE8-B5C8-D5E0D41184BE}" type="pres">
      <dgm:prSet presAssocID="{C3342713-2920-43BA-B429-3945B7FE52AB}" presName="Name0" presStyleCnt="0">
        <dgm:presLayoutVars>
          <dgm:dir/>
          <dgm:resizeHandles/>
        </dgm:presLayoutVars>
      </dgm:prSet>
      <dgm:spPr/>
      <dgm:t>
        <a:bodyPr/>
        <a:lstStyle/>
        <a:p>
          <a:endParaRPr lang="pl-PL"/>
        </a:p>
      </dgm:t>
    </dgm:pt>
    <dgm:pt modelId="{F485D34D-372A-4730-831A-7C5F3DF76FDA}" type="pres">
      <dgm:prSet presAssocID="{E6A815C2-008B-4898-94AF-F504B10DBF3E}" presName="compNode" presStyleCnt="0"/>
      <dgm:spPr/>
    </dgm:pt>
    <dgm:pt modelId="{090A270A-2A0A-496B-B28B-D7EEC95C0B3F}" type="pres">
      <dgm:prSet presAssocID="{E6A815C2-008B-4898-94AF-F504B10DBF3E}" presName="dummyConnPt" presStyleCnt="0"/>
      <dgm:spPr/>
    </dgm:pt>
    <dgm:pt modelId="{B20F9398-E271-40E5-BB34-152ADB4CF2C3}" type="pres">
      <dgm:prSet presAssocID="{E6A815C2-008B-4898-94AF-F504B10DBF3E}" presName="node" presStyleLbl="node1" presStyleIdx="0" presStyleCnt="11">
        <dgm:presLayoutVars>
          <dgm:bulletEnabled val="1"/>
        </dgm:presLayoutVars>
      </dgm:prSet>
      <dgm:spPr/>
      <dgm:t>
        <a:bodyPr/>
        <a:lstStyle/>
        <a:p>
          <a:endParaRPr lang="pl-PL"/>
        </a:p>
      </dgm:t>
    </dgm:pt>
    <dgm:pt modelId="{DB38204C-C9C9-45CA-8D66-149CCA4CD796}" type="pres">
      <dgm:prSet presAssocID="{D288FD40-9997-47D4-988A-35D871153E2E}" presName="sibTrans" presStyleLbl="bgSibTrans2D1" presStyleIdx="0" presStyleCnt="10"/>
      <dgm:spPr/>
      <dgm:t>
        <a:bodyPr/>
        <a:lstStyle/>
        <a:p>
          <a:endParaRPr lang="pl-PL"/>
        </a:p>
      </dgm:t>
    </dgm:pt>
    <dgm:pt modelId="{CAF5D9E5-D844-4C0D-9160-CE6AAE56248A}" type="pres">
      <dgm:prSet presAssocID="{135EDEB4-92BF-465E-85B2-3D2A628EDB6F}" presName="compNode" presStyleCnt="0"/>
      <dgm:spPr/>
    </dgm:pt>
    <dgm:pt modelId="{144DEEEE-ABFE-4A73-BAAD-4E00CEB91CF5}" type="pres">
      <dgm:prSet presAssocID="{135EDEB4-92BF-465E-85B2-3D2A628EDB6F}" presName="dummyConnPt" presStyleCnt="0"/>
      <dgm:spPr/>
    </dgm:pt>
    <dgm:pt modelId="{7DA785CE-C5CC-4D58-ADC3-EF642DA85F7E}" type="pres">
      <dgm:prSet presAssocID="{135EDEB4-92BF-465E-85B2-3D2A628EDB6F}" presName="node" presStyleLbl="node1" presStyleIdx="1" presStyleCnt="11">
        <dgm:presLayoutVars>
          <dgm:bulletEnabled val="1"/>
        </dgm:presLayoutVars>
      </dgm:prSet>
      <dgm:spPr/>
      <dgm:t>
        <a:bodyPr/>
        <a:lstStyle/>
        <a:p>
          <a:endParaRPr lang="pl-PL"/>
        </a:p>
      </dgm:t>
    </dgm:pt>
    <dgm:pt modelId="{04939FAA-A200-45E7-AD42-E0862568CC80}" type="pres">
      <dgm:prSet presAssocID="{0A72CB52-AF50-4054-B43C-286AF3919039}" presName="sibTrans" presStyleLbl="bgSibTrans2D1" presStyleIdx="1" presStyleCnt="10"/>
      <dgm:spPr/>
      <dgm:t>
        <a:bodyPr/>
        <a:lstStyle/>
        <a:p>
          <a:endParaRPr lang="pl-PL"/>
        </a:p>
      </dgm:t>
    </dgm:pt>
    <dgm:pt modelId="{FC90B626-78A3-4D41-9890-3303BD0A60AC}" type="pres">
      <dgm:prSet presAssocID="{D882196D-9028-45B4-916B-440F24A98068}" presName="compNode" presStyleCnt="0"/>
      <dgm:spPr/>
    </dgm:pt>
    <dgm:pt modelId="{EC5E058D-17C1-432F-AB5C-F446943C5A73}" type="pres">
      <dgm:prSet presAssocID="{D882196D-9028-45B4-916B-440F24A98068}" presName="dummyConnPt" presStyleCnt="0"/>
      <dgm:spPr/>
    </dgm:pt>
    <dgm:pt modelId="{6223DAA3-FAC0-4347-8E68-35BDA66791CD}" type="pres">
      <dgm:prSet presAssocID="{D882196D-9028-45B4-916B-440F24A98068}" presName="node" presStyleLbl="node1" presStyleIdx="2" presStyleCnt="11">
        <dgm:presLayoutVars>
          <dgm:bulletEnabled val="1"/>
        </dgm:presLayoutVars>
      </dgm:prSet>
      <dgm:spPr/>
      <dgm:t>
        <a:bodyPr/>
        <a:lstStyle/>
        <a:p>
          <a:endParaRPr lang="pl-PL"/>
        </a:p>
      </dgm:t>
    </dgm:pt>
    <dgm:pt modelId="{D30EFBB5-23CF-4589-AE05-DB562AC2CAE9}" type="pres">
      <dgm:prSet presAssocID="{FBEB1A1C-E815-473F-A930-8454744199C4}" presName="sibTrans" presStyleLbl="bgSibTrans2D1" presStyleIdx="2" presStyleCnt="10"/>
      <dgm:spPr/>
      <dgm:t>
        <a:bodyPr/>
        <a:lstStyle/>
        <a:p>
          <a:endParaRPr lang="pl-PL"/>
        </a:p>
      </dgm:t>
    </dgm:pt>
    <dgm:pt modelId="{21266C75-3EA0-4FAF-BBB2-324375DE9226}" type="pres">
      <dgm:prSet presAssocID="{AE076933-EF85-4288-B2DD-272C7EF6E41E}" presName="compNode" presStyleCnt="0"/>
      <dgm:spPr/>
    </dgm:pt>
    <dgm:pt modelId="{3EB8F9EF-167F-4EAF-BE52-E645DBF1903E}" type="pres">
      <dgm:prSet presAssocID="{AE076933-EF85-4288-B2DD-272C7EF6E41E}" presName="dummyConnPt" presStyleCnt="0"/>
      <dgm:spPr/>
    </dgm:pt>
    <dgm:pt modelId="{5244E70B-D88E-485D-A9D3-1EF3C18EE91F}" type="pres">
      <dgm:prSet presAssocID="{AE076933-EF85-4288-B2DD-272C7EF6E41E}" presName="node" presStyleLbl="node1" presStyleIdx="3" presStyleCnt="11">
        <dgm:presLayoutVars>
          <dgm:bulletEnabled val="1"/>
        </dgm:presLayoutVars>
      </dgm:prSet>
      <dgm:spPr/>
      <dgm:t>
        <a:bodyPr/>
        <a:lstStyle/>
        <a:p>
          <a:endParaRPr lang="pl-PL"/>
        </a:p>
      </dgm:t>
    </dgm:pt>
    <dgm:pt modelId="{213AF876-A902-4BFF-A7B3-1DEB929E47F1}" type="pres">
      <dgm:prSet presAssocID="{D7DFD085-03B7-4E7A-AD77-FCC36C8A5C08}" presName="sibTrans" presStyleLbl="bgSibTrans2D1" presStyleIdx="3" presStyleCnt="10"/>
      <dgm:spPr/>
      <dgm:t>
        <a:bodyPr/>
        <a:lstStyle/>
        <a:p>
          <a:endParaRPr lang="pl-PL"/>
        </a:p>
      </dgm:t>
    </dgm:pt>
    <dgm:pt modelId="{92A8139E-1B27-46B4-B467-E4CA408110B3}" type="pres">
      <dgm:prSet presAssocID="{48252E03-D8CE-474D-9952-B7A186DE9E52}" presName="compNode" presStyleCnt="0"/>
      <dgm:spPr/>
    </dgm:pt>
    <dgm:pt modelId="{14B77733-FE33-4AEC-8A08-FE5475536828}" type="pres">
      <dgm:prSet presAssocID="{48252E03-D8CE-474D-9952-B7A186DE9E52}" presName="dummyConnPt" presStyleCnt="0"/>
      <dgm:spPr/>
    </dgm:pt>
    <dgm:pt modelId="{EF2E86EE-1E1F-486D-8891-9BC15B3F793C}" type="pres">
      <dgm:prSet presAssocID="{48252E03-D8CE-474D-9952-B7A186DE9E52}" presName="node" presStyleLbl="node1" presStyleIdx="4" presStyleCnt="11">
        <dgm:presLayoutVars>
          <dgm:bulletEnabled val="1"/>
        </dgm:presLayoutVars>
      </dgm:prSet>
      <dgm:spPr/>
      <dgm:t>
        <a:bodyPr/>
        <a:lstStyle/>
        <a:p>
          <a:endParaRPr lang="pl-PL"/>
        </a:p>
      </dgm:t>
    </dgm:pt>
    <dgm:pt modelId="{5CC814A5-1D54-4AB0-9CFA-2A2884E4F4D1}" type="pres">
      <dgm:prSet presAssocID="{DDC79E12-0E24-4EF4-AA77-374ED9B2BDFB}" presName="sibTrans" presStyleLbl="bgSibTrans2D1" presStyleIdx="4" presStyleCnt="10"/>
      <dgm:spPr/>
      <dgm:t>
        <a:bodyPr/>
        <a:lstStyle/>
        <a:p>
          <a:endParaRPr lang="pl-PL"/>
        </a:p>
      </dgm:t>
    </dgm:pt>
    <dgm:pt modelId="{F0984AE0-C315-4C22-9CB0-737C611F7A98}" type="pres">
      <dgm:prSet presAssocID="{7EAB8CF0-9170-45F8-8478-E016B50C3B86}" presName="compNode" presStyleCnt="0"/>
      <dgm:spPr/>
    </dgm:pt>
    <dgm:pt modelId="{E267414D-D156-478B-9D94-BF7CE62396B1}" type="pres">
      <dgm:prSet presAssocID="{7EAB8CF0-9170-45F8-8478-E016B50C3B86}" presName="dummyConnPt" presStyleCnt="0"/>
      <dgm:spPr/>
    </dgm:pt>
    <dgm:pt modelId="{53DD1788-5AD4-4EB5-A16B-7E0E11726E6A}" type="pres">
      <dgm:prSet presAssocID="{7EAB8CF0-9170-45F8-8478-E016B50C3B86}" presName="node" presStyleLbl="node1" presStyleIdx="5" presStyleCnt="11">
        <dgm:presLayoutVars>
          <dgm:bulletEnabled val="1"/>
        </dgm:presLayoutVars>
      </dgm:prSet>
      <dgm:spPr/>
      <dgm:t>
        <a:bodyPr/>
        <a:lstStyle/>
        <a:p>
          <a:endParaRPr lang="pl-PL"/>
        </a:p>
      </dgm:t>
    </dgm:pt>
    <dgm:pt modelId="{A16ECD1E-F444-47DF-B257-3EB221D683B2}" type="pres">
      <dgm:prSet presAssocID="{87145EE2-2C8A-4A08-B7AC-51472D541426}" presName="sibTrans" presStyleLbl="bgSibTrans2D1" presStyleIdx="5" presStyleCnt="10"/>
      <dgm:spPr/>
      <dgm:t>
        <a:bodyPr/>
        <a:lstStyle/>
        <a:p>
          <a:endParaRPr lang="pl-PL"/>
        </a:p>
      </dgm:t>
    </dgm:pt>
    <dgm:pt modelId="{5F99F8EA-36A7-4169-828C-5085A3C74980}" type="pres">
      <dgm:prSet presAssocID="{1EA41966-FA19-4D2C-9112-F64C58C835EA}" presName="compNode" presStyleCnt="0"/>
      <dgm:spPr/>
    </dgm:pt>
    <dgm:pt modelId="{1D6F1926-06B7-4872-AA5D-FCCCF95280DB}" type="pres">
      <dgm:prSet presAssocID="{1EA41966-FA19-4D2C-9112-F64C58C835EA}" presName="dummyConnPt" presStyleCnt="0"/>
      <dgm:spPr/>
    </dgm:pt>
    <dgm:pt modelId="{BDD1A964-F7A8-45E8-B8DA-3AE73A56958E}" type="pres">
      <dgm:prSet presAssocID="{1EA41966-FA19-4D2C-9112-F64C58C835EA}" presName="node" presStyleLbl="node1" presStyleIdx="6" presStyleCnt="11">
        <dgm:presLayoutVars>
          <dgm:bulletEnabled val="1"/>
        </dgm:presLayoutVars>
      </dgm:prSet>
      <dgm:spPr/>
      <dgm:t>
        <a:bodyPr/>
        <a:lstStyle/>
        <a:p>
          <a:endParaRPr lang="pl-PL"/>
        </a:p>
      </dgm:t>
    </dgm:pt>
    <dgm:pt modelId="{EDD76B91-DA71-4760-836C-76A3825CB83B}" type="pres">
      <dgm:prSet presAssocID="{03F52CBF-8F87-426A-B853-9C65A7F6F1A6}" presName="sibTrans" presStyleLbl="bgSibTrans2D1" presStyleIdx="6" presStyleCnt="10"/>
      <dgm:spPr/>
      <dgm:t>
        <a:bodyPr/>
        <a:lstStyle/>
        <a:p>
          <a:endParaRPr lang="pl-PL"/>
        </a:p>
      </dgm:t>
    </dgm:pt>
    <dgm:pt modelId="{450A2068-3EF7-4F2F-A813-EC89BB90626F}" type="pres">
      <dgm:prSet presAssocID="{2D25F8BB-69CC-405F-98B8-C39DC5ACD6D1}" presName="compNode" presStyleCnt="0"/>
      <dgm:spPr/>
    </dgm:pt>
    <dgm:pt modelId="{3BEA34C5-D211-4F28-9E40-7A16E9999382}" type="pres">
      <dgm:prSet presAssocID="{2D25F8BB-69CC-405F-98B8-C39DC5ACD6D1}" presName="dummyConnPt" presStyleCnt="0"/>
      <dgm:spPr/>
    </dgm:pt>
    <dgm:pt modelId="{7B14D8FE-4B24-46A9-B5CC-754C9FADD489}" type="pres">
      <dgm:prSet presAssocID="{2D25F8BB-69CC-405F-98B8-C39DC5ACD6D1}" presName="node" presStyleLbl="node1" presStyleIdx="7" presStyleCnt="11">
        <dgm:presLayoutVars>
          <dgm:bulletEnabled val="1"/>
        </dgm:presLayoutVars>
      </dgm:prSet>
      <dgm:spPr/>
      <dgm:t>
        <a:bodyPr/>
        <a:lstStyle/>
        <a:p>
          <a:endParaRPr lang="pl-PL"/>
        </a:p>
      </dgm:t>
    </dgm:pt>
    <dgm:pt modelId="{FB7F3A61-582B-475D-AD69-EACD97F51430}" type="pres">
      <dgm:prSet presAssocID="{152CE18E-A8E8-4717-B7BF-4843F33A55FA}" presName="sibTrans" presStyleLbl="bgSibTrans2D1" presStyleIdx="7" presStyleCnt="10"/>
      <dgm:spPr/>
      <dgm:t>
        <a:bodyPr/>
        <a:lstStyle/>
        <a:p>
          <a:endParaRPr lang="pl-PL"/>
        </a:p>
      </dgm:t>
    </dgm:pt>
    <dgm:pt modelId="{D22B608F-BC34-4C36-9BC8-E9A9ACFDC712}" type="pres">
      <dgm:prSet presAssocID="{9E5F754B-D845-45C7-A317-160235A76FB0}" presName="compNode" presStyleCnt="0"/>
      <dgm:spPr/>
    </dgm:pt>
    <dgm:pt modelId="{BFBFF98A-3AAA-4B1D-8094-E53E01FD6210}" type="pres">
      <dgm:prSet presAssocID="{9E5F754B-D845-45C7-A317-160235A76FB0}" presName="dummyConnPt" presStyleCnt="0"/>
      <dgm:spPr/>
    </dgm:pt>
    <dgm:pt modelId="{BE7E55BB-11A4-4BD9-8613-9E451A2AE403}" type="pres">
      <dgm:prSet presAssocID="{9E5F754B-D845-45C7-A317-160235A76FB0}" presName="node" presStyleLbl="node1" presStyleIdx="8" presStyleCnt="11">
        <dgm:presLayoutVars>
          <dgm:bulletEnabled val="1"/>
        </dgm:presLayoutVars>
      </dgm:prSet>
      <dgm:spPr/>
      <dgm:t>
        <a:bodyPr/>
        <a:lstStyle/>
        <a:p>
          <a:endParaRPr lang="pl-PL"/>
        </a:p>
      </dgm:t>
    </dgm:pt>
    <dgm:pt modelId="{671FC3E9-08FE-4550-8F24-CEDA6AC000FD}" type="pres">
      <dgm:prSet presAssocID="{4604EF45-AC8B-4A7D-858D-984F4D0AE98E}" presName="sibTrans" presStyleLbl="bgSibTrans2D1" presStyleIdx="8" presStyleCnt="10"/>
      <dgm:spPr/>
      <dgm:t>
        <a:bodyPr/>
        <a:lstStyle/>
        <a:p>
          <a:endParaRPr lang="pl-PL"/>
        </a:p>
      </dgm:t>
    </dgm:pt>
    <dgm:pt modelId="{549EE4B2-A2EA-4D55-BCD2-93D8E3FDCE17}" type="pres">
      <dgm:prSet presAssocID="{03C5CBB2-3E06-4A51-8123-B4A99571BCD5}" presName="compNode" presStyleCnt="0"/>
      <dgm:spPr/>
    </dgm:pt>
    <dgm:pt modelId="{A351F14A-F867-47DA-8909-D2C77E0D7A05}" type="pres">
      <dgm:prSet presAssocID="{03C5CBB2-3E06-4A51-8123-B4A99571BCD5}" presName="dummyConnPt" presStyleCnt="0"/>
      <dgm:spPr/>
    </dgm:pt>
    <dgm:pt modelId="{71C8204F-57BC-45F1-92F5-BD40DF5E014C}" type="pres">
      <dgm:prSet presAssocID="{03C5CBB2-3E06-4A51-8123-B4A99571BCD5}" presName="node" presStyleLbl="node1" presStyleIdx="9" presStyleCnt="11">
        <dgm:presLayoutVars>
          <dgm:bulletEnabled val="1"/>
        </dgm:presLayoutVars>
      </dgm:prSet>
      <dgm:spPr/>
      <dgm:t>
        <a:bodyPr/>
        <a:lstStyle/>
        <a:p>
          <a:endParaRPr lang="pl-PL"/>
        </a:p>
      </dgm:t>
    </dgm:pt>
    <dgm:pt modelId="{D93EC788-3B4D-46B4-ACDF-40AAEF66F3CB}" type="pres">
      <dgm:prSet presAssocID="{3999CC15-13E7-44D7-A097-6FF0AD8831DB}" presName="sibTrans" presStyleLbl="bgSibTrans2D1" presStyleIdx="9" presStyleCnt="10"/>
      <dgm:spPr/>
      <dgm:t>
        <a:bodyPr/>
        <a:lstStyle/>
        <a:p>
          <a:endParaRPr lang="pl-PL"/>
        </a:p>
      </dgm:t>
    </dgm:pt>
    <dgm:pt modelId="{6CF4B403-D720-4E90-82BE-BC7692861CA8}" type="pres">
      <dgm:prSet presAssocID="{A8E0C6CC-B845-4336-96C6-48F39542CB7A}" presName="compNode" presStyleCnt="0"/>
      <dgm:spPr/>
    </dgm:pt>
    <dgm:pt modelId="{6B8FB0FB-187C-49E1-9876-098A17CA6A0E}" type="pres">
      <dgm:prSet presAssocID="{A8E0C6CC-B845-4336-96C6-48F39542CB7A}" presName="dummyConnPt" presStyleCnt="0"/>
      <dgm:spPr/>
    </dgm:pt>
    <dgm:pt modelId="{CFDD932B-5E0B-421B-8E30-CF7C86350F8F}" type="pres">
      <dgm:prSet presAssocID="{A8E0C6CC-B845-4336-96C6-48F39542CB7A}" presName="node" presStyleLbl="node1" presStyleIdx="10" presStyleCnt="11">
        <dgm:presLayoutVars>
          <dgm:bulletEnabled val="1"/>
        </dgm:presLayoutVars>
      </dgm:prSet>
      <dgm:spPr/>
      <dgm:t>
        <a:bodyPr/>
        <a:lstStyle/>
        <a:p>
          <a:endParaRPr lang="pl-PL"/>
        </a:p>
      </dgm:t>
    </dgm:pt>
  </dgm:ptLst>
  <dgm:cxnLst>
    <dgm:cxn modelId="{CDACBDE8-3297-467A-AED7-05A7BA3B119F}" type="presOf" srcId="{2D25F8BB-69CC-405F-98B8-C39DC5ACD6D1}" destId="{7B14D8FE-4B24-46A9-B5CC-754C9FADD489}" srcOrd="0" destOrd="0" presId="urn:microsoft.com/office/officeart/2005/8/layout/bProcess4"/>
    <dgm:cxn modelId="{76D033B3-9609-463D-AEA2-EE22D08CCD9E}" type="presOf" srcId="{4604EF45-AC8B-4A7D-858D-984F4D0AE98E}" destId="{671FC3E9-08FE-4550-8F24-CEDA6AC000FD}" srcOrd="0" destOrd="0" presId="urn:microsoft.com/office/officeart/2005/8/layout/bProcess4"/>
    <dgm:cxn modelId="{B1C59435-FF8B-4B5D-84F4-F599111274AF}" type="presOf" srcId="{DDC79E12-0E24-4EF4-AA77-374ED9B2BDFB}" destId="{5CC814A5-1D54-4AB0-9CFA-2A2884E4F4D1}" srcOrd="0" destOrd="0" presId="urn:microsoft.com/office/officeart/2005/8/layout/bProcess4"/>
    <dgm:cxn modelId="{01EEA32B-D87C-46DA-B0D2-6C8C6FFC2329}" type="presOf" srcId="{D288FD40-9997-47D4-988A-35D871153E2E}" destId="{DB38204C-C9C9-45CA-8D66-149CCA4CD796}" srcOrd="0" destOrd="0" presId="urn:microsoft.com/office/officeart/2005/8/layout/bProcess4"/>
    <dgm:cxn modelId="{0A0CEFCD-8275-4227-A35D-F477DDB30235}" type="presOf" srcId="{E6A815C2-008B-4898-94AF-F504B10DBF3E}" destId="{B20F9398-E271-40E5-BB34-152ADB4CF2C3}" srcOrd="0" destOrd="0" presId="urn:microsoft.com/office/officeart/2005/8/layout/bProcess4"/>
    <dgm:cxn modelId="{C9F2268D-696F-4A03-ACB7-DCFD3DB2D8C4}" type="presOf" srcId="{1EA41966-FA19-4D2C-9112-F64C58C835EA}" destId="{BDD1A964-F7A8-45E8-B8DA-3AE73A56958E}" srcOrd="0" destOrd="0" presId="urn:microsoft.com/office/officeart/2005/8/layout/bProcess4"/>
    <dgm:cxn modelId="{F8F44A6C-9F2D-4924-8177-9072451E74DB}" type="presOf" srcId="{48252E03-D8CE-474D-9952-B7A186DE9E52}" destId="{EF2E86EE-1E1F-486D-8891-9BC15B3F793C}" srcOrd="0" destOrd="0" presId="urn:microsoft.com/office/officeart/2005/8/layout/bProcess4"/>
    <dgm:cxn modelId="{E6D07795-A94A-4C0D-9934-032C2FF43036}" type="presOf" srcId="{03C5CBB2-3E06-4A51-8123-B4A99571BCD5}" destId="{71C8204F-57BC-45F1-92F5-BD40DF5E014C}" srcOrd="0" destOrd="0" presId="urn:microsoft.com/office/officeart/2005/8/layout/bProcess4"/>
    <dgm:cxn modelId="{D85E0316-65BE-4E41-B790-E94C5470A7DC}" type="presOf" srcId="{AE076933-EF85-4288-B2DD-272C7EF6E41E}" destId="{5244E70B-D88E-485D-A9D3-1EF3C18EE91F}" srcOrd="0" destOrd="0" presId="urn:microsoft.com/office/officeart/2005/8/layout/bProcess4"/>
    <dgm:cxn modelId="{183B57EC-A4E1-4141-916E-7AC55558A8CA}" srcId="{C3342713-2920-43BA-B429-3945B7FE52AB}" destId="{48252E03-D8CE-474D-9952-B7A186DE9E52}" srcOrd="4" destOrd="0" parTransId="{DDBB8304-867A-4B07-B940-026AD8230CF0}" sibTransId="{DDC79E12-0E24-4EF4-AA77-374ED9B2BDFB}"/>
    <dgm:cxn modelId="{8421C2AF-7390-40A0-A9EE-749F7386E1C3}" type="presOf" srcId="{0A72CB52-AF50-4054-B43C-286AF3919039}" destId="{04939FAA-A200-45E7-AD42-E0862568CC80}" srcOrd="0" destOrd="0" presId="urn:microsoft.com/office/officeart/2005/8/layout/bProcess4"/>
    <dgm:cxn modelId="{CDDCB406-A2DE-4761-BCE2-8F7AC9EF5040}" srcId="{C3342713-2920-43BA-B429-3945B7FE52AB}" destId="{03C5CBB2-3E06-4A51-8123-B4A99571BCD5}" srcOrd="9" destOrd="0" parTransId="{60E244E2-16A5-46E4-8891-32D0CBA9BEF0}" sibTransId="{3999CC15-13E7-44D7-A097-6FF0AD8831DB}"/>
    <dgm:cxn modelId="{BABDE896-15AA-44D8-83AB-CD9F8FCA1701}" srcId="{C3342713-2920-43BA-B429-3945B7FE52AB}" destId="{A8E0C6CC-B845-4336-96C6-48F39542CB7A}" srcOrd="10" destOrd="0" parTransId="{11461530-1DE2-4E6E-8D6B-A53376F7A69B}" sibTransId="{129B8F87-659C-48A6-B67A-EBA38FBC2B31}"/>
    <dgm:cxn modelId="{FC53DB0A-74EE-495B-8AF5-468D005E44CC}" srcId="{C3342713-2920-43BA-B429-3945B7FE52AB}" destId="{E6A815C2-008B-4898-94AF-F504B10DBF3E}" srcOrd="0" destOrd="0" parTransId="{4D50DCE5-1449-423A-87C8-2B9E7018E06B}" sibTransId="{D288FD40-9997-47D4-988A-35D871153E2E}"/>
    <dgm:cxn modelId="{A734AE7C-EC52-44BD-8777-6AA79CD3E0EC}" type="presOf" srcId="{A8E0C6CC-B845-4336-96C6-48F39542CB7A}" destId="{CFDD932B-5E0B-421B-8E30-CF7C86350F8F}" srcOrd="0" destOrd="0" presId="urn:microsoft.com/office/officeart/2005/8/layout/bProcess4"/>
    <dgm:cxn modelId="{C84508D2-59DC-4618-86FC-25216FF27877}" type="presOf" srcId="{87145EE2-2C8A-4A08-B7AC-51472D541426}" destId="{A16ECD1E-F444-47DF-B257-3EB221D683B2}" srcOrd="0" destOrd="0" presId="urn:microsoft.com/office/officeart/2005/8/layout/bProcess4"/>
    <dgm:cxn modelId="{0969484B-EBCC-4A36-A451-19BB0B3FB9A4}" srcId="{C3342713-2920-43BA-B429-3945B7FE52AB}" destId="{7EAB8CF0-9170-45F8-8478-E016B50C3B86}" srcOrd="5" destOrd="0" parTransId="{37A1CB58-0602-4B53-A538-1FA3363B2363}" sibTransId="{87145EE2-2C8A-4A08-B7AC-51472D541426}"/>
    <dgm:cxn modelId="{B30340AB-66DD-4FBC-9D5D-DC53EFABCE4B}" type="presOf" srcId="{9E5F754B-D845-45C7-A317-160235A76FB0}" destId="{BE7E55BB-11A4-4BD9-8613-9E451A2AE403}" srcOrd="0" destOrd="0" presId="urn:microsoft.com/office/officeart/2005/8/layout/bProcess4"/>
    <dgm:cxn modelId="{23687CD4-2344-46FD-8CB6-1C6A02F4FE9C}" type="presOf" srcId="{D7DFD085-03B7-4E7A-AD77-FCC36C8A5C08}" destId="{213AF876-A902-4BFF-A7B3-1DEB929E47F1}" srcOrd="0" destOrd="0" presId="urn:microsoft.com/office/officeart/2005/8/layout/bProcess4"/>
    <dgm:cxn modelId="{FCFA2E8A-6428-46FC-B538-B0262833038F}" srcId="{C3342713-2920-43BA-B429-3945B7FE52AB}" destId="{9E5F754B-D845-45C7-A317-160235A76FB0}" srcOrd="8" destOrd="0" parTransId="{BA9FA3EE-40A5-4C29-B24B-1E6B2966EACF}" sibTransId="{4604EF45-AC8B-4A7D-858D-984F4D0AE98E}"/>
    <dgm:cxn modelId="{AFE6FA23-82A8-4731-9FF8-4ECB261C9CE1}" type="presOf" srcId="{03F52CBF-8F87-426A-B853-9C65A7F6F1A6}" destId="{EDD76B91-DA71-4760-836C-76A3825CB83B}" srcOrd="0" destOrd="0" presId="urn:microsoft.com/office/officeart/2005/8/layout/bProcess4"/>
    <dgm:cxn modelId="{9DDF72E9-433D-40ED-8811-844CE347DE80}" type="presOf" srcId="{D882196D-9028-45B4-916B-440F24A98068}" destId="{6223DAA3-FAC0-4347-8E68-35BDA66791CD}" srcOrd="0" destOrd="0" presId="urn:microsoft.com/office/officeart/2005/8/layout/bProcess4"/>
    <dgm:cxn modelId="{352A89F8-AFED-4EC0-8AF1-20739934504E}" srcId="{C3342713-2920-43BA-B429-3945B7FE52AB}" destId="{AE076933-EF85-4288-B2DD-272C7EF6E41E}" srcOrd="3" destOrd="0" parTransId="{44C8507B-0182-4E9B-A43F-82738B74FE61}" sibTransId="{D7DFD085-03B7-4E7A-AD77-FCC36C8A5C08}"/>
    <dgm:cxn modelId="{C9B7EBC8-6770-4EA7-BF7C-708603AC60FE}" type="presOf" srcId="{C3342713-2920-43BA-B429-3945B7FE52AB}" destId="{3C5E9C00-00F4-4AE8-B5C8-D5E0D41184BE}" srcOrd="0" destOrd="0" presId="urn:microsoft.com/office/officeart/2005/8/layout/bProcess4"/>
    <dgm:cxn modelId="{8BFDA1C4-920A-4B0C-A213-03AADCB1963A}" type="presOf" srcId="{135EDEB4-92BF-465E-85B2-3D2A628EDB6F}" destId="{7DA785CE-C5CC-4D58-ADC3-EF642DA85F7E}" srcOrd="0" destOrd="0" presId="urn:microsoft.com/office/officeart/2005/8/layout/bProcess4"/>
    <dgm:cxn modelId="{8132C765-DBDF-4974-8165-C0D566BCD1E6}" srcId="{C3342713-2920-43BA-B429-3945B7FE52AB}" destId="{D882196D-9028-45B4-916B-440F24A98068}" srcOrd="2" destOrd="0" parTransId="{EB7B9C70-3BFB-4312-8625-7837D681F293}" sibTransId="{FBEB1A1C-E815-473F-A930-8454744199C4}"/>
    <dgm:cxn modelId="{509E1B73-E5A2-4014-AC9F-D0BB53A1A062}" srcId="{C3342713-2920-43BA-B429-3945B7FE52AB}" destId="{1EA41966-FA19-4D2C-9112-F64C58C835EA}" srcOrd="6" destOrd="0" parTransId="{3EE8F315-EA8F-40AA-B618-20C0DEB81F61}" sibTransId="{03F52CBF-8F87-426A-B853-9C65A7F6F1A6}"/>
    <dgm:cxn modelId="{9875CF6A-3034-400B-83E3-461F07095379}" srcId="{C3342713-2920-43BA-B429-3945B7FE52AB}" destId="{2D25F8BB-69CC-405F-98B8-C39DC5ACD6D1}" srcOrd="7" destOrd="0" parTransId="{A7E77074-B485-4A3D-81DB-3D3B3AE01B07}" sibTransId="{152CE18E-A8E8-4717-B7BF-4843F33A55FA}"/>
    <dgm:cxn modelId="{341B46E0-93E8-4027-AE2A-83407CB2CAA0}" type="presOf" srcId="{152CE18E-A8E8-4717-B7BF-4843F33A55FA}" destId="{FB7F3A61-582B-475D-AD69-EACD97F51430}" srcOrd="0" destOrd="0" presId="urn:microsoft.com/office/officeart/2005/8/layout/bProcess4"/>
    <dgm:cxn modelId="{94F8FE8A-9140-4490-889F-1CB43395DA6A}" type="presOf" srcId="{3999CC15-13E7-44D7-A097-6FF0AD8831DB}" destId="{D93EC788-3B4D-46B4-ACDF-40AAEF66F3CB}" srcOrd="0" destOrd="0" presId="urn:microsoft.com/office/officeart/2005/8/layout/bProcess4"/>
    <dgm:cxn modelId="{3B6CEDE0-8F15-4CAC-9F2F-5C32D9FD7BFE}" type="presOf" srcId="{7EAB8CF0-9170-45F8-8478-E016B50C3B86}" destId="{53DD1788-5AD4-4EB5-A16B-7E0E11726E6A}" srcOrd="0" destOrd="0" presId="urn:microsoft.com/office/officeart/2005/8/layout/bProcess4"/>
    <dgm:cxn modelId="{F8B74EE2-FF54-41D3-86D8-59E1F6C8AE4F}" srcId="{C3342713-2920-43BA-B429-3945B7FE52AB}" destId="{135EDEB4-92BF-465E-85B2-3D2A628EDB6F}" srcOrd="1" destOrd="0" parTransId="{3C05650B-4AFD-40FE-AD1A-1A2CCF31493E}" sibTransId="{0A72CB52-AF50-4054-B43C-286AF3919039}"/>
    <dgm:cxn modelId="{E06E2150-30F2-4EB3-AA58-AD30C53ABDE4}" type="presOf" srcId="{FBEB1A1C-E815-473F-A930-8454744199C4}" destId="{D30EFBB5-23CF-4589-AE05-DB562AC2CAE9}" srcOrd="0" destOrd="0" presId="urn:microsoft.com/office/officeart/2005/8/layout/bProcess4"/>
    <dgm:cxn modelId="{E8FC7D01-940C-4137-B6F7-0FCA44D2871F}" type="presParOf" srcId="{3C5E9C00-00F4-4AE8-B5C8-D5E0D41184BE}" destId="{F485D34D-372A-4730-831A-7C5F3DF76FDA}" srcOrd="0" destOrd="0" presId="urn:microsoft.com/office/officeart/2005/8/layout/bProcess4"/>
    <dgm:cxn modelId="{E39412EC-C803-4163-9B00-103B26AAF428}" type="presParOf" srcId="{F485D34D-372A-4730-831A-7C5F3DF76FDA}" destId="{090A270A-2A0A-496B-B28B-D7EEC95C0B3F}" srcOrd="0" destOrd="0" presId="urn:microsoft.com/office/officeart/2005/8/layout/bProcess4"/>
    <dgm:cxn modelId="{A0F5BB92-85D5-4364-8F44-0789726A9429}" type="presParOf" srcId="{F485D34D-372A-4730-831A-7C5F3DF76FDA}" destId="{B20F9398-E271-40E5-BB34-152ADB4CF2C3}" srcOrd="1" destOrd="0" presId="urn:microsoft.com/office/officeart/2005/8/layout/bProcess4"/>
    <dgm:cxn modelId="{4CCD480A-3A42-4D13-9211-D6E6A80537D4}" type="presParOf" srcId="{3C5E9C00-00F4-4AE8-B5C8-D5E0D41184BE}" destId="{DB38204C-C9C9-45CA-8D66-149CCA4CD796}" srcOrd="1" destOrd="0" presId="urn:microsoft.com/office/officeart/2005/8/layout/bProcess4"/>
    <dgm:cxn modelId="{2026378B-4B08-491E-B245-BE6758475CFE}" type="presParOf" srcId="{3C5E9C00-00F4-4AE8-B5C8-D5E0D41184BE}" destId="{CAF5D9E5-D844-4C0D-9160-CE6AAE56248A}" srcOrd="2" destOrd="0" presId="urn:microsoft.com/office/officeart/2005/8/layout/bProcess4"/>
    <dgm:cxn modelId="{298BB123-A022-464D-A7CA-3BB5E189DC38}" type="presParOf" srcId="{CAF5D9E5-D844-4C0D-9160-CE6AAE56248A}" destId="{144DEEEE-ABFE-4A73-BAAD-4E00CEB91CF5}" srcOrd="0" destOrd="0" presId="urn:microsoft.com/office/officeart/2005/8/layout/bProcess4"/>
    <dgm:cxn modelId="{DAB1FFBD-8B39-4F8C-BB4B-0B9B2A048967}" type="presParOf" srcId="{CAF5D9E5-D844-4C0D-9160-CE6AAE56248A}" destId="{7DA785CE-C5CC-4D58-ADC3-EF642DA85F7E}" srcOrd="1" destOrd="0" presId="urn:microsoft.com/office/officeart/2005/8/layout/bProcess4"/>
    <dgm:cxn modelId="{19E94EE6-8B48-4372-AEF4-1293F1F515B6}" type="presParOf" srcId="{3C5E9C00-00F4-4AE8-B5C8-D5E0D41184BE}" destId="{04939FAA-A200-45E7-AD42-E0862568CC80}" srcOrd="3" destOrd="0" presId="urn:microsoft.com/office/officeart/2005/8/layout/bProcess4"/>
    <dgm:cxn modelId="{AA54C1E8-EE1F-48C9-B1E2-32498CAD29C6}" type="presParOf" srcId="{3C5E9C00-00F4-4AE8-B5C8-D5E0D41184BE}" destId="{FC90B626-78A3-4D41-9890-3303BD0A60AC}" srcOrd="4" destOrd="0" presId="urn:microsoft.com/office/officeart/2005/8/layout/bProcess4"/>
    <dgm:cxn modelId="{802F52C2-8B8B-44B0-A8D6-97D408FE51E4}" type="presParOf" srcId="{FC90B626-78A3-4D41-9890-3303BD0A60AC}" destId="{EC5E058D-17C1-432F-AB5C-F446943C5A73}" srcOrd="0" destOrd="0" presId="urn:microsoft.com/office/officeart/2005/8/layout/bProcess4"/>
    <dgm:cxn modelId="{E1AE3338-DFC3-40CF-AE58-30C2DBA163BA}" type="presParOf" srcId="{FC90B626-78A3-4D41-9890-3303BD0A60AC}" destId="{6223DAA3-FAC0-4347-8E68-35BDA66791CD}" srcOrd="1" destOrd="0" presId="urn:microsoft.com/office/officeart/2005/8/layout/bProcess4"/>
    <dgm:cxn modelId="{CCEAADBD-4801-4C9B-8884-25AD1D4765A4}" type="presParOf" srcId="{3C5E9C00-00F4-4AE8-B5C8-D5E0D41184BE}" destId="{D30EFBB5-23CF-4589-AE05-DB562AC2CAE9}" srcOrd="5" destOrd="0" presId="urn:microsoft.com/office/officeart/2005/8/layout/bProcess4"/>
    <dgm:cxn modelId="{E6D58D15-C1E7-4FE4-9F77-370DA10966D6}" type="presParOf" srcId="{3C5E9C00-00F4-4AE8-B5C8-D5E0D41184BE}" destId="{21266C75-3EA0-4FAF-BBB2-324375DE9226}" srcOrd="6" destOrd="0" presId="urn:microsoft.com/office/officeart/2005/8/layout/bProcess4"/>
    <dgm:cxn modelId="{C806F44E-687E-4874-B56E-82E66B57D5C0}" type="presParOf" srcId="{21266C75-3EA0-4FAF-BBB2-324375DE9226}" destId="{3EB8F9EF-167F-4EAF-BE52-E645DBF1903E}" srcOrd="0" destOrd="0" presId="urn:microsoft.com/office/officeart/2005/8/layout/bProcess4"/>
    <dgm:cxn modelId="{05812C04-BF13-45A0-B501-973D707E57C6}" type="presParOf" srcId="{21266C75-3EA0-4FAF-BBB2-324375DE9226}" destId="{5244E70B-D88E-485D-A9D3-1EF3C18EE91F}" srcOrd="1" destOrd="0" presId="urn:microsoft.com/office/officeart/2005/8/layout/bProcess4"/>
    <dgm:cxn modelId="{B06C24A6-B039-494B-87D2-A1426B2DF660}" type="presParOf" srcId="{3C5E9C00-00F4-4AE8-B5C8-D5E0D41184BE}" destId="{213AF876-A902-4BFF-A7B3-1DEB929E47F1}" srcOrd="7" destOrd="0" presId="urn:microsoft.com/office/officeart/2005/8/layout/bProcess4"/>
    <dgm:cxn modelId="{71E59058-E95D-4BA6-9274-302D30CFC1DD}" type="presParOf" srcId="{3C5E9C00-00F4-4AE8-B5C8-D5E0D41184BE}" destId="{92A8139E-1B27-46B4-B467-E4CA408110B3}" srcOrd="8" destOrd="0" presId="urn:microsoft.com/office/officeart/2005/8/layout/bProcess4"/>
    <dgm:cxn modelId="{B956D5AC-0B84-43E8-8955-77F96963196A}" type="presParOf" srcId="{92A8139E-1B27-46B4-B467-E4CA408110B3}" destId="{14B77733-FE33-4AEC-8A08-FE5475536828}" srcOrd="0" destOrd="0" presId="urn:microsoft.com/office/officeart/2005/8/layout/bProcess4"/>
    <dgm:cxn modelId="{691C3675-13C9-4737-BD5A-862FDC6E5FA2}" type="presParOf" srcId="{92A8139E-1B27-46B4-B467-E4CA408110B3}" destId="{EF2E86EE-1E1F-486D-8891-9BC15B3F793C}" srcOrd="1" destOrd="0" presId="urn:microsoft.com/office/officeart/2005/8/layout/bProcess4"/>
    <dgm:cxn modelId="{4561AC4F-B10D-4C70-9CFD-3FC29C80ADF5}" type="presParOf" srcId="{3C5E9C00-00F4-4AE8-B5C8-D5E0D41184BE}" destId="{5CC814A5-1D54-4AB0-9CFA-2A2884E4F4D1}" srcOrd="9" destOrd="0" presId="urn:microsoft.com/office/officeart/2005/8/layout/bProcess4"/>
    <dgm:cxn modelId="{955CF08F-5C85-429E-8E91-33E15AFD0245}" type="presParOf" srcId="{3C5E9C00-00F4-4AE8-B5C8-D5E0D41184BE}" destId="{F0984AE0-C315-4C22-9CB0-737C611F7A98}" srcOrd="10" destOrd="0" presId="urn:microsoft.com/office/officeart/2005/8/layout/bProcess4"/>
    <dgm:cxn modelId="{D7C0EE64-6868-434A-8A54-8F3CF0FBA89B}" type="presParOf" srcId="{F0984AE0-C315-4C22-9CB0-737C611F7A98}" destId="{E267414D-D156-478B-9D94-BF7CE62396B1}" srcOrd="0" destOrd="0" presId="urn:microsoft.com/office/officeart/2005/8/layout/bProcess4"/>
    <dgm:cxn modelId="{50B7DC22-52C8-4CC3-AC95-DCD3F9788C1D}" type="presParOf" srcId="{F0984AE0-C315-4C22-9CB0-737C611F7A98}" destId="{53DD1788-5AD4-4EB5-A16B-7E0E11726E6A}" srcOrd="1" destOrd="0" presId="urn:microsoft.com/office/officeart/2005/8/layout/bProcess4"/>
    <dgm:cxn modelId="{65ABDA0B-B86C-46EA-ADCD-A2A1D788958D}" type="presParOf" srcId="{3C5E9C00-00F4-4AE8-B5C8-D5E0D41184BE}" destId="{A16ECD1E-F444-47DF-B257-3EB221D683B2}" srcOrd="11" destOrd="0" presId="urn:microsoft.com/office/officeart/2005/8/layout/bProcess4"/>
    <dgm:cxn modelId="{670349B4-85A1-4FCA-8119-6E601327CE64}" type="presParOf" srcId="{3C5E9C00-00F4-4AE8-B5C8-D5E0D41184BE}" destId="{5F99F8EA-36A7-4169-828C-5085A3C74980}" srcOrd="12" destOrd="0" presId="urn:microsoft.com/office/officeart/2005/8/layout/bProcess4"/>
    <dgm:cxn modelId="{F5036A92-E6A8-405D-AB6F-CD1CB5856995}" type="presParOf" srcId="{5F99F8EA-36A7-4169-828C-5085A3C74980}" destId="{1D6F1926-06B7-4872-AA5D-FCCCF95280DB}" srcOrd="0" destOrd="0" presId="urn:microsoft.com/office/officeart/2005/8/layout/bProcess4"/>
    <dgm:cxn modelId="{B6EC45B9-29AA-428D-9663-831E13016C70}" type="presParOf" srcId="{5F99F8EA-36A7-4169-828C-5085A3C74980}" destId="{BDD1A964-F7A8-45E8-B8DA-3AE73A56958E}" srcOrd="1" destOrd="0" presId="urn:microsoft.com/office/officeart/2005/8/layout/bProcess4"/>
    <dgm:cxn modelId="{F2D2410E-8D49-48EC-95B8-4576425158D0}" type="presParOf" srcId="{3C5E9C00-00F4-4AE8-B5C8-D5E0D41184BE}" destId="{EDD76B91-DA71-4760-836C-76A3825CB83B}" srcOrd="13" destOrd="0" presId="urn:microsoft.com/office/officeart/2005/8/layout/bProcess4"/>
    <dgm:cxn modelId="{AA40DFE2-3815-4D7E-8984-3183E7A222A1}" type="presParOf" srcId="{3C5E9C00-00F4-4AE8-B5C8-D5E0D41184BE}" destId="{450A2068-3EF7-4F2F-A813-EC89BB90626F}" srcOrd="14" destOrd="0" presId="urn:microsoft.com/office/officeart/2005/8/layout/bProcess4"/>
    <dgm:cxn modelId="{03F8EDDF-03E5-41EE-AAB1-DC9E7C0CB86F}" type="presParOf" srcId="{450A2068-3EF7-4F2F-A813-EC89BB90626F}" destId="{3BEA34C5-D211-4F28-9E40-7A16E9999382}" srcOrd="0" destOrd="0" presId="urn:microsoft.com/office/officeart/2005/8/layout/bProcess4"/>
    <dgm:cxn modelId="{15C116FE-EF32-4613-9342-E996195F80D0}" type="presParOf" srcId="{450A2068-3EF7-4F2F-A813-EC89BB90626F}" destId="{7B14D8FE-4B24-46A9-B5CC-754C9FADD489}" srcOrd="1" destOrd="0" presId="urn:microsoft.com/office/officeart/2005/8/layout/bProcess4"/>
    <dgm:cxn modelId="{7C4B6150-E6F5-47D5-8AF5-68179ADA9013}" type="presParOf" srcId="{3C5E9C00-00F4-4AE8-B5C8-D5E0D41184BE}" destId="{FB7F3A61-582B-475D-AD69-EACD97F51430}" srcOrd="15" destOrd="0" presId="urn:microsoft.com/office/officeart/2005/8/layout/bProcess4"/>
    <dgm:cxn modelId="{30BDE7E4-7B52-4CEC-85C7-876A4C65855B}" type="presParOf" srcId="{3C5E9C00-00F4-4AE8-B5C8-D5E0D41184BE}" destId="{D22B608F-BC34-4C36-9BC8-E9A9ACFDC712}" srcOrd="16" destOrd="0" presId="urn:microsoft.com/office/officeart/2005/8/layout/bProcess4"/>
    <dgm:cxn modelId="{CB94B8ED-EBE2-4141-9FAE-60A8E823F2B4}" type="presParOf" srcId="{D22B608F-BC34-4C36-9BC8-E9A9ACFDC712}" destId="{BFBFF98A-3AAA-4B1D-8094-E53E01FD6210}" srcOrd="0" destOrd="0" presId="urn:microsoft.com/office/officeart/2005/8/layout/bProcess4"/>
    <dgm:cxn modelId="{0F64D111-600A-426E-BE1F-C4F72F144D3F}" type="presParOf" srcId="{D22B608F-BC34-4C36-9BC8-E9A9ACFDC712}" destId="{BE7E55BB-11A4-4BD9-8613-9E451A2AE403}" srcOrd="1" destOrd="0" presId="urn:microsoft.com/office/officeart/2005/8/layout/bProcess4"/>
    <dgm:cxn modelId="{C8A33D4A-EFE8-4C2D-9E21-C86058B30357}" type="presParOf" srcId="{3C5E9C00-00F4-4AE8-B5C8-D5E0D41184BE}" destId="{671FC3E9-08FE-4550-8F24-CEDA6AC000FD}" srcOrd="17" destOrd="0" presId="urn:microsoft.com/office/officeart/2005/8/layout/bProcess4"/>
    <dgm:cxn modelId="{0AC0BC0D-921E-4636-987A-7FC1887BFDA0}" type="presParOf" srcId="{3C5E9C00-00F4-4AE8-B5C8-D5E0D41184BE}" destId="{549EE4B2-A2EA-4D55-BCD2-93D8E3FDCE17}" srcOrd="18" destOrd="0" presId="urn:microsoft.com/office/officeart/2005/8/layout/bProcess4"/>
    <dgm:cxn modelId="{11C29E19-272F-412B-A7A9-713CB1067FE2}" type="presParOf" srcId="{549EE4B2-A2EA-4D55-BCD2-93D8E3FDCE17}" destId="{A351F14A-F867-47DA-8909-D2C77E0D7A05}" srcOrd="0" destOrd="0" presId="urn:microsoft.com/office/officeart/2005/8/layout/bProcess4"/>
    <dgm:cxn modelId="{4A69AEA8-1434-4698-9854-5C1808F75FEE}" type="presParOf" srcId="{549EE4B2-A2EA-4D55-BCD2-93D8E3FDCE17}" destId="{71C8204F-57BC-45F1-92F5-BD40DF5E014C}" srcOrd="1" destOrd="0" presId="urn:microsoft.com/office/officeart/2005/8/layout/bProcess4"/>
    <dgm:cxn modelId="{FB444D81-D2E3-4D68-AEDC-BE76965A598E}" type="presParOf" srcId="{3C5E9C00-00F4-4AE8-B5C8-D5E0D41184BE}" destId="{D93EC788-3B4D-46B4-ACDF-40AAEF66F3CB}" srcOrd="19" destOrd="0" presId="urn:microsoft.com/office/officeart/2005/8/layout/bProcess4"/>
    <dgm:cxn modelId="{D2D0B599-99A5-4F78-8687-97A9A2269B9F}" type="presParOf" srcId="{3C5E9C00-00F4-4AE8-B5C8-D5E0D41184BE}" destId="{6CF4B403-D720-4E90-82BE-BC7692861CA8}" srcOrd="20" destOrd="0" presId="urn:microsoft.com/office/officeart/2005/8/layout/bProcess4"/>
    <dgm:cxn modelId="{51A6F402-2BC6-4ED1-B9EB-AC57263B457C}" type="presParOf" srcId="{6CF4B403-D720-4E90-82BE-BC7692861CA8}" destId="{6B8FB0FB-187C-49E1-9876-098A17CA6A0E}" srcOrd="0" destOrd="0" presId="urn:microsoft.com/office/officeart/2005/8/layout/bProcess4"/>
    <dgm:cxn modelId="{EA5A67F8-7E14-4A9C-9531-1FCFD43EED6B}" type="presParOf" srcId="{6CF4B403-D720-4E90-82BE-BC7692861CA8}" destId="{CFDD932B-5E0B-421B-8E30-CF7C86350F8F}"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FE14A7-EA5D-4A38-ADB2-063A6DE6492A}">
      <dsp:nvSpPr>
        <dsp:cNvPr id="0" name=""/>
        <dsp:cNvSpPr/>
      </dsp:nvSpPr>
      <dsp:spPr>
        <a:xfrm>
          <a:off x="0" y="850994"/>
          <a:ext cx="8064896" cy="820038"/>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pl-PL" sz="1800" b="1" kern="1200" dirty="0" smtClean="0">
              <a:solidFill>
                <a:schemeClr val="tx1"/>
              </a:solidFill>
              <a:latin typeface="+mn-lt"/>
            </a:rPr>
            <a:t>Zespół badawczy</a:t>
          </a:r>
          <a:endParaRPr lang="pl-PL" sz="1800" b="1" kern="1200" dirty="0">
            <a:solidFill>
              <a:schemeClr val="tx1"/>
            </a:solidFill>
            <a:latin typeface="+mn-lt"/>
          </a:endParaRPr>
        </a:p>
      </dsp:txBody>
      <dsp:txXfrm>
        <a:off x="0" y="850994"/>
        <a:ext cx="8064896" cy="820038"/>
      </dsp:txXfrm>
    </dsp:sp>
    <dsp:sp modelId="{AE2D0B2A-921D-43C0-BF9B-AA8AAC48CC1E}">
      <dsp:nvSpPr>
        <dsp:cNvPr id="0" name=""/>
        <dsp:cNvSpPr/>
      </dsp:nvSpPr>
      <dsp:spPr>
        <a:xfrm>
          <a:off x="0" y="1858232"/>
          <a:ext cx="8064896" cy="820038"/>
        </a:xfrm>
        <a:prstGeom prst="roundRect">
          <a:avLst/>
        </a:prstGeom>
        <a:solidFill>
          <a:schemeClr val="accent1">
            <a:alpha val="90000"/>
            <a:hueOff val="0"/>
            <a:satOff val="0"/>
            <a:lumOff val="0"/>
            <a:alphaOff val="-2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pl-PL" sz="1800" b="1" kern="1200" dirty="0" smtClean="0">
              <a:solidFill>
                <a:schemeClr val="tx1"/>
              </a:solidFill>
              <a:latin typeface="+mn-lt"/>
            </a:rPr>
            <a:t>Cel badania</a:t>
          </a:r>
          <a:endParaRPr lang="pl-PL" sz="1800" kern="1200" dirty="0">
            <a:solidFill>
              <a:schemeClr val="tx1"/>
            </a:solidFill>
            <a:latin typeface="+mn-lt"/>
          </a:endParaRPr>
        </a:p>
      </dsp:txBody>
      <dsp:txXfrm>
        <a:off x="0" y="1858232"/>
        <a:ext cx="8064896" cy="820038"/>
      </dsp:txXfrm>
    </dsp:sp>
    <dsp:sp modelId="{6DA9CB11-0967-412B-B1FE-81194684033F}">
      <dsp:nvSpPr>
        <dsp:cNvPr id="0" name=""/>
        <dsp:cNvSpPr/>
      </dsp:nvSpPr>
      <dsp:spPr>
        <a:xfrm>
          <a:off x="0" y="2867144"/>
          <a:ext cx="8064896" cy="820038"/>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pl-PL" sz="1800" b="1" kern="1200" dirty="0" smtClean="0">
              <a:solidFill>
                <a:schemeClr val="tx1"/>
              </a:solidFill>
              <a:latin typeface="+mn-lt"/>
            </a:rPr>
            <a:t>Wyniki badania</a:t>
          </a:r>
          <a:endParaRPr lang="pl-PL" sz="1800" kern="1200" dirty="0">
            <a:solidFill>
              <a:schemeClr val="tx1"/>
            </a:solidFill>
            <a:latin typeface="+mn-lt"/>
          </a:endParaRPr>
        </a:p>
      </dsp:txBody>
      <dsp:txXfrm>
        <a:off x="0" y="2867144"/>
        <a:ext cx="8064896" cy="82003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5FA5721-5F2E-42E6-A253-9CAE09026D4B}">
      <dsp:nvSpPr>
        <dsp:cNvPr id="0" name=""/>
        <dsp:cNvSpPr/>
      </dsp:nvSpPr>
      <dsp:spPr>
        <a:xfrm>
          <a:off x="3513" y="1617"/>
          <a:ext cx="7193773" cy="330913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pl-PL" sz="2400" kern="1200" dirty="0" smtClean="0">
              <a:solidFill>
                <a:schemeClr val="tx1"/>
              </a:solidFill>
            </a:rPr>
            <a:t>Celem badania było wskazanie </a:t>
          </a:r>
          <a:r>
            <a:rPr lang="pl-PL" sz="2400" b="1" kern="1200" dirty="0" smtClean="0">
              <a:solidFill>
                <a:schemeClr val="tx1"/>
              </a:solidFill>
            </a:rPr>
            <a:t>przyczyn nieosiągnięcia zakładanych wartości docelowych wskaźników</a:t>
          </a:r>
          <a:r>
            <a:rPr lang="pl-PL" sz="2400" kern="1200" dirty="0" smtClean="0">
              <a:solidFill>
                <a:schemeClr val="tx1"/>
              </a:solidFill>
            </a:rPr>
            <a:t> wybranych do analizy w ramach RPO WK-P na lata 2007-2013.</a:t>
          </a:r>
        </a:p>
        <a:p>
          <a:pPr lvl="0" algn="ctr" defTabSz="1066800">
            <a:lnSpc>
              <a:spcPct val="90000"/>
            </a:lnSpc>
            <a:spcBef>
              <a:spcPct val="0"/>
            </a:spcBef>
            <a:spcAft>
              <a:spcPct val="35000"/>
            </a:spcAft>
          </a:pPr>
          <a:endParaRPr lang="pl-PL" sz="2400" kern="1200" dirty="0" smtClean="0">
            <a:solidFill>
              <a:schemeClr val="tx1"/>
            </a:solidFill>
          </a:endParaRPr>
        </a:p>
        <a:p>
          <a:pPr lvl="0" algn="ctr" defTabSz="1066800">
            <a:lnSpc>
              <a:spcPct val="90000"/>
            </a:lnSpc>
            <a:spcBef>
              <a:spcPct val="0"/>
            </a:spcBef>
            <a:spcAft>
              <a:spcPct val="35000"/>
            </a:spcAft>
          </a:pPr>
          <a:r>
            <a:rPr lang="pl-PL" sz="2400" kern="1200" dirty="0" smtClean="0">
              <a:solidFill>
                <a:schemeClr val="tx1"/>
              </a:solidFill>
            </a:rPr>
            <a:t> Badanie dotyczyło analizy 26 wskaźników, których stopień realizacji i szacowanej realizacji jest niższy niż 75% zakładanej wartości docelowej.</a:t>
          </a:r>
          <a:endParaRPr lang="pl-PL" sz="2400" kern="1200" dirty="0">
            <a:solidFill>
              <a:schemeClr val="tx1"/>
            </a:solidFill>
          </a:endParaRPr>
        </a:p>
      </dsp:txBody>
      <dsp:txXfrm>
        <a:off x="3513" y="1617"/>
        <a:ext cx="7193773" cy="330913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B8655C-6799-4AD4-8D95-752153FC7186}">
      <dsp:nvSpPr>
        <dsp:cNvPr id="0" name=""/>
        <dsp:cNvSpPr/>
      </dsp:nvSpPr>
      <dsp:spPr>
        <a:xfrm>
          <a:off x="0" y="2000683"/>
          <a:ext cx="7164796" cy="131168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pl-PL" sz="1600" b="1" kern="1200" dirty="0">
              <a:solidFill>
                <a:schemeClr val="tx1"/>
              </a:solidFill>
            </a:rPr>
            <a:t>ETAP II - perspektywa finansowa 2014-2020</a:t>
          </a:r>
        </a:p>
      </dsp:txBody>
      <dsp:txXfrm>
        <a:off x="0" y="2000683"/>
        <a:ext cx="7164796" cy="708309"/>
      </dsp:txXfrm>
    </dsp:sp>
    <dsp:sp modelId="{B99950E1-1378-44EB-81E6-14EECC301C9A}">
      <dsp:nvSpPr>
        <dsp:cNvPr id="0" name=""/>
        <dsp:cNvSpPr/>
      </dsp:nvSpPr>
      <dsp:spPr>
        <a:xfrm>
          <a:off x="0" y="2681265"/>
          <a:ext cx="7164796" cy="60337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pl-PL" sz="1600" kern="1200" dirty="0"/>
            <a:t>Szacowanie wartości docelowej dla wskaźnika rezultatu </a:t>
          </a:r>
          <a:r>
            <a:rPr lang="pl-PL" sz="1600" i="1" kern="1200" dirty="0"/>
            <a:t>Odsetek obywateli </a:t>
          </a:r>
          <a:br>
            <a:rPr lang="pl-PL" sz="1600" i="1" kern="1200" dirty="0"/>
          </a:br>
          <a:r>
            <a:rPr lang="pl-PL" sz="1600" i="1" kern="1200" dirty="0"/>
            <a:t>korzystających z e-administracji (EAC)</a:t>
          </a:r>
          <a:r>
            <a:rPr lang="pl-PL" sz="1600" kern="1200" dirty="0"/>
            <a:t> </a:t>
          </a:r>
        </a:p>
      </dsp:txBody>
      <dsp:txXfrm>
        <a:off x="0" y="2681265"/>
        <a:ext cx="7164796" cy="603375"/>
      </dsp:txXfrm>
    </dsp:sp>
    <dsp:sp modelId="{F32B1759-B867-4A07-B7D9-34D5EC307E8A}">
      <dsp:nvSpPr>
        <dsp:cNvPr id="0" name=""/>
        <dsp:cNvSpPr/>
      </dsp:nvSpPr>
      <dsp:spPr>
        <a:xfrm rot="10800000">
          <a:off x="0" y="1493"/>
          <a:ext cx="7164796" cy="2017371"/>
        </a:xfrm>
        <a:prstGeom prst="upArrowCallou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pl-PL" sz="1600" b="1" kern="1200" dirty="0">
              <a:solidFill>
                <a:schemeClr val="tx1"/>
              </a:solidFill>
            </a:rPr>
            <a:t>ETAP I - perspektywa finansowa 2007-2013</a:t>
          </a:r>
        </a:p>
      </dsp:txBody>
      <dsp:txXfrm>
        <a:off x="0" y="1493"/>
        <a:ext cx="7164796" cy="708097"/>
      </dsp:txXfrm>
    </dsp:sp>
    <dsp:sp modelId="{B60C50FF-0412-41CF-AAAD-1924298E2F8B}">
      <dsp:nvSpPr>
        <dsp:cNvPr id="0" name=""/>
        <dsp:cNvSpPr/>
      </dsp:nvSpPr>
      <dsp:spPr>
        <a:xfrm>
          <a:off x="0" y="709590"/>
          <a:ext cx="7164796" cy="603193"/>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pl-PL" sz="1600" kern="1200" dirty="0"/>
            <a:t>Analiza 26 wskaźników, których stopień realizacji i szacowanej realizacji jest </a:t>
          </a:r>
          <a:r>
            <a:rPr lang="pl-PL" sz="1600" kern="1200" dirty="0" smtClean="0"/>
            <a:t>niższy </a:t>
          </a:r>
          <a:r>
            <a:rPr lang="pl-PL" sz="1600" kern="1200" dirty="0"/>
            <a:t>niż 75% zakładanej wartości docelowej</a:t>
          </a:r>
        </a:p>
      </dsp:txBody>
      <dsp:txXfrm>
        <a:off x="0" y="709590"/>
        <a:ext cx="7164796" cy="60319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38204C-C9C9-45CA-8D66-149CCA4CD796}">
      <dsp:nvSpPr>
        <dsp:cNvPr id="0" name=""/>
        <dsp:cNvSpPr/>
      </dsp:nvSpPr>
      <dsp:spPr>
        <a:xfrm rot="5400000">
          <a:off x="323572" y="929906"/>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20F9398-E271-40E5-BB34-152ADB4CF2C3}">
      <dsp:nvSpPr>
        <dsp:cNvPr id="0" name=""/>
        <dsp:cNvSpPr/>
      </dsp:nvSpPr>
      <dsp:spPr>
        <a:xfrm>
          <a:off x="655421" y="2476"/>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1. przyczyny nieosiągnięcia zakładanych wartości</a:t>
          </a:r>
          <a:endParaRPr lang="pl-PL" sz="1300" b="1" kern="1200" dirty="0">
            <a:solidFill>
              <a:schemeClr val="tx1"/>
            </a:solidFill>
          </a:endParaRPr>
        </a:p>
      </dsp:txBody>
      <dsp:txXfrm>
        <a:off x="655421" y="2476"/>
        <a:ext cx="1943741" cy="1166244"/>
      </dsp:txXfrm>
    </dsp:sp>
    <dsp:sp modelId="{04939FAA-A200-45E7-AD42-E0862568CC80}">
      <dsp:nvSpPr>
        <dsp:cNvPr id="0" name=""/>
        <dsp:cNvSpPr/>
      </dsp:nvSpPr>
      <dsp:spPr>
        <a:xfrm rot="5400000">
          <a:off x="323572" y="2387712"/>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A785CE-C5CC-4D58-ADC3-EF642DA85F7E}">
      <dsp:nvSpPr>
        <dsp:cNvPr id="0" name=""/>
        <dsp:cNvSpPr/>
      </dsp:nvSpPr>
      <dsp:spPr>
        <a:xfrm>
          <a:off x="655421" y="1460282"/>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2. wyjaśnienia dla przyczyn </a:t>
          </a:r>
          <a:endParaRPr lang="pl-PL" sz="1300" b="1" kern="1200" dirty="0">
            <a:solidFill>
              <a:schemeClr val="tx1"/>
            </a:solidFill>
          </a:endParaRPr>
        </a:p>
      </dsp:txBody>
      <dsp:txXfrm>
        <a:off x="655421" y="1460282"/>
        <a:ext cx="1943741" cy="1166244"/>
      </dsp:txXfrm>
    </dsp:sp>
    <dsp:sp modelId="{D30EFBB5-23CF-4589-AE05-DB562AC2CAE9}">
      <dsp:nvSpPr>
        <dsp:cNvPr id="0" name=""/>
        <dsp:cNvSpPr/>
      </dsp:nvSpPr>
      <dsp:spPr>
        <a:xfrm rot="5400000">
          <a:off x="323572" y="3845518"/>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23DAA3-FAC0-4347-8E68-35BDA66791CD}">
      <dsp:nvSpPr>
        <dsp:cNvPr id="0" name=""/>
        <dsp:cNvSpPr/>
      </dsp:nvSpPr>
      <dsp:spPr>
        <a:xfrm>
          <a:off x="655421" y="2918088"/>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3. środki zaradcze podejmowane przez IZ</a:t>
          </a:r>
          <a:endParaRPr lang="pl-PL" sz="1300" b="1" kern="1200" dirty="0">
            <a:solidFill>
              <a:schemeClr val="tx1"/>
            </a:solidFill>
          </a:endParaRPr>
        </a:p>
      </dsp:txBody>
      <dsp:txXfrm>
        <a:off x="655421" y="2918088"/>
        <a:ext cx="1943741" cy="1166244"/>
      </dsp:txXfrm>
    </dsp:sp>
    <dsp:sp modelId="{213AF876-A902-4BFF-A7B3-1DEB929E47F1}">
      <dsp:nvSpPr>
        <dsp:cNvPr id="0" name=""/>
        <dsp:cNvSpPr/>
      </dsp:nvSpPr>
      <dsp:spPr>
        <a:xfrm>
          <a:off x="1052475" y="4574421"/>
          <a:ext cx="257687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44E70B-D88E-485D-A9D3-1EF3C18EE91F}">
      <dsp:nvSpPr>
        <dsp:cNvPr id="0" name=""/>
        <dsp:cNvSpPr/>
      </dsp:nvSpPr>
      <dsp:spPr>
        <a:xfrm>
          <a:off x="655421" y="4375894"/>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4. skuteczność podejmowanych środków zaradczych </a:t>
          </a:r>
          <a:endParaRPr lang="pl-PL" sz="1300" b="1" kern="1200" dirty="0">
            <a:solidFill>
              <a:schemeClr val="tx1"/>
            </a:solidFill>
          </a:endParaRPr>
        </a:p>
      </dsp:txBody>
      <dsp:txXfrm>
        <a:off x="655421" y="4375894"/>
        <a:ext cx="1943741" cy="1166244"/>
      </dsp:txXfrm>
    </dsp:sp>
    <dsp:sp modelId="{5CC814A5-1D54-4AB0-9CFA-2A2884E4F4D1}">
      <dsp:nvSpPr>
        <dsp:cNvPr id="0" name=""/>
        <dsp:cNvSpPr/>
      </dsp:nvSpPr>
      <dsp:spPr>
        <a:xfrm rot="16200000">
          <a:off x="2908748" y="3845518"/>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2E86EE-1E1F-486D-8891-9BC15B3F793C}">
      <dsp:nvSpPr>
        <dsp:cNvPr id="0" name=""/>
        <dsp:cNvSpPr/>
      </dsp:nvSpPr>
      <dsp:spPr>
        <a:xfrm>
          <a:off x="3240597" y="4375894"/>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5. możliwość przeprowadzenia działań naprawczych </a:t>
          </a:r>
          <a:endParaRPr lang="pl-PL" sz="1300" b="1" kern="1200" dirty="0">
            <a:solidFill>
              <a:schemeClr val="tx1"/>
            </a:solidFill>
          </a:endParaRPr>
        </a:p>
      </dsp:txBody>
      <dsp:txXfrm>
        <a:off x="3240597" y="4375894"/>
        <a:ext cx="1943741" cy="1166244"/>
      </dsp:txXfrm>
    </dsp:sp>
    <dsp:sp modelId="{A16ECD1E-F444-47DF-B257-3EB221D683B2}">
      <dsp:nvSpPr>
        <dsp:cNvPr id="0" name=""/>
        <dsp:cNvSpPr/>
      </dsp:nvSpPr>
      <dsp:spPr>
        <a:xfrm rot="16200000">
          <a:off x="2908748" y="2387712"/>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DD1788-5AD4-4EB5-A16B-7E0E11726E6A}">
      <dsp:nvSpPr>
        <dsp:cNvPr id="0" name=""/>
        <dsp:cNvSpPr/>
      </dsp:nvSpPr>
      <dsp:spPr>
        <a:xfrm>
          <a:off x="3240597" y="2918088"/>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6. czy projekty osiągną wskaźniki </a:t>
          </a:r>
          <a:br>
            <a:rPr kumimoji="0" lang="pl-PL" sz="1300" b="1" kern="1200" dirty="0" smtClean="0">
              <a:solidFill>
                <a:schemeClr val="tx1"/>
              </a:solidFill>
              <a:effectLst/>
              <a:latin typeface="+mn-lt"/>
              <a:ea typeface="+mn-ea"/>
              <a:cs typeface="+mn-cs"/>
            </a:rPr>
          </a:br>
          <a:r>
            <a:rPr kumimoji="0" lang="pl-PL" sz="1300" b="1" kern="1200" dirty="0" smtClean="0">
              <a:solidFill>
                <a:schemeClr val="tx1"/>
              </a:solidFill>
              <a:effectLst/>
              <a:latin typeface="+mn-lt"/>
              <a:ea typeface="+mn-ea"/>
              <a:cs typeface="+mn-cs"/>
            </a:rPr>
            <a:t>w perspektywie </a:t>
          </a:r>
          <a:r>
            <a:rPr kumimoji="0" lang="pl-PL" sz="1300" b="1" kern="1200" dirty="0" err="1" smtClean="0">
              <a:solidFill>
                <a:schemeClr val="tx1"/>
              </a:solidFill>
              <a:effectLst/>
              <a:latin typeface="+mn-lt"/>
              <a:ea typeface="+mn-ea"/>
              <a:cs typeface="+mn-cs"/>
            </a:rPr>
            <a:t>n+3</a:t>
          </a:r>
          <a:endParaRPr lang="pl-PL" sz="1300" b="1" kern="1200" dirty="0">
            <a:solidFill>
              <a:schemeClr val="tx1"/>
            </a:solidFill>
          </a:endParaRPr>
        </a:p>
      </dsp:txBody>
      <dsp:txXfrm>
        <a:off x="3240597" y="2918088"/>
        <a:ext cx="1943741" cy="1166244"/>
      </dsp:txXfrm>
    </dsp:sp>
    <dsp:sp modelId="{EDD76B91-DA71-4760-836C-76A3825CB83B}">
      <dsp:nvSpPr>
        <dsp:cNvPr id="0" name=""/>
        <dsp:cNvSpPr/>
      </dsp:nvSpPr>
      <dsp:spPr>
        <a:xfrm rot="16200000">
          <a:off x="2908748" y="929906"/>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D1A964-F7A8-45E8-B8DA-3AE73A56958E}">
      <dsp:nvSpPr>
        <dsp:cNvPr id="0" name=""/>
        <dsp:cNvSpPr/>
      </dsp:nvSpPr>
      <dsp:spPr>
        <a:xfrm>
          <a:off x="3240597" y="1460282"/>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pl-PL" sz="1300" b="1" kern="1200" dirty="0" smtClean="0">
              <a:solidFill>
                <a:schemeClr val="tx1"/>
              </a:solidFill>
            </a:rPr>
            <a:t>7. czy jest możliwe wtórne monitorowanie wskaźników w projektach</a:t>
          </a:r>
          <a:endParaRPr lang="pl-PL" sz="1300" b="1" kern="1200" dirty="0">
            <a:solidFill>
              <a:schemeClr val="tx1"/>
            </a:solidFill>
          </a:endParaRPr>
        </a:p>
      </dsp:txBody>
      <dsp:txXfrm>
        <a:off x="3240597" y="1460282"/>
        <a:ext cx="1943741" cy="1166244"/>
      </dsp:txXfrm>
    </dsp:sp>
    <dsp:sp modelId="{FB7F3A61-582B-475D-AD69-EACD97F51430}">
      <dsp:nvSpPr>
        <dsp:cNvPr id="0" name=""/>
        <dsp:cNvSpPr/>
      </dsp:nvSpPr>
      <dsp:spPr>
        <a:xfrm>
          <a:off x="3637651" y="201003"/>
          <a:ext cx="257687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14D8FE-4B24-46A9-B5CC-754C9FADD489}">
      <dsp:nvSpPr>
        <dsp:cNvPr id="0" name=""/>
        <dsp:cNvSpPr/>
      </dsp:nvSpPr>
      <dsp:spPr>
        <a:xfrm>
          <a:off x="3240597" y="2476"/>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8. wpływa na osiągnięcie celów szczegółowych RPO </a:t>
          </a:r>
          <a:r>
            <a:rPr kumimoji="0" lang="pl-PL" sz="1300" b="1" kern="1200" dirty="0" err="1" smtClean="0">
              <a:solidFill>
                <a:schemeClr val="tx1"/>
              </a:solidFill>
              <a:effectLst/>
              <a:latin typeface="+mn-lt"/>
              <a:ea typeface="+mn-ea"/>
              <a:cs typeface="+mn-cs"/>
            </a:rPr>
            <a:t>WK</a:t>
          </a:r>
          <a:r>
            <a:rPr kumimoji="0" lang="pl-PL" sz="1300" b="1" kern="1200" dirty="0" smtClean="0">
              <a:solidFill>
                <a:schemeClr val="tx1"/>
              </a:solidFill>
              <a:effectLst/>
              <a:latin typeface="+mn-lt"/>
              <a:ea typeface="+mn-ea"/>
              <a:cs typeface="+mn-cs"/>
            </a:rPr>
            <a:t>-P 2007-2013</a:t>
          </a:r>
          <a:endParaRPr lang="pl-PL" sz="1300" b="1" kern="1200" dirty="0">
            <a:solidFill>
              <a:schemeClr val="tx1"/>
            </a:solidFill>
          </a:endParaRPr>
        </a:p>
      </dsp:txBody>
      <dsp:txXfrm>
        <a:off x="3240597" y="2476"/>
        <a:ext cx="1943741" cy="1166244"/>
      </dsp:txXfrm>
    </dsp:sp>
    <dsp:sp modelId="{671FC3E9-08FE-4550-8F24-CEDA6AC000FD}">
      <dsp:nvSpPr>
        <dsp:cNvPr id="0" name=""/>
        <dsp:cNvSpPr/>
      </dsp:nvSpPr>
      <dsp:spPr>
        <a:xfrm rot="5400000">
          <a:off x="5493924" y="929906"/>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7E55BB-11A4-4BD9-8613-9E451A2AE403}">
      <dsp:nvSpPr>
        <dsp:cNvPr id="0" name=""/>
        <dsp:cNvSpPr/>
      </dsp:nvSpPr>
      <dsp:spPr>
        <a:xfrm>
          <a:off x="5825773" y="2476"/>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9. typy projektów </a:t>
          </a:r>
          <a:br>
            <a:rPr kumimoji="0" lang="pl-PL" sz="1300" b="1" kern="1200" dirty="0" smtClean="0">
              <a:solidFill>
                <a:schemeClr val="tx1"/>
              </a:solidFill>
              <a:effectLst/>
              <a:latin typeface="+mn-lt"/>
              <a:ea typeface="+mn-ea"/>
              <a:cs typeface="+mn-cs"/>
            </a:rPr>
          </a:br>
          <a:r>
            <a:rPr kumimoji="0" lang="pl-PL" sz="1300" b="1" kern="1200" dirty="0" smtClean="0">
              <a:solidFill>
                <a:schemeClr val="tx1"/>
              </a:solidFill>
              <a:effectLst/>
              <a:latin typeface="+mn-lt"/>
              <a:ea typeface="+mn-ea"/>
              <a:cs typeface="+mn-cs"/>
            </a:rPr>
            <a:t>o największym wpływie na wskaźniki</a:t>
          </a:r>
          <a:endParaRPr lang="pl-PL" sz="1300" b="1" kern="1200" dirty="0">
            <a:solidFill>
              <a:schemeClr val="tx1"/>
            </a:solidFill>
          </a:endParaRPr>
        </a:p>
      </dsp:txBody>
      <dsp:txXfrm>
        <a:off x="5825773" y="2476"/>
        <a:ext cx="1943741" cy="1166244"/>
      </dsp:txXfrm>
    </dsp:sp>
    <dsp:sp modelId="{D93EC788-3B4D-46B4-ACDF-40AAEF66F3CB}">
      <dsp:nvSpPr>
        <dsp:cNvPr id="0" name=""/>
        <dsp:cNvSpPr/>
      </dsp:nvSpPr>
      <dsp:spPr>
        <a:xfrm rot="5400000">
          <a:off x="5493924" y="2387712"/>
          <a:ext cx="1449500" cy="17493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C8204F-57BC-45F1-92F5-BD40DF5E014C}">
      <dsp:nvSpPr>
        <dsp:cNvPr id="0" name=""/>
        <dsp:cNvSpPr/>
      </dsp:nvSpPr>
      <dsp:spPr>
        <a:xfrm>
          <a:off x="5825773" y="1460282"/>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0" lang="pl-PL" sz="1300" b="1" kern="1200" dirty="0" smtClean="0">
              <a:solidFill>
                <a:schemeClr val="tx1"/>
              </a:solidFill>
              <a:effectLst/>
              <a:latin typeface="+mn-lt"/>
              <a:ea typeface="+mn-ea"/>
              <a:cs typeface="+mn-cs"/>
            </a:rPr>
            <a:t>10. efektywność projektów przy uwzględnieniu sytuacji społeczno-gospodarczej województwa </a:t>
          </a:r>
          <a:endParaRPr lang="pl-PL" sz="1300" b="1" kern="1200" dirty="0">
            <a:solidFill>
              <a:schemeClr val="tx1"/>
            </a:solidFill>
          </a:endParaRPr>
        </a:p>
      </dsp:txBody>
      <dsp:txXfrm>
        <a:off x="5825773" y="1460282"/>
        <a:ext cx="1943741" cy="1166244"/>
      </dsp:txXfrm>
    </dsp:sp>
    <dsp:sp modelId="{CFDD932B-5E0B-421B-8E30-CF7C86350F8F}">
      <dsp:nvSpPr>
        <dsp:cNvPr id="0" name=""/>
        <dsp:cNvSpPr/>
      </dsp:nvSpPr>
      <dsp:spPr>
        <a:xfrm>
          <a:off x="5825773" y="2918088"/>
          <a:ext cx="1943741" cy="11662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pl-PL" sz="1300" b="1" kern="1200" smtClean="0">
              <a:solidFill>
                <a:schemeClr val="tx1"/>
              </a:solidFill>
            </a:rPr>
            <a:t>11. </a:t>
          </a:r>
          <a:r>
            <a:rPr lang="pl-PL" sz="1300" b="1" kern="1200" dirty="0" smtClean="0">
              <a:solidFill>
                <a:schemeClr val="tx1"/>
              </a:solidFill>
            </a:rPr>
            <a:t>inne regiony – trudności, działania zaradcze</a:t>
          </a:r>
          <a:endParaRPr lang="pl-PL" sz="1300" b="1" kern="1200" dirty="0">
            <a:solidFill>
              <a:schemeClr val="tx1"/>
            </a:solidFill>
          </a:endParaRPr>
        </a:p>
      </dsp:txBody>
      <dsp:txXfrm>
        <a:off x="5825773" y="2918088"/>
        <a:ext cx="1943741" cy="116624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C290F-8FAC-4130-8014-A4270FF362FE}" type="datetimeFigureOut">
              <a:rPr lang="pl-PL" smtClean="0"/>
              <a:pPr/>
              <a:t>2015-09-09</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15E6F-FF12-4D8C-988B-5903800612FF}" type="slidenum">
              <a:rPr lang="pl-PL" smtClean="0"/>
              <a:pPr/>
              <a:t>‹#›</a:t>
            </a:fld>
            <a:endParaRPr lang="pl-PL"/>
          </a:p>
        </p:txBody>
      </p:sp>
    </p:spTree>
    <p:extLst>
      <p:ext uri="{BB962C8B-B14F-4D97-AF65-F5344CB8AC3E}">
        <p14:creationId xmlns:p14="http://schemas.microsoft.com/office/powerpoint/2010/main" xmlns="" val="3796285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3">
        <a:schemeClr val="bg1"/>
      </p:bgRef>
    </p:bg>
    <p:spTree>
      <p:nvGrpSpPr>
        <p:cNvPr id="1" name=""/>
        <p:cNvGrpSpPr/>
        <p:nvPr/>
      </p:nvGrpSpPr>
      <p:grpSpPr>
        <a:xfrm>
          <a:off x="0" y="0"/>
          <a:ext cx="0" cy="0"/>
          <a:chOff x="0" y="0"/>
          <a:chExt cx="0" cy="0"/>
        </a:xfrm>
      </p:grpSpPr>
      <p:sp>
        <p:nvSpPr>
          <p:cNvPr id="12" name="Prostokąt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Prostokąt zaokrąglony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Podtytuł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17" name="Symbol zastępczy stopki 16"/>
          <p:cNvSpPr>
            <a:spLocks noGrp="1"/>
          </p:cNvSpPr>
          <p:nvPr>
            <p:ph type="ftr" sz="quarter" idx="11"/>
          </p:nvPr>
        </p:nvSpPr>
        <p:spPr/>
        <p:txBody>
          <a:bodyPr/>
          <a:lstStyle/>
          <a:p>
            <a:endParaRPr lang="pl-PL"/>
          </a:p>
        </p:txBody>
      </p:sp>
      <p:sp>
        <p:nvSpPr>
          <p:cNvPr id="29" name="Symbol zastępczy numeru slajdu 28"/>
          <p:cNvSpPr>
            <a:spLocks noGrp="1"/>
          </p:cNvSpPr>
          <p:nvPr>
            <p:ph type="sldNum" sz="quarter" idx="12"/>
          </p:nvPr>
        </p:nvSpPr>
        <p:spPr/>
        <p:txBody>
          <a:bodyPr lIns="0" tIns="0" rIns="0" bIns="0">
            <a:noAutofit/>
          </a:bodyPr>
          <a:lstStyle>
            <a:lvl1pPr>
              <a:defRPr sz="1400">
                <a:solidFill>
                  <a:srgbClr val="FFFFFF"/>
                </a:solidFill>
              </a:defRPr>
            </a:lvl1pPr>
          </a:lstStyle>
          <a:p>
            <a:fld id="{1658F5D5-DDB1-4F4E-BE27-9D286DDC4169}" type="slidenum">
              <a:rPr lang="pl-PL" smtClean="0"/>
              <a:pPr/>
              <a:t>‹#›</a:t>
            </a:fld>
            <a:endParaRPr lang="pl-PL"/>
          </a:p>
        </p:txBody>
      </p:sp>
      <p:sp>
        <p:nvSpPr>
          <p:cNvPr id="7" name="Prostokąt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ytuł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pl-PL" smtClean="0"/>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1658F5D5-DDB1-4F4E-BE27-9D286DDC4169}"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41"/>
            <a:ext cx="201168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914400" y="274640"/>
            <a:ext cx="55626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1658F5D5-DDB1-4F4E-BE27-9D286DDC4169}"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4" name="Symbol zastępczy daty 3"/>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1658F5D5-DDB1-4F4E-BE27-9D286DDC4169}" type="slidenum">
              <a:rPr lang="pl-PL" smtClean="0"/>
              <a:pPr/>
              <a:t>‹#›</a:t>
            </a:fld>
            <a:endParaRPr lang="pl-PL"/>
          </a:p>
        </p:txBody>
      </p:sp>
      <p:sp>
        <p:nvSpPr>
          <p:cNvPr id="8" name="Symbol zastępczy zawartości 7"/>
          <p:cNvSpPr>
            <a:spLocks noGrp="1"/>
          </p:cNvSpPr>
          <p:nvPr>
            <p:ph sz="quarter" idx="1"/>
          </p:nvPr>
        </p:nvSpPr>
        <p:spPr>
          <a:xfrm>
            <a:off x="914400" y="1447800"/>
            <a:ext cx="777240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3">
        <a:schemeClr val="bg1"/>
      </p:bgRef>
    </p:bg>
    <p:spTree>
      <p:nvGrpSpPr>
        <p:cNvPr id="1" name=""/>
        <p:cNvGrpSpPr/>
        <p:nvPr/>
      </p:nvGrpSpPr>
      <p:grpSpPr>
        <a:xfrm>
          <a:off x="0" y="0"/>
          <a:ext cx="0" cy="0"/>
          <a:chOff x="0" y="0"/>
          <a:chExt cx="0" cy="0"/>
        </a:xfrm>
      </p:grpSpPr>
      <p:sp>
        <p:nvSpPr>
          <p:cNvPr id="11" name="Prostokąt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Prostokąt zaokrąglony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722313" y="952500"/>
            <a:ext cx="7772400" cy="1362075"/>
          </a:xfrm>
        </p:spPr>
        <p:txBody>
          <a:bodyPr anchor="b" anchorCtr="0"/>
          <a:lstStyle>
            <a:lvl1pPr algn="l">
              <a:buNone/>
              <a:defRPr sz="4000" b="0" cap="none"/>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5" name="Symbol zastępczy stopki 4"/>
          <p:cNvSpPr>
            <a:spLocks noGrp="1"/>
          </p:cNvSpPr>
          <p:nvPr>
            <p:ph type="ftr" sz="quarter" idx="11"/>
          </p:nvPr>
        </p:nvSpPr>
        <p:spPr>
          <a:xfrm>
            <a:off x="800100" y="6172200"/>
            <a:ext cx="4000500" cy="457200"/>
          </a:xfrm>
        </p:spPr>
        <p:txBody>
          <a:bodyPr/>
          <a:lstStyle/>
          <a:p>
            <a:endParaRPr lang="pl-PL"/>
          </a:p>
        </p:txBody>
      </p:sp>
      <p:sp>
        <p:nvSpPr>
          <p:cNvPr id="7" name="Prostokąt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ymbol zastępczy numeru slajdu 5"/>
          <p:cNvSpPr>
            <a:spLocks noGrp="1"/>
          </p:cNvSpPr>
          <p:nvPr>
            <p:ph type="sldNum" sz="quarter" idx="12"/>
          </p:nvPr>
        </p:nvSpPr>
        <p:spPr>
          <a:xfrm>
            <a:off x="146304" y="6208776"/>
            <a:ext cx="457200" cy="457200"/>
          </a:xfrm>
        </p:spPr>
        <p:txBody>
          <a:bodyPr/>
          <a:lstStyle/>
          <a:p>
            <a:fld id="{1658F5D5-DDB1-4F4E-BE27-9D286DDC4169}"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5" name="Symbol zastępczy daty 4"/>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1658F5D5-DDB1-4F4E-BE27-9D286DDC4169}" type="slidenum">
              <a:rPr lang="pl-PL" smtClean="0"/>
              <a:pPr/>
              <a:t>‹#›</a:t>
            </a:fld>
            <a:endParaRPr lang="pl-PL"/>
          </a:p>
        </p:txBody>
      </p:sp>
      <p:sp>
        <p:nvSpPr>
          <p:cNvPr id="9" name="Symbol zastępczy zawartości 8"/>
          <p:cNvSpPr>
            <a:spLocks noGrp="1"/>
          </p:cNvSpPr>
          <p:nvPr>
            <p:ph sz="quarter" idx="1"/>
          </p:nvPr>
        </p:nvSpPr>
        <p:spPr>
          <a:xfrm>
            <a:off x="914400" y="1447800"/>
            <a:ext cx="374904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1" name="Symbol zastępczy zawartości 10"/>
          <p:cNvSpPr>
            <a:spLocks noGrp="1"/>
          </p:cNvSpPr>
          <p:nvPr>
            <p:ph sz="quarter" idx="2"/>
          </p:nvPr>
        </p:nvSpPr>
        <p:spPr>
          <a:xfrm>
            <a:off x="4933950" y="1447800"/>
            <a:ext cx="374904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914400" y="273050"/>
            <a:ext cx="7772400" cy="1143000"/>
          </a:xfrm>
        </p:spPr>
        <p:txBody>
          <a:bodyPr anchor="b" anchorCtr="0"/>
          <a:lstStyle>
            <a:lvl1pPr>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7" name="Symbol zastępczy daty 6"/>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1658F5D5-DDB1-4F4E-BE27-9D286DDC4169}" type="slidenum">
              <a:rPr lang="pl-PL" smtClean="0"/>
              <a:pPr/>
              <a:t>‹#›</a:t>
            </a:fld>
            <a:endParaRPr lang="pl-PL"/>
          </a:p>
        </p:txBody>
      </p:sp>
      <p:sp>
        <p:nvSpPr>
          <p:cNvPr id="11" name="Symbol zastępczy zawartości 10"/>
          <p:cNvSpPr>
            <a:spLocks noGrp="1"/>
          </p:cNvSpPr>
          <p:nvPr>
            <p:ph sz="half" idx="2"/>
          </p:nvPr>
        </p:nvSpPr>
        <p:spPr>
          <a:xfrm>
            <a:off x="914400" y="2247900"/>
            <a:ext cx="3733800" cy="38862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half" idx="4"/>
          </p:nvPr>
        </p:nvSpPr>
        <p:spPr>
          <a:xfrm>
            <a:off x="4953000" y="2247900"/>
            <a:ext cx="3733800" cy="38862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1658F5D5-DDB1-4F4E-BE27-9D286DDC4169}"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1658F5D5-DDB1-4F4E-BE27-9D286DDC4169}"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8" name="Prostokąt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Prostokąt zaokrąglony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914400" y="273050"/>
            <a:ext cx="7772400" cy="1143000"/>
          </a:xfrm>
        </p:spPr>
        <p:txBody>
          <a:bodyPr anchor="b" anchorCtr="0"/>
          <a:lstStyle>
            <a:lvl1pPr algn="l">
              <a:buNone/>
              <a:defRPr sz="4000" b="0"/>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1658F5D5-DDB1-4F4E-BE27-9D286DDC4169}" type="slidenum">
              <a:rPr lang="pl-PL" smtClean="0"/>
              <a:pPr/>
              <a:t>‹#›</a:t>
            </a:fld>
            <a:endParaRPr lang="pl-PL"/>
          </a:p>
        </p:txBody>
      </p:sp>
      <p:sp>
        <p:nvSpPr>
          <p:cNvPr id="11" name="Symbol zastępczy zawartości 10"/>
          <p:cNvSpPr>
            <a:spLocks noGrp="1"/>
          </p:cNvSpPr>
          <p:nvPr>
            <p:ph sz="quarter" idx="1"/>
          </p:nvPr>
        </p:nvSpPr>
        <p:spPr>
          <a:xfrm>
            <a:off x="2971800" y="1600200"/>
            <a:ext cx="5715000" cy="44958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pl-PL" smtClean="0"/>
              <a:t>Kliknij, aby edytować styl</a:t>
            </a:r>
            <a:endParaRPr kumimoji="0" lang="en-US"/>
          </a:p>
        </p:txBody>
      </p:sp>
      <p:sp>
        <p:nvSpPr>
          <p:cNvPr id="4" name="Symbol zastępczy tekstu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69CD8367-C61B-4090-8FFC-ACFAD78C55E4}" type="datetimeFigureOut">
              <a:rPr lang="pl-PL" smtClean="0"/>
              <a:pPr/>
              <a:t>2015-09-09</a:t>
            </a:fld>
            <a:endParaRPr lang="pl-PL"/>
          </a:p>
        </p:txBody>
      </p:sp>
      <p:sp>
        <p:nvSpPr>
          <p:cNvPr id="6" name="Symbol zastępczy stopki 5"/>
          <p:cNvSpPr>
            <a:spLocks noGrp="1"/>
          </p:cNvSpPr>
          <p:nvPr>
            <p:ph type="ftr" sz="quarter" idx="11"/>
          </p:nvPr>
        </p:nvSpPr>
        <p:spPr>
          <a:xfrm>
            <a:off x="914400" y="6172200"/>
            <a:ext cx="3886200" cy="457200"/>
          </a:xfrm>
        </p:spPr>
        <p:txBody>
          <a:bodyPr/>
          <a:lstStyle/>
          <a:p>
            <a:endParaRPr lang="pl-PL"/>
          </a:p>
        </p:txBody>
      </p:sp>
      <p:sp>
        <p:nvSpPr>
          <p:cNvPr id="7" name="Symbol zastępczy numeru slajdu 6"/>
          <p:cNvSpPr>
            <a:spLocks noGrp="1"/>
          </p:cNvSpPr>
          <p:nvPr>
            <p:ph type="sldNum" sz="quarter" idx="12"/>
          </p:nvPr>
        </p:nvSpPr>
        <p:spPr>
          <a:xfrm>
            <a:off x="146304" y="6208776"/>
            <a:ext cx="457200" cy="457200"/>
          </a:xfrm>
        </p:spPr>
        <p:txBody>
          <a:bodyPr/>
          <a:lstStyle/>
          <a:p>
            <a:fld id="{1658F5D5-DDB1-4F4E-BE27-9D286DDC4169}" type="slidenum">
              <a:rPr lang="pl-PL" smtClean="0"/>
              <a:pPr/>
              <a:t>‹#›</a:t>
            </a:fld>
            <a:endParaRPr lang="pl-PL"/>
          </a:p>
        </p:txBody>
      </p:sp>
      <p:sp>
        <p:nvSpPr>
          <p:cNvPr id="11" name="Prostokąt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Prostokąt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Symbol zastępczy obrazu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pl-PL" smtClean="0"/>
              <a:t>Kliknij ikonę, aby dodać obraz</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Prostokąt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Prostokąt zaokrąglony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Symbol zastępczy tytułu 21"/>
          <p:cNvSpPr>
            <a:spLocks noGrp="1"/>
          </p:cNvSpPr>
          <p:nvPr>
            <p:ph type="title"/>
          </p:nvPr>
        </p:nvSpPr>
        <p:spPr>
          <a:xfrm>
            <a:off x="914400" y="274638"/>
            <a:ext cx="7772400" cy="1143000"/>
          </a:xfrm>
          <a:prstGeom prst="rect">
            <a:avLst/>
          </a:prstGeom>
        </p:spPr>
        <p:txBody>
          <a:bodyPr bIns="91440" anchor="b" anchorCtr="0">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9CD8367-C61B-4090-8FFC-ACFAD78C55E4}" type="datetimeFigureOut">
              <a:rPr lang="pl-PL" smtClean="0"/>
              <a:pPr/>
              <a:t>2015-09-09</a:t>
            </a:fld>
            <a:endParaRPr lang="pl-PL"/>
          </a:p>
        </p:txBody>
      </p:sp>
      <p:sp>
        <p:nvSpPr>
          <p:cNvPr id="3" name="Symbol zastępczy stopki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pl-PL"/>
          </a:p>
        </p:txBody>
      </p:sp>
      <p:sp>
        <p:nvSpPr>
          <p:cNvPr id="23" name="Symbol zastępczy numeru slajdu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658F5D5-DDB1-4F4E-BE27-9D286DDC4169}"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7504"/>
        </a:solidFill>
        <a:effectLst/>
      </p:bgPr>
    </p:bg>
    <p:spTree>
      <p:nvGrpSpPr>
        <p:cNvPr id="1" name=""/>
        <p:cNvGrpSpPr/>
        <p:nvPr/>
      </p:nvGrpSpPr>
      <p:grpSpPr>
        <a:xfrm>
          <a:off x="0" y="0"/>
          <a:ext cx="0" cy="0"/>
          <a:chOff x="0" y="0"/>
          <a:chExt cx="0" cy="0"/>
        </a:xfrm>
      </p:grpSpPr>
      <p:sp>
        <p:nvSpPr>
          <p:cNvPr id="3" name="Podtytuł 2"/>
          <p:cNvSpPr>
            <a:spLocks noGrp="1"/>
          </p:cNvSpPr>
          <p:nvPr>
            <p:ph type="subTitle" idx="1"/>
          </p:nvPr>
        </p:nvSpPr>
        <p:spPr>
          <a:xfrm>
            <a:off x="0" y="3933056"/>
            <a:ext cx="9144000" cy="1080120"/>
          </a:xfrm>
        </p:spPr>
        <p:txBody>
          <a:bodyPr>
            <a:noAutofit/>
          </a:bodyPr>
          <a:lstStyle/>
          <a:p>
            <a:r>
              <a:rPr lang="pl-PL" sz="4000" b="1" dirty="0" smtClean="0">
                <a:solidFill>
                  <a:schemeClr val="accent1"/>
                </a:solidFill>
              </a:rPr>
              <a:t>Wyniki badania</a:t>
            </a:r>
          </a:p>
          <a:p>
            <a:endParaRPr lang="pl-PL" sz="4000" b="1" dirty="0">
              <a:solidFill>
                <a:schemeClr val="accent1"/>
              </a:solidFill>
            </a:endParaRPr>
          </a:p>
          <a:p>
            <a:r>
              <a:rPr lang="pl-PL" sz="1800" b="1" dirty="0" smtClean="0">
                <a:solidFill>
                  <a:schemeClr val="tx1"/>
                </a:solidFill>
              </a:rPr>
              <a:t>Toruń, 4 września 2015 r. </a:t>
            </a:r>
            <a:endParaRPr lang="pl-PL" sz="1800" b="1" dirty="0">
              <a:solidFill>
                <a:schemeClr val="tx1"/>
              </a:solidFill>
            </a:endParaRPr>
          </a:p>
        </p:txBody>
      </p:sp>
      <p:sp>
        <p:nvSpPr>
          <p:cNvPr id="2" name="Tytuł 1"/>
          <p:cNvSpPr>
            <a:spLocks noGrp="1"/>
          </p:cNvSpPr>
          <p:nvPr>
            <p:ph type="ctrTitle"/>
          </p:nvPr>
        </p:nvSpPr>
        <p:spPr>
          <a:xfrm>
            <a:off x="0" y="1505930"/>
            <a:ext cx="9144000" cy="1470025"/>
          </a:xfrm>
        </p:spPr>
        <p:txBody>
          <a:bodyPr>
            <a:noAutofit/>
          </a:bodyPr>
          <a:lstStyle/>
          <a:p>
            <a:r>
              <a:rPr lang="pl-PL" sz="2800" b="1" dirty="0">
                <a:solidFill>
                  <a:schemeClr val="tx1"/>
                </a:solidFill>
              </a:rPr>
              <a:t>Ewaluacja przyczyn nieosiągnięcia zakładanych wartości docelowych wybranych wskaźników </a:t>
            </a:r>
            <a:r>
              <a:rPr lang="pl-PL" sz="2800" b="1" dirty="0" smtClean="0">
                <a:solidFill>
                  <a:schemeClr val="tx1"/>
                </a:solidFill>
              </a:rPr>
              <a:t/>
            </a:r>
            <a:br>
              <a:rPr lang="pl-PL" sz="2800" b="1" dirty="0" smtClean="0">
                <a:solidFill>
                  <a:schemeClr val="tx1"/>
                </a:solidFill>
              </a:rPr>
            </a:br>
            <a:r>
              <a:rPr lang="pl-PL" sz="2800" b="1" dirty="0" smtClean="0">
                <a:solidFill>
                  <a:schemeClr val="tx1"/>
                </a:solidFill>
              </a:rPr>
              <a:t>w </a:t>
            </a:r>
            <a:r>
              <a:rPr lang="pl-PL" sz="2800" b="1" dirty="0">
                <a:solidFill>
                  <a:schemeClr val="tx1"/>
                </a:solidFill>
              </a:rPr>
              <a:t>RPO WK-P na lata </a:t>
            </a:r>
            <a:r>
              <a:rPr lang="pl-PL" sz="2800" b="1" dirty="0" smtClean="0">
                <a:solidFill>
                  <a:schemeClr val="tx1"/>
                </a:solidFill>
              </a:rPr>
              <a:t>2007-2013</a:t>
            </a:r>
            <a:endParaRPr lang="pl-PL" sz="2800" dirty="0">
              <a:solidFill>
                <a:schemeClr val="tx1"/>
              </a:solidFill>
            </a:endParaRPr>
          </a:p>
        </p:txBody>
      </p:sp>
      <p:pic>
        <p:nvPicPr>
          <p:cNvPr id="4" name="Obraz 3" descr="logotypy"/>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116632"/>
            <a:ext cx="7060257" cy="1152128"/>
          </a:xfrm>
          <a:prstGeom prst="rect">
            <a:avLst/>
          </a:prstGeom>
          <a:noFill/>
          <a:ln>
            <a:noFill/>
          </a:ln>
        </p:spPr>
      </p:pic>
      <p:sp>
        <p:nvSpPr>
          <p:cNvPr id="5" name="Pole tekstowe 2"/>
          <p:cNvSpPr txBox="1">
            <a:spLocks noChangeArrowheads="1"/>
          </p:cNvSpPr>
          <p:nvPr/>
        </p:nvSpPr>
        <p:spPr bwMode="auto">
          <a:xfrm>
            <a:off x="1115616" y="908720"/>
            <a:ext cx="7143750" cy="3778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1" u="none" strike="noStrike" cap="none" normalizeH="0" baseline="0" dirty="0" smtClean="0">
                <a:ln>
                  <a:noFill/>
                </a:ln>
                <a:solidFill>
                  <a:schemeClr val="tx1"/>
                </a:solidFill>
                <a:effectLst/>
                <a:latin typeface="Calibri" pitchFamily="34" charset="0"/>
              </a:rPr>
              <a:t>Projekt jest finansowany ze środków Europejskiego Funduszu Rozwoju Regionalnego </a:t>
            </a:r>
            <a:r>
              <a:rPr kumimoji="0" lang="pl-PL" sz="800" b="0" i="1" u="none" strike="noStrike" cap="none" normalizeH="0" baseline="0" dirty="0" smtClean="0">
                <a:ln>
                  <a:noFill/>
                </a:ln>
                <a:solidFill>
                  <a:schemeClr val="tx1"/>
                </a:solidFill>
                <a:effectLst/>
                <a:latin typeface="Times New Roman" pitchFamily="18" charset="0"/>
              </a:rPr>
              <a:t/>
            </a:r>
            <a:br>
              <a:rPr kumimoji="0" lang="pl-PL" sz="800" b="0" i="1" u="none" strike="noStrike" cap="none" normalizeH="0" baseline="0" dirty="0" smtClean="0">
                <a:ln>
                  <a:noFill/>
                </a:ln>
                <a:solidFill>
                  <a:schemeClr val="tx1"/>
                </a:solidFill>
                <a:effectLst/>
                <a:latin typeface="Times New Roman" pitchFamily="18" charset="0"/>
              </a:rPr>
            </a:br>
            <a:r>
              <a:rPr kumimoji="0" lang="pl-PL" sz="800" b="0" i="1" u="none" strike="noStrike" cap="none" normalizeH="0" baseline="0" dirty="0" smtClean="0">
                <a:ln>
                  <a:noFill/>
                </a:ln>
                <a:solidFill>
                  <a:schemeClr val="tx1"/>
                </a:solidFill>
                <a:effectLst/>
                <a:latin typeface="Calibri" pitchFamily="34" charset="0"/>
              </a:rPr>
              <a:t>w ramach Regionalnego Programu Operacyjnego Województwa Kujawsko-Pomorskiego na lata 2007-2013</a:t>
            </a:r>
            <a:endParaRPr kumimoji="0" lang="pl-PL"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3765490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Pojemność zakupionego taboru </a:t>
            </a:r>
            <a:r>
              <a:rPr lang="pl-PL" sz="2000" b="1" i="1" dirty="0" smtClean="0">
                <a:solidFill>
                  <a:schemeClr val="tx1"/>
                </a:solidFill>
              </a:rPr>
              <a:t>kolejowego (os.) </a:t>
            </a:r>
            <a:br>
              <a:rPr lang="pl-PL" sz="2000" b="1" i="1" dirty="0" smtClean="0">
                <a:solidFill>
                  <a:schemeClr val="tx1"/>
                </a:solidFill>
              </a:rPr>
            </a:br>
            <a:r>
              <a:rPr lang="pl-PL" sz="2000" b="1" i="1" dirty="0" smtClean="0">
                <a:solidFill>
                  <a:schemeClr val="tx1"/>
                </a:solidFill>
              </a:rPr>
              <a:t>(wskaźnik  produktu)</a:t>
            </a:r>
            <a:endParaRPr lang="pl-PL" sz="2000" b="1" i="1" dirty="0">
              <a:solidFill>
                <a:schemeClr val="tx1"/>
              </a:solidFill>
            </a:endParaRPr>
          </a:p>
        </p:txBody>
      </p:sp>
      <p:sp>
        <p:nvSpPr>
          <p:cNvPr id="7" name="Prostokąt zaokrąglony 6"/>
          <p:cNvSpPr/>
          <p:nvPr/>
        </p:nvSpPr>
        <p:spPr>
          <a:xfrm>
            <a:off x="264909" y="1072686"/>
            <a:ext cx="8643998" cy="134820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Przyczyną braku wykazywania wskaźnika w systemie KSI SIMIK 07-13 było </a:t>
            </a:r>
            <a:r>
              <a:rPr lang="pl-PL" sz="1600" b="1" dirty="0">
                <a:solidFill>
                  <a:schemeClr val="tx1"/>
                </a:solidFill>
              </a:rPr>
              <a:t>niewybranie tego wskaźnika do monitorowania przez beneficjenta</a:t>
            </a:r>
            <a:r>
              <a:rPr lang="pl-PL" sz="1600" dirty="0">
                <a:solidFill>
                  <a:schemeClr val="tx1"/>
                </a:solidFill>
              </a:rPr>
              <a:t>. W systemie KSI SIMIK 07-13 na koniec okresu programowania osiągnięta wartość wskaźnika wyniesie „0” mimo jego pełnej </a:t>
            </a:r>
            <a:r>
              <a:rPr lang="pl-PL" sz="1600" dirty="0" smtClean="0">
                <a:solidFill>
                  <a:schemeClr val="tx1"/>
                </a:solidFill>
              </a:rPr>
              <a:t>realizacji.</a:t>
            </a:r>
            <a:endParaRPr lang="pl-PL" sz="1600" dirty="0">
              <a:solidFill>
                <a:schemeClr val="tx1"/>
              </a:solidFill>
            </a:endParaRPr>
          </a:p>
        </p:txBody>
      </p:sp>
      <p:graphicFrame>
        <p:nvGraphicFramePr>
          <p:cNvPr id="8" name="Wykres 7"/>
          <p:cNvGraphicFramePr>
            <a:graphicFrameLocks/>
          </p:cNvGraphicFramePr>
          <p:nvPr>
            <p:extLst>
              <p:ext uri="{D42A27DB-BD31-4B8C-83A1-F6EECF244321}">
                <p14:modId xmlns:p14="http://schemas.microsoft.com/office/powerpoint/2010/main" xmlns="" val="3371715962"/>
              </p:ext>
            </p:extLst>
          </p:nvPr>
        </p:nvGraphicFramePr>
        <p:xfrm>
          <a:off x="1562064" y="2708920"/>
          <a:ext cx="6019872" cy="36793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547128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57600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a:r>
              <a:rPr lang="pl-PL" sz="2000" b="1" i="1" dirty="0">
                <a:solidFill>
                  <a:schemeClr val="tx1"/>
                </a:solidFill>
              </a:rPr>
              <a:t>Liczba osób podłączonych do wybudowanej/zmodernizowanej sieci kanalizacyjnej (</a:t>
            </a:r>
            <a:r>
              <a:rPr lang="pl-PL" sz="2000" b="1" i="1" dirty="0" smtClean="0">
                <a:solidFill>
                  <a:schemeClr val="tx1"/>
                </a:solidFill>
              </a:rPr>
              <a:t>os</a:t>
            </a:r>
            <a:r>
              <a:rPr lang="pl-PL" sz="2000" b="1" i="1" dirty="0">
                <a:solidFill>
                  <a:schemeClr val="tx1"/>
                </a:solidFill>
              </a:rPr>
              <a:t>.) (wskaźnik rezultatu</a:t>
            </a:r>
            <a:r>
              <a:rPr lang="pl-PL" sz="2000" b="1" i="1" dirty="0" smtClean="0">
                <a:solidFill>
                  <a:schemeClr val="tx1"/>
                </a:solidFill>
              </a:rPr>
              <a:t>)</a:t>
            </a:r>
            <a:endParaRPr lang="pl-PL" sz="2000" b="1" dirty="0">
              <a:solidFill>
                <a:schemeClr val="tx1"/>
              </a:solidFill>
            </a:endParaRPr>
          </a:p>
        </p:txBody>
      </p:sp>
      <p:sp>
        <p:nvSpPr>
          <p:cNvPr id="7" name="Prostokąt zaokrąglony 6"/>
          <p:cNvSpPr/>
          <p:nvPr/>
        </p:nvSpPr>
        <p:spPr>
          <a:xfrm>
            <a:off x="210561" y="1012758"/>
            <a:ext cx="8643998" cy="184017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smtClean="0">
                <a:solidFill>
                  <a:schemeClr val="tx1"/>
                </a:solidFill>
              </a:rPr>
              <a:t>Prognozowana wartość </a:t>
            </a:r>
            <a:r>
              <a:rPr lang="pl-PL" sz="1600" dirty="0">
                <a:solidFill>
                  <a:schemeClr val="tx1"/>
                </a:solidFill>
              </a:rPr>
              <a:t>wskaźnika na koniec 2016 roku zostanie uwidoczniona w systemie KSI SIMIK 07-13, oparta została na analizie wniosków, które wybrały wskaźnik do monitorowania</a:t>
            </a:r>
            <a:r>
              <a:rPr lang="pl-PL" sz="1600" dirty="0" smtClean="0">
                <a:solidFill>
                  <a:schemeClr val="tx1"/>
                </a:solidFill>
              </a:rPr>
              <a:t>. </a:t>
            </a:r>
          </a:p>
          <a:p>
            <a:pPr algn="just"/>
            <a:r>
              <a:rPr lang="pl-PL" sz="1600" dirty="0" smtClean="0">
                <a:solidFill>
                  <a:schemeClr val="tx1"/>
                </a:solidFill>
              </a:rPr>
              <a:t>Przyczyną </a:t>
            </a:r>
            <a:r>
              <a:rPr lang="pl-PL" sz="1600" dirty="0">
                <a:solidFill>
                  <a:schemeClr val="tx1"/>
                </a:solidFill>
              </a:rPr>
              <a:t>wykazywania niższej niż zakładana wartości docelowej wskaźnika rezultatu było </a:t>
            </a:r>
            <a:r>
              <a:rPr lang="pl-PL" sz="1600" b="1" dirty="0">
                <a:solidFill>
                  <a:schemeClr val="tx1"/>
                </a:solidFill>
              </a:rPr>
              <a:t>przedłużanie czasu realizacji projektów, zrealizowanie naborów uzupełniających po roku 2011, które w połączeniu z wydłużeniem okresu trwałości projektów powodował brak rejestracji wskaźnika w systemie KSI SIMIK 07-13</a:t>
            </a:r>
            <a:r>
              <a:rPr lang="pl-PL" sz="1600" dirty="0" smtClean="0">
                <a:solidFill>
                  <a:schemeClr val="tx1"/>
                </a:solidFill>
              </a:rPr>
              <a:t>.</a:t>
            </a:r>
            <a:endParaRPr lang="pl-PL"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9" name="Wykres 8"/>
          <p:cNvGraphicFramePr>
            <a:graphicFrameLocks/>
          </p:cNvGraphicFramePr>
          <p:nvPr>
            <p:extLst>
              <p:ext uri="{D42A27DB-BD31-4B8C-83A1-F6EECF244321}">
                <p14:modId xmlns:p14="http://schemas.microsoft.com/office/powerpoint/2010/main" xmlns="" val="3448460655"/>
              </p:ext>
            </p:extLst>
          </p:nvPr>
        </p:nvGraphicFramePr>
        <p:xfrm>
          <a:off x="1529662" y="3068960"/>
          <a:ext cx="6084676" cy="36072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783872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a:r>
              <a:rPr lang="pl-PL" sz="2000" b="1" i="1" dirty="0">
                <a:solidFill>
                  <a:schemeClr val="tx1"/>
                </a:solidFill>
              </a:rPr>
              <a:t>Liczba projektów z zakresu gospodarki odpadami (</a:t>
            </a:r>
            <a:r>
              <a:rPr lang="pl-PL" sz="2000" b="1" i="1" dirty="0" smtClean="0">
                <a:solidFill>
                  <a:schemeClr val="tx1"/>
                </a:solidFill>
              </a:rPr>
              <a:t>szt</a:t>
            </a:r>
            <a:r>
              <a:rPr lang="pl-PL" sz="2000" b="1" i="1" dirty="0">
                <a:solidFill>
                  <a:schemeClr val="tx1"/>
                </a:solidFill>
              </a:rPr>
              <a:t>.) </a:t>
            </a:r>
            <a:r>
              <a:rPr lang="pl-PL" sz="2000" b="1" i="1" dirty="0" smtClean="0">
                <a:solidFill>
                  <a:schemeClr val="tx1"/>
                </a:solidFill>
              </a:rPr>
              <a:t/>
            </a:r>
            <a:br>
              <a:rPr lang="pl-PL" sz="2000" b="1" i="1" dirty="0" smtClean="0">
                <a:solidFill>
                  <a:schemeClr val="tx1"/>
                </a:solidFill>
              </a:rPr>
            </a:br>
            <a:r>
              <a:rPr lang="pl-PL" sz="2000" b="1" i="1" dirty="0" smtClean="0">
                <a:solidFill>
                  <a:schemeClr val="tx1"/>
                </a:solidFill>
              </a:rPr>
              <a:t>(</a:t>
            </a:r>
            <a:r>
              <a:rPr lang="pl-PL" sz="2000" b="1" i="1" dirty="0">
                <a:solidFill>
                  <a:schemeClr val="tx1"/>
                </a:solidFill>
              </a:rPr>
              <a:t>wskaźnik </a:t>
            </a:r>
            <a:r>
              <a:rPr lang="pl-PL" sz="2000" b="1" i="1" dirty="0" smtClean="0">
                <a:solidFill>
                  <a:schemeClr val="tx1"/>
                </a:solidFill>
              </a:rPr>
              <a:t>produktu)</a:t>
            </a:r>
            <a:endParaRPr lang="pl-PL" sz="2000" b="1" dirty="0">
              <a:solidFill>
                <a:schemeClr val="tx1"/>
              </a:solidFill>
            </a:endParaRPr>
          </a:p>
        </p:txBody>
      </p:sp>
      <p:sp>
        <p:nvSpPr>
          <p:cNvPr id="7" name="Prostokąt zaokrąglony 6"/>
          <p:cNvSpPr/>
          <p:nvPr/>
        </p:nvSpPr>
        <p:spPr>
          <a:xfrm>
            <a:off x="210561" y="1052736"/>
            <a:ext cx="8643998" cy="187220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smtClean="0">
                <a:solidFill>
                  <a:schemeClr val="tx1"/>
                </a:solidFill>
              </a:rPr>
              <a:t>Wystąpiła </a:t>
            </a:r>
            <a:r>
              <a:rPr lang="pl-PL" sz="1600" dirty="0">
                <a:solidFill>
                  <a:schemeClr val="tx1"/>
                </a:solidFill>
              </a:rPr>
              <a:t>niespójność w logice interwencji wdrażania RPO WK-P 2007-2013. Jednym z kryteriów oceny była kompleksowość projektów, co generowało ich wysokie koszty jednostkowe. Zgodnie z założeniami Działania 2.2. beneficjenci wybierali projekty bardziej kompleksowe, obejmujące zarówno budowę i modernizację kompostowni jak i sortowni, modernizację składowisk, budowę składowisk odpadów. Należy postawić wniosek, iż </a:t>
            </a:r>
            <a:r>
              <a:rPr lang="pl-PL" sz="1600" b="1" dirty="0">
                <a:solidFill>
                  <a:schemeClr val="tx1"/>
                </a:solidFill>
              </a:rPr>
              <a:t>niewłaściwie założono koszt jednostkowy wskaźnika w stosunku do przewidzianej </a:t>
            </a:r>
            <a:r>
              <a:rPr lang="pl-PL" sz="1600" b="1" dirty="0" smtClean="0">
                <a:solidFill>
                  <a:schemeClr val="tx1"/>
                </a:solidFill>
              </a:rPr>
              <a:t>alokacji</a:t>
            </a:r>
            <a:r>
              <a:rPr lang="pl-PL" sz="1600" dirty="0" smtClean="0">
                <a:solidFill>
                  <a:schemeClr val="tx1"/>
                </a:solidFill>
              </a:rPr>
              <a:t>.</a:t>
            </a: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9" name="Wykres 8"/>
          <p:cNvGraphicFramePr>
            <a:graphicFrameLocks/>
          </p:cNvGraphicFramePr>
          <p:nvPr>
            <p:extLst>
              <p:ext uri="{D42A27DB-BD31-4B8C-83A1-F6EECF244321}">
                <p14:modId xmlns:p14="http://schemas.microsoft.com/office/powerpoint/2010/main" xmlns="" val="3167314732"/>
              </p:ext>
            </p:extLst>
          </p:nvPr>
        </p:nvGraphicFramePr>
        <p:xfrm>
          <a:off x="1872719" y="3068960"/>
          <a:ext cx="5400600" cy="35539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222649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a:r>
              <a:rPr lang="pl-PL" sz="2000" b="1" i="1" dirty="0">
                <a:solidFill>
                  <a:schemeClr val="tx1"/>
                </a:solidFill>
              </a:rPr>
              <a:t>Liczba osób objętych systemem zagospodarowania odpadów (</a:t>
            </a:r>
            <a:r>
              <a:rPr lang="pl-PL" sz="2000" b="1" i="1" dirty="0" smtClean="0">
                <a:solidFill>
                  <a:schemeClr val="tx1"/>
                </a:solidFill>
              </a:rPr>
              <a:t>os</a:t>
            </a:r>
            <a:r>
              <a:rPr lang="pl-PL" sz="2000" b="1" i="1" dirty="0">
                <a:solidFill>
                  <a:schemeClr val="tx1"/>
                </a:solidFill>
              </a:rPr>
              <a:t>.) (wskaźnik rezultatu</a:t>
            </a:r>
            <a:r>
              <a:rPr lang="pl-PL" sz="2000" b="1" i="1" dirty="0" smtClean="0">
                <a:solidFill>
                  <a:schemeClr val="tx1"/>
                </a:solidFill>
              </a:rPr>
              <a:t>)</a:t>
            </a:r>
            <a:endParaRPr lang="pl-PL" sz="2000" b="1" dirty="0">
              <a:solidFill>
                <a:schemeClr val="tx1"/>
              </a:solidFill>
            </a:endParaRPr>
          </a:p>
        </p:txBody>
      </p:sp>
      <p:sp>
        <p:nvSpPr>
          <p:cNvPr id="7" name="Prostokąt zaokrąglony 6"/>
          <p:cNvSpPr/>
          <p:nvPr/>
        </p:nvSpPr>
        <p:spPr>
          <a:xfrm>
            <a:off x="210561" y="1124744"/>
            <a:ext cx="8643998" cy="187220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b="1" dirty="0" smtClean="0">
                <a:solidFill>
                  <a:schemeClr val="tx1"/>
                </a:solidFill>
              </a:rPr>
              <a:t>Beneficjenci </a:t>
            </a:r>
            <a:r>
              <a:rPr lang="pl-PL" sz="1600" b="1" dirty="0">
                <a:solidFill>
                  <a:schemeClr val="tx1"/>
                </a:solidFill>
              </a:rPr>
              <a:t>nie wybierali przedmiotowego wskaźnika </a:t>
            </a:r>
            <a:r>
              <a:rPr lang="pl-PL" sz="1600" dirty="0">
                <a:solidFill>
                  <a:schemeClr val="tx1"/>
                </a:solidFill>
              </a:rPr>
              <a:t>do monitorowania, również po roku 2010, decydując się na inne wskaźniki rezultatu przyporządkowane do danej kategorii </a:t>
            </a:r>
            <a:r>
              <a:rPr lang="pl-PL" sz="1600" dirty="0" smtClean="0">
                <a:solidFill>
                  <a:schemeClr val="tx1"/>
                </a:solidFill>
              </a:rPr>
              <a:t>interwencji. </a:t>
            </a:r>
            <a:endParaRPr lang="pl-PL" sz="1600" dirty="0">
              <a:solidFill>
                <a:schemeClr val="tx1"/>
              </a:solidFill>
            </a:endParaRPr>
          </a:p>
          <a:p>
            <a:pPr algn="just"/>
            <a:r>
              <a:rPr lang="pl-PL" sz="1600" dirty="0">
                <a:solidFill>
                  <a:schemeClr val="tx1"/>
                </a:solidFill>
              </a:rPr>
              <a:t>Przyczyny leżące po stronie Instytucji Zarządzającej odnoszą się do stworzenia możliwości wyboru wskaźników rezultatu przez beneficjentów. Można skonstatować, iż liczba możliwych wskaźników rezultatu, przyporządkowanych do danej kategorii interwencji była zbyt duża</a:t>
            </a:r>
            <a:r>
              <a:rPr lang="pl-PL" sz="1600" dirty="0" smtClean="0">
                <a:solidFill>
                  <a:schemeClr val="tx1"/>
                </a:solidFill>
              </a:rPr>
              <a:t>.</a:t>
            </a: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4034942881"/>
              </p:ext>
            </p:extLst>
          </p:nvPr>
        </p:nvGraphicFramePr>
        <p:xfrm>
          <a:off x="2015716" y="3212976"/>
          <a:ext cx="5112568" cy="34632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537892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a:r>
              <a:rPr lang="pl-PL" sz="2000" b="1" i="1" dirty="0" smtClean="0">
                <a:solidFill>
                  <a:schemeClr val="tx1"/>
                </a:solidFill>
              </a:rPr>
              <a:t>Moc </a:t>
            </a:r>
            <a:r>
              <a:rPr lang="pl-PL" sz="2000" b="1" i="1" dirty="0">
                <a:solidFill>
                  <a:schemeClr val="tx1"/>
                </a:solidFill>
              </a:rPr>
              <a:t>zainstalowana energii ze źródeł odnawialnych (MW) </a:t>
            </a:r>
            <a:r>
              <a:rPr lang="pl-PL" sz="2000" b="1" i="1" dirty="0" smtClean="0">
                <a:solidFill>
                  <a:schemeClr val="tx1"/>
                </a:solidFill>
              </a:rPr>
              <a:t/>
            </a:r>
            <a:br>
              <a:rPr lang="pl-PL" sz="2000" b="1" i="1" dirty="0" smtClean="0">
                <a:solidFill>
                  <a:schemeClr val="tx1"/>
                </a:solidFill>
              </a:rPr>
            </a:br>
            <a:r>
              <a:rPr lang="pl-PL" sz="2000" b="1" i="1" dirty="0" smtClean="0">
                <a:solidFill>
                  <a:schemeClr val="tx1"/>
                </a:solidFill>
              </a:rPr>
              <a:t>(</a:t>
            </a:r>
            <a:r>
              <a:rPr lang="pl-PL" sz="2000" b="1" i="1" dirty="0">
                <a:solidFill>
                  <a:schemeClr val="tx1"/>
                </a:solidFill>
              </a:rPr>
              <a:t>wskaźnik </a:t>
            </a:r>
            <a:r>
              <a:rPr lang="pl-PL" sz="2000" b="1" i="1" dirty="0" smtClean="0">
                <a:solidFill>
                  <a:schemeClr val="tx1"/>
                </a:solidFill>
              </a:rPr>
              <a:t>produktu)</a:t>
            </a:r>
            <a:endParaRPr lang="pl-PL" sz="2000" b="1" dirty="0">
              <a:solidFill>
                <a:schemeClr val="tx1"/>
              </a:solidFill>
            </a:endParaRPr>
          </a:p>
        </p:txBody>
      </p:sp>
      <p:sp>
        <p:nvSpPr>
          <p:cNvPr id="7" name="Prostokąt zaokrąglony 6"/>
          <p:cNvSpPr/>
          <p:nvPr/>
        </p:nvSpPr>
        <p:spPr>
          <a:xfrm>
            <a:off x="248482" y="1124744"/>
            <a:ext cx="8643998" cy="17281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Osiągnięcie niższej niż zakładana wartości docelowej wskaźnika jest prawdopodobnie wynikiem </a:t>
            </a:r>
            <a:r>
              <a:rPr lang="pl-PL" sz="1600" b="1" dirty="0">
                <a:solidFill>
                  <a:schemeClr val="tx1"/>
                </a:solidFill>
              </a:rPr>
              <a:t>zdominowania konkursu przez mniej skomplikowane w zakresie przygotowania (w tym procedury związane z OOŚ) projekty dotyczące instalacji kolektorów słonecznych </a:t>
            </a:r>
            <a:r>
              <a:rPr lang="pl-PL" sz="1600" dirty="0">
                <a:solidFill>
                  <a:schemeClr val="tx1"/>
                </a:solidFill>
              </a:rPr>
              <a:t>w budynkach osób fizycznych oraz publicznych. Takie projekty charakteryzują się stosunkowo dużą wartością i obejmują znaczne liczby budynków, niemniej charakteryzują się stosunkowo niskim przyrostem zainstalowanej mocy. </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3102825836"/>
              </p:ext>
            </p:extLst>
          </p:nvPr>
        </p:nvGraphicFramePr>
        <p:xfrm>
          <a:off x="1943708" y="2924944"/>
          <a:ext cx="5652628" cy="36793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4027613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Długość elementów zapobiegających powodziom (km</a:t>
            </a:r>
            <a:r>
              <a:rPr lang="pl-PL" sz="2000" b="1" i="1" dirty="0" smtClean="0">
                <a:solidFill>
                  <a:schemeClr val="tx1"/>
                </a:solidFill>
              </a:rPr>
              <a:t>) </a:t>
            </a:r>
            <a:br>
              <a:rPr lang="pl-PL" sz="2000" b="1" i="1" dirty="0" smtClean="0">
                <a:solidFill>
                  <a:schemeClr val="tx1"/>
                </a:solidFill>
              </a:rPr>
            </a:br>
            <a:r>
              <a:rPr lang="pl-PL" sz="2000" b="1" i="1" dirty="0" smtClean="0">
                <a:solidFill>
                  <a:schemeClr val="tx1"/>
                </a:solidFill>
              </a:rPr>
              <a:t>(wskaźnik produktu)</a:t>
            </a:r>
            <a:endParaRPr lang="pl-PL" sz="2000" b="1" i="1" dirty="0">
              <a:solidFill>
                <a:schemeClr val="tx1"/>
              </a:solidFill>
            </a:endParaRPr>
          </a:p>
        </p:txBody>
      </p:sp>
      <p:sp>
        <p:nvSpPr>
          <p:cNvPr id="7" name="Prostokąt zaokrąglony 6"/>
          <p:cNvSpPr/>
          <p:nvPr/>
        </p:nvSpPr>
        <p:spPr>
          <a:xfrm>
            <a:off x="248482" y="1052736"/>
            <a:ext cx="8643998" cy="17281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Przyczyną osiągnięcia niższej niż zakładana wartości docelowej wskaźnika jest </a:t>
            </a:r>
            <a:r>
              <a:rPr lang="pl-PL" sz="1600" b="1" dirty="0">
                <a:solidFill>
                  <a:schemeClr val="tx1"/>
                </a:solidFill>
              </a:rPr>
              <a:t>zmiana </a:t>
            </a:r>
            <a:r>
              <a:rPr lang="pl-PL" sz="1600" b="1" dirty="0" err="1">
                <a:solidFill>
                  <a:schemeClr val="tx1"/>
                </a:solidFill>
              </a:rPr>
              <a:t>priorytetyzacji</a:t>
            </a:r>
            <a:r>
              <a:rPr lang="pl-PL" sz="1600" b="1" dirty="0">
                <a:solidFill>
                  <a:schemeClr val="tx1"/>
                </a:solidFill>
              </a:rPr>
              <a:t> potrzeb w zakresie zagrożeń naturalnych</a:t>
            </a:r>
            <a:r>
              <a:rPr lang="pl-PL" sz="1600" dirty="0">
                <a:solidFill>
                  <a:schemeClr val="tx1"/>
                </a:solidFill>
              </a:rPr>
              <a:t>. Większość beneficjentów uznała, iż kluczowe jest uzupełnienie deficytów związanych z likwidacją skutków powodzi. </a:t>
            </a:r>
          </a:p>
          <a:p>
            <a:pPr algn="just"/>
            <a:r>
              <a:rPr lang="pl-PL" sz="1600" dirty="0">
                <a:solidFill>
                  <a:schemeClr val="tx1"/>
                </a:solidFill>
              </a:rPr>
              <a:t>Dodatkową przyczyną nieosiągnięcia zakładanej wysokości wskaźnika jest zmiana decyzji Grupy ENERGA w zakresie </a:t>
            </a:r>
            <a:r>
              <a:rPr lang="pl-PL" sz="1600" b="1" dirty="0">
                <a:solidFill>
                  <a:schemeClr val="tx1"/>
                </a:solidFill>
              </a:rPr>
              <a:t>lokalizacji budowy II zapory na </a:t>
            </a:r>
            <a:r>
              <a:rPr lang="pl-PL" sz="1600" b="1" dirty="0" smtClean="0">
                <a:solidFill>
                  <a:schemeClr val="tx1"/>
                </a:solidFill>
              </a:rPr>
              <a:t>Wiśle</a:t>
            </a:r>
            <a:r>
              <a:rPr lang="pl-PL" sz="1600" dirty="0" smtClean="0">
                <a:solidFill>
                  <a:schemeClr val="tx1"/>
                </a:solidFill>
              </a:rPr>
              <a:t>.</a:t>
            </a: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3186627938"/>
              </p:ext>
            </p:extLst>
          </p:nvPr>
        </p:nvGraphicFramePr>
        <p:xfrm>
          <a:off x="1583668" y="2924944"/>
          <a:ext cx="5976664" cy="37513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506130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Powierzchnia użytkowa nowych obiektów przeznaczonych na cele dydaktyczne (</a:t>
            </a:r>
            <a:r>
              <a:rPr lang="pl-PL" sz="2000" b="1" i="1" dirty="0" err="1">
                <a:solidFill>
                  <a:schemeClr val="tx1"/>
                </a:solidFill>
              </a:rPr>
              <a:t>m</a:t>
            </a:r>
            <a:r>
              <a:rPr lang="pl-PL" sz="2000" b="1" i="1" baseline="30000" dirty="0" err="1">
                <a:solidFill>
                  <a:schemeClr val="tx1"/>
                </a:solidFill>
              </a:rPr>
              <a:t>2</a:t>
            </a:r>
            <a:r>
              <a:rPr lang="pl-PL" sz="2000" b="1" i="1" dirty="0" smtClean="0">
                <a:solidFill>
                  <a:schemeClr val="tx1"/>
                </a:solidFill>
              </a:rPr>
              <a:t>) (wskaźnik produktu)</a:t>
            </a:r>
            <a:endParaRPr lang="pl-PL" sz="2000" b="1" i="1" dirty="0">
              <a:solidFill>
                <a:schemeClr val="tx1"/>
              </a:solidFill>
            </a:endParaRPr>
          </a:p>
        </p:txBody>
      </p:sp>
      <p:sp>
        <p:nvSpPr>
          <p:cNvPr id="7" name="Prostokąt zaokrąglony 6"/>
          <p:cNvSpPr/>
          <p:nvPr/>
        </p:nvSpPr>
        <p:spPr>
          <a:xfrm>
            <a:off x="248482" y="1124744"/>
            <a:ext cx="8643998" cy="187220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smtClean="0">
                <a:solidFill>
                  <a:schemeClr val="tx1"/>
                </a:solidFill>
              </a:rPr>
              <a:t>Podczas </a:t>
            </a:r>
            <a:r>
              <a:rPr lang="pl-PL" sz="1600" dirty="0">
                <a:solidFill>
                  <a:schemeClr val="tx1"/>
                </a:solidFill>
              </a:rPr>
              <a:t>realizacji działań, generujących przedmiotowy wskaźnik, nie stwierdzono występowania barier realizacyjnych. Beneficjenci Działania 3.1. nie wskazywali na problemy związane z obliczeniem wartości wskaźnika. </a:t>
            </a:r>
            <a:r>
              <a:rPr lang="pl-PL" sz="1600" dirty="0" smtClean="0">
                <a:solidFill>
                  <a:schemeClr val="tx1"/>
                </a:solidFill>
              </a:rPr>
              <a:t>Wskaźnik nie był monitorowany ze względu na </a:t>
            </a:r>
            <a:r>
              <a:rPr lang="pl-PL" sz="1600" b="1" dirty="0" smtClean="0">
                <a:solidFill>
                  <a:schemeClr val="tx1"/>
                </a:solidFill>
              </a:rPr>
              <a:t>brak konieczności jego wyboru </a:t>
            </a:r>
            <a:r>
              <a:rPr lang="pl-PL" sz="1600" dirty="0">
                <a:solidFill>
                  <a:schemeClr val="tx1"/>
                </a:solidFill>
              </a:rPr>
              <a:t>(projekty zakontraktowane przed 2010 rokiem).</a:t>
            </a:r>
          </a:p>
          <a:p>
            <a:pPr algn="just"/>
            <a:r>
              <a:rPr lang="pl-PL" sz="1600" dirty="0">
                <a:solidFill>
                  <a:schemeClr val="tx1"/>
                </a:solidFill>
              </a:rPr>
              <a:t>Wartość wskaźnika  nie jest wykazywana w systemie KSI SIMIK 07-13 z powodu niezakończenia realizacji ponad 30% projektów do końca 2014 roku. </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3914959062"/>
              </p:ext>
            </p:extLst>
          </p:nvPr>
        </p:nvGraphicFramePr>
        <p:xfrm>
          <a:off x="1619672" y="3212976"/>
          <a:ext cx="5904656" cy="33912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243419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766438"/>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osób odwiedzających obiekty dziedzictwa kulturowego objęte wsparciem (</a:t>
            </a:r>
            <a:r>
              <a:rPr lang="pl-PL" sz="2000" b="1" i="1" dirty="0" smtClean="0">
                <a:solidFill>
                  <a:schemeClr val="tx1"/>
                </a:solidFill>
              </a:rPr>
              <a:t>os.) (wskaźnik rezultatu)</a:t>
            </a:r>
            <a:endParaRPr lang="pl-PL" sz="2000" b="1" i="1" dirty="0">
              <a:solidFill>
                <a:schemeClr val="tx1"/>
              </a:solidFill>
            </a:endParaRPr>
          </a:p>
        </p:txBody>
      </p:sp>
      <p:sp>
        <p:nvSpPr>
          <p:cNvPr id="7" name="Prostokąt zaokrąglony 6"/>
          <p:cNvSpPr/>
          <p:nvPr/>
        </p:nvSpPr>
        <p:spPr>
          <a:xfrm>
            <a:off x="210561" y="1196752"/>
            <a:ext cx="8643998" cy="165618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smtClean="0">
                <a:solidFill>
                  <a:schemeClr val="tx1"/>
                </a:solidFill>
              </a:rPr>
              <a:t>Główną </a:t>
            </a:r>
            <a:r>
              <a:rPr lang="pl-PL" sz="1600" dirty="0">
                <a:solidFill>
                  <a:schemeClr val="tx1"/>
                </a:solidFill>
              </a:rPr>
              <a:t>przyczyną </a:t>
            </a:r>
            <a:r>
              <a:rPr lang="pl-PL" sz="1600" dirty="0" smtClean="0">
                <a:solidFill>
                  <a:schemeClr val="tx1"/>
                </a:solidFill>
              </a:rPr>
              <a:t>nieosiągnięcia </a:t>
            </a:r>
            <a:r>
              <a:rPr lang="pl-PL" sz="1600" dirty="0">
                <a:solidFill>
                  <a:schemeClr val="tx1"/>
                </a:solidFill>
              </a:rPr>
              <a:t>zakładanej wysokości wskaźnika w Działaniu 3.3. jest </a:t>
            </a:r>
            <a:r>
              <a:rPr lang="pl-PL" sz="1600" b="1" dirty="0" smtClean="0">
                <a:solidFill>
                  <a:schemeClr val="tx1"/>
                </a:solidFill>
              </a:rPr>
              <a:t>metodologia doboru wskaźnika</a:t>
            </a:r>
            <a:r>
              <a:rPr lang="pl-PL" sz="1600" dirty="0">
                <a:solidFill>
                  <a:schemeClr val="tx1"/>
                </a:solidFill>
              </a:rPr>
              <a:t>, który sprawiał beneficjentom trudności w szacowaniu liczby osób odwiedzających obiekty </a:t>
            </a:r>
            <a:r>
              <a:rPr lang="pl-PL" sz="1600" dirty="0" smtClean="0">
                <a:solidFill>
                  <a:schemeClr val="tx1"/>
                </a:solidFill>
              </a:rPr>
              <a:t>kultury. Okoliczności </a:t>
            </a:r>
            <a:r>
              <a:rPr lang="pl-PL" sz="1600" dirty="0">
                <a:solidFill>
                  <a:schemeClr val="tx1"/>
                </a:solidFill>
              </a:rPr>
              <a:t>te skłaniały beneficjentów do wyboru innego wskaźnika rezultatu </a:t>
            </a:r>
            <a:r>
              <a:rPr lang="pl-PL" sz="1600" i="1" dirty="0" smtClean="0">
                <a:solidFill>
                  <a:schemeClr val="tx1"/>
                </a:solidFill>
              </a:rPr>
              <a:t>Liczba </a:t>
            </a:r>
            <a:r>
              <a:rPr lang="pl-PL" sz="1600" i="1" dirty="0">
                <a:solidFill>
                  <a:schemeClr val="tx1"/>
                </a:solidFill>
              </a:rPr>
              <a:t>osób korzystających z obiektów kultury wspartych w wyniku realizacji projektów (</a:t>
            </a:r>
            <a:r>
              <a:rPr lang="pl-PL" sz="1600" i="1" dirty="0" smtClean="0">
                <a:solidFill>
                  <a:schemeClr val="tx1"/>
                </a:solidFill>
              </a:rPr>
              <a:t>os.)</a:t>
            </a:r>
            <a:r>
              <a:rPr lang="pl-PL" sz="1600" dirty="0" smtClean="0">
                <a:solidFill>
                  <a:schemeClr val="tx1"/>
                </a:solidFill>
              </a:rPr>
              <a:t>, </a:t>
            </a:r>
            <a:r>
              <a:rPr lang="pl-PL" sz="1600" dirty="0">
                <a:solidFill>
                  <a:schemeClr val="tx1"/>
                </a:solidFill>
              </a:rPr>
              <a:t>który został osiągnięty w wysokości przekraczającej zakładaną wartość docelową.</a:t>
            </a:r>
            <a:endParaRPr lang="pl-PL" sz="1600" b="1"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3218645316"/>
              </p:ext>
            </p:extLst>
          </p:nvPr>
        </p:nvGraphicFramePr>
        <p:xfrm>
          <a:off x="1439652" y="2924944"/>
          <a:ext cx="6264696" cy="37513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187617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93497" y="214290"/>
            <a:ext cx="8498983" cy="622422"/>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a:t>
            </a:r>
            <a:r>
              <a:rPr lang="pl-PL" sz="2000" b="1" i="1" dirty="0" err="1">
                <a:solidFill>
                  <a:schemeClr val="tx1"/>
                </a:solidFill>
              </a:rPr>
              <a:t>teleinfocentrów</a:t>
            </a:r>
            <a:r>
              <a:rPr lang="pl-PL" sz="2000" b="1" i="1" dirty="0">
                <a:solidFill>
                  <a:schemeClr val="tx1"/>
                </a:solidFill>
              </a:rPr>
              <a:t> - ogólnodostępnych, bezpłatnych punktów dostępu do </a:t>
            </a:r>
            <a:r>
              <a:rPr lang="pl-PL" sz="2000" b="1" i="1" dirty="0" smtClean="0">
                <a:solidFill>
                  <a:schemeClr val="tx1"/>
                </a:solidFill>
              </a:rPr>
              <a:t>internetu </a:t>
            </a:r>
            <a:r>
              <a:rPr lang="pl-PL" sz="2000" b="1" i="1" dirty="0">
                <a:solidFill>
                  <a:schemeClr val="tx1"/>
                </a:solidFill>
              </a:rPr>
              <a:t>(szt</a:t>
            </a:r>
            <a:r>
              <a:rPr lang="pl-PL" sz="2000" b="1" i="1" dirty="0" smtClean="0">
                <a:solidFill>
                  <a:schemeClr val="tx1"/>
                </a:solidFill>
              </a:rPr>
              <a:t>.) (wskaźnik rezultatu)</a:t>
            </a:r>
            <a:endParaRPr lang="pl-PL" sz="2000" b="1" i="1" dirty="0">
              <a:solidFill>
                <a:schemeClr val="tx1"/>
              </a:solidFill>
            </a:endParaRPr>
          </a:p>
        </p:txBody>
      </p:sp>
      <p:sp>
        <p:nvSpPr>
          <p:cNvPr id="7" name="Prostokąt zaokrąglony 6"/>
          <p:cNvSpPr/>
          <p:nvPr/>
        </p:nvSpPr>
        <p:spPr>
          <a:xfrm>
            <a:off x="210561" y="980728"/>
            <a:ext cx="8643998" cy="17281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Główną przyczyną niskiej realizacji przedmiotowego wskaźnika  było </a:t>
            </a:r>
            <a:r>
              <a:rPr lang="pl-PL" sz="1600" b="1" dirty="0">
                <a:solidFill>
                  <a:schemeClr val="tx1"/>
                </a:solidFill>
              </a:rPr>
              <a:t>późne rozpoczęcie realizacji tych projektów, związane z koniecznością notyfikacji pomocy publicznej</a:t>
            </a:r>
            <a:r>
              <a:rPr lang="pl-PL" sz="1600" dirty="0">
                <a:solidFill>
                  <a:schemeClr val="tx1"/>
                </a:solidFill>
              </a:rPr>
              <a:t>. Decyzję notyfikacyjną uzyskano w grudniu 2012 r. </a:t>
            </a:r>
            <a:endParaRPr lang="pl-PL" sz="1600" dirty="0" smtClean="0">
              <a:solidFill>
                <a:schemeClr val="tx1"/>
              </a:solidFill>
            </a:endParaRPr>
          </a:p>
          <a:p>
            <a:pPr algn="just"/>
            <a:r>
              <a:rPr lang="pl-PL" sz="1600" dirty="0" smtClean="0">
                <a:solidFill>
                  <a:schemeClr val="tx1"/>
                </a:solidFill>
              </a:rPr>
              <a:t>Spodziewany </a:t>
            </a:r>
            <a:r>
              <a:rPr lang="pl-PL" sz="1600" b="1" dirty="0">
                <a:solidFill>
                  <a:schemeClr val="tx1"/>
                </a:solidFill>
              </a:rPr>
              <a:t>niski popyt na usługi</a:t>
            </a:r>
            <a:r>
              <a:rPr lang="pl-PL" sz="1600" dirty="0">
                <a:solidFill>
                  <a:schemeClr val="tx1"/>
                </a:solidFill>
              </a:rPr>
              <a:t>, wynikający z postępu technologicznego </a:t>
            </a:r>
            <a:r>
              <a:rPr lang="pl-PL" sz="1600" dirty="0" err="1">
                <a:solidFill>
                  <a:schemeClr val="tx1"/>
                </a:solidFill>
              </a:rPr>
              <a:t>internetu</a:t>
            </a:r>
            <a:r>
              <a:rPr lang="pl-PL" sz="1600" dirty="0">
                <a:solidFill>
                  <a:schemeClr val="tx1"/>
                </a:solidFill>
              </a:rPr>
              <a:t> bezprzewodowego oraz zwiększenie jego dostępności w ramach telefonii mobilnej jest kolejnym powodem realizacji mniejszej liczby projektów realizujących dany wskaźnik.</a:t>
            </a:r>
          </a:p>
          <a:p>
            <a:pPr algn="just"/>
            <a:endParaRPr lang="pl-PL" sz="1600" b="1"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1411646174"/>
              </p:ext>
            </p:extLst>
          </p:nvPr>
        </p:nvGraphicFramePr>
        <p:xfrm>
          <a:off x="1494616" y="2852936"/>
          <a:ext cx="6154767" cy="37513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89917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214290"/>
            <a:ext cx="8498983" cy="69443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osób, które uzyskały możliwość dostępu do </a:t>
            </a:r>
            <a:r>
              <a:rPr lang="pl-PL" sz="2000" b="1" i="1" dirty="0" smtClean="0">
                <a:solidFill>
                  <a:schemeClr val="tx1"/>
                </a:solidFill>
              </a:rPr>
              <a:t>internetu </a:t>
            </a:r>
            <a:r>
              <a:rPr lang="pl-PL" sz="2000" b="1" i="1" dirty="0">
                <a:solidFill>
                  <a:schemeClr val="tx1"/>
                </a:solidFill>
              </a:rPr>
              <a:t>(</a:t>
            </a:r>
            <a:r>
              <a:rPr lang="pl-PL" sz="2000" b="1" i="1" dirty="0" smtClean="0">
                <a:solidFill>
                  <a:schemeClr val="tx1"/>
                </a:solidFill>
              </a:rPr>
              <a:t>os.) (wskaźnik rezultatu)</a:t>
            </a:r>
            <a:endParaRPr lang="pl-PL" sz="2000" b="1" i="1" dirty="0">
              <a:solidFill>
                <a:schemeClr val="tx1"/>
              </a:solidFill>
            </a:endParaRPr>
          </a:p>
        </p:txBody>
      </p:sp>
      <p:sp>
        <p:nvSpPr>
          <p:cNvPr id="7" name="Prostokąt zaokrąglony 6"/>
          <p:cNvSpPr/>
          <p:nvPr/>
        </p:nvSpPr>
        <p:spPr>
          <a:xfrm>
            <a:off x="248482" y="1052736"/>
            <a:ext cx="8643998" cy="165618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Przyczyną braku wybierania przedmiotowego wskaźnika do monitorowanie przez beneficjentów były </a:t>
            </a:r>
            <a:r>
              <a:rPr lang="pl-PL" sz="1600" b="1" dirty="0">
                <a:solidFill>
                  <a:schemeClr val="tx1"/>
                </a:solidFill>
              </a:rPr>
              <a:t>trudności metodologiczne związane z szacowaniem wartości wskaźnika</a:t>
            </a:r>
            <a:r>
              <a:rPr lang="pl-PL" sz="1600" dirty="0">
                <a:solidFill>
                  <a:schemeClr val="tx1"/>
                </a:solidFill>
              </a:rPr>
              <a:t>, </a:t>
            </a:r>
            <a:r>
              <a:rPr lang="pl-PL" sz="1600" b="1" dirty="0">
                <a:solidFill>
                  <a:schemeClr val="tx1"/>
                </a:solidFill>
              </a:rPr>
              <a:t>brakiem danych dotyczących bilansu wejścia </a:t>
            </a:r>
            <a:r>
              <a:rPr lang="pl-PL" sz="1600" dirty="0">
                <a:solidFill>
                  <a:schemeClr val="tx1"/>
                </a:solidFill>
              </a:rPr>
              <a:t>na dzień rozpoczęcia projektu oraz </a:t>
            </a:r>
            <a:r>
              <a:rPr lang="pl-PL" sz="1600" b="1" dirty="0">
                <a:solidFill>
                  <a:schemeClr val="tx1"/>
                </a:solidFill>
              </a:rPr>
              <a:t>brakiem narzędzi do monitorowania liczby podłączeń </a:t>
            </a:r>
            <a:r>
              <a:rPr lang="pl-PL" sz="1600" dirty="0">
                <a:solidFill>
                  <a:schemeClr val="tx1"/>
                </a:solidFill>
              </a:rPr>
              <a:t>poza instytucjami, objętymi wsparciem. </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49864271"/>
              </p:ext>
            </p:extLst>
          </p:nvPr>
        </p:nvGraphicFramePr>
        <p:xfrm>
          <a:off x="1691680" y="2852936"/>
          <a:ext cx="5760640" cy="37513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752093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285720" y="214290"/>
            <a:ext cx="8498983" cy="510436"/>
          </a:xfrm>
          <a:prstGeom prst="rect">
            <a:avLst/>
          </a:prstGeom>
          <a:solidFill>
            <a:schemeClr val="accent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400" b="1" dirty="0" smtClean="0">
                <a:solidFill>
                  <a:schemeClr val="tx1"/>
                </a:solidFill>
                <a:latin typeface="+mj-lt"/>
              </a:rPr>
              <a:t>Plan prezentacji</a:t>
            </a:r>
            <a:endParaRPr lang="pl-PL" sz="2400" b="1" kern="1200" dirty="0">
              <a:solidFill>
                <a:schemeClr val="tx1"/>
              </a:solidFill>
              <a:latin typeface="+mj-lt"/>
            </a:endParaRPr>
          </a:p>
        </p:txBody>
      </p:sp>
      <p:graphicFrame>
        <p:nvGraphicFramePr>
          <p:cNvPr id="5" name="Diagram 4"/>
          <p:cNvGraphicFramePr/>
          <p:nvPr>
            <p:extLst>
              <p:ext uri="{D42A27DB-BD31-4B8C-83A1-F6EECF244321}">
                <p14:modId xmlns:p14="http://schemas.microsoft.com/office/powerpoint/2010/main" xmlns="" val="1197140677"/>
              </p:ext>
            </p:extLst>
          </p:nvPr>
        </p:nvGraphicFramePr>
        <p:xfrm>
          <a:off x="539552" y="1196752"/>
          <a:ext cx="8064896"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150398"/>
            <a:ext cx="8498983" cy="61430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osób, które uzyskały możliwość dostępu do </a:t>
            </a:r>
            <a:r>
              <a:rPr lang="pl-PL" sz="2000" b="1" i="1" dirty="0" smtClean="0">
                <a:solidFill>
                  <a:schemeClr val="tx1"/>
                </a:solidFill>
              </a:rPr>
              <a:t>internetu  </a:t>
            </a:r>
            <a:r>
              <a:rPr lang="pl-PL" sz="2000" b="1" i="1" dirty="0">
                <a:solidFill>
                  <a:schemeClr val="tx1"/>
                </a:solidFill>
              </a:rPr>
              <a:t>na obszarach wiejskich (</a:t>
            </a:r>
            <a:r>
              <a:rPr lang="pl-PL" sz="2000" b="1" i="1" dirty="0" smtClean="0">
                <a:solidFill>
                  <a:schemeClr val="tx1"/>
                </a:solidFill>
              </a:rPr>
              <a:t>os.) (wskaźnik rezultatu)</a:t>
            </a:r>
            <a:endParaRPr lang="pl-PL" sz="2000" b="1" i="1" dirty="0">
              <a:solidFill>
                <a:schemeClr val="tx1"/>
              </a:solidFill>
            </a:endParaRPr>
          </a:p>
        </p:txBody>
      </p:sp>
      <p:sp>
        <p:nvSpPr>
          <p:cNvPr id="7" name="Prostokąt zaokrąglony 6"/>
          <p:cNvSpPr/>
          <p:nvPr/>
        </p:nvSpPr>
        <p:spPr>
          <a:xfrm>
            <a:off x="210561" y="980728"/>
            <a:ext cx="8643998" cy="187220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smtClean="0">
                <a:solidFill>
                  <a:schemeClr val="tx1"/>
                </a:solidFill>
              </a:rPr>
              <a:t>Przyczyną </a:t>
            </a:r>
            <a:r>
              <a:rPr lang="pl-PL" sz="1600" dirty="0">
                <a:solidFill>
                  <a:schemeClr val="tx1"/>
                </a:solidFill>
              </a:rPr>
              <a:t>braku wybierania przedmiotowego wskaźnika do monitorowanie przez beneficjentów były </a:t>
            </a:r>
            <a:r>
              <a:rPr lang="pl-PL" sz="1600" b="1" dirty="0">
                <a:solidFill>
                  <a:schemeClr val="tx1"/>
                </a:solidFill>
              </a:rPr>
              <a:t>trudności metodologiczne związane z szacowaniem wartości wskaźnika</a:t>
            </a:r>
            <a:r>
              <a:rPr lang="pl-PL" sz="1600" dirty="0">
                <a:solidFill>
                  <a:schemeClr val="tx1"/>
                </a:solidFill>
              </a:rPr>
              <a:t>, </a:t>
            </a:r>
            <a:r>
              <a:rPr lang="pl-PL" sz="1600" b="1" dirty="0">
                <a:solidFill>
                  <a:schemeClr val="tx1"/>
                </a:solidFill>
              </a:rPr>
              <a:t>brakiem danych dotyczących bilansu wejścia </a:t>
            </a:r>
            <a:r>
              <a:rPr lang="pl-PL" sz="1600" dirty="0">
                <a:solidFill>
                  <a:schemeClr val="tx1"/>
                </a:solidFill>
              </a:rPr>
              <a:t>na dzień rozpoczęcia projektu oraz </a:t>
            </a:r>
            <a:r>
              <a:rPr lang="pl-PL" sz="1600" b="1" dirty="0">
                <a:solidFill>
                  <a:schemeClr val="tx1"/>
                </a:solidFill>
              </a:rPr>
              <a:t>brakiem narzędzi do monitorowania liczby podłączeń</a:t>
            </a:r>
            <a:r>
              <a:rPr lang="pl-PL" sz="1600" dirty="0">
                <a:solidFill>
                  <a:schemeClr val="tx1"/>
                </a:solidFill>
              </a:rPr>
              <a:t> poza instytucjami, objętymi </a:t>
            </a:r>
            <a:r>
              <a:rPr lang="pl-PL" sz="1600" dirty="0" smtClean="0">
                <a:solidFill>
                  <a:schemeClr val="tx1"/>
                </a:solidFill>
              </a:rPr>
              <a:t>wsparciem.</a:t>
            </a:r>
          </a:p>
          <a:p>
            <a:pPr algn="just"/>
            <a:r>
              <a:rPr lang="pl-PL" sz="1600" dirty="0" smtClean="0">
                <a:solidFill>
                  <a:schemeClr val="tx1"/>
                </a:solidFill>
              </a:rPr>
              <a:t>Niższa </a:t>
            </a:r>
            <a:r>
              <a:rPr lang="pl-PL" sz="1600" dirty="0">
                <a:solidFill>
                  <a:schemeClr val="tx1"/>
                </a:solidFill>
              </a:rPr>
              <a:t>niż zaplanowana wartość docelowa przedmiotowego wskaźnika oszacowana dla potrzeb informacyjnych, wynika z przyczyn leżących po stronie beneficjentów. </a:t>
            </a:r>
          </a:p>
        </p:txBody>
      </p:sp>
      <p:graphicFrame>
        <p:nvGraphicFramePr>
          <p:cNvPr id="8" name="Wykres 7"/>
          <p:cNvGraphicFramePr>
            <a:graphicFrameLocks/>
          </p:cNvGraphicFramePr>
          <p:nvPr>
            <p:extLst>
              <p:ext uri="{D42A27DB-BD31-4B8C-83A1-F6EECF244321}">
                <p14:modId xmlns:p14="http://schemas.microsoft.com/office/powerpoint/2010/main" xmlns="" val="4243031528"/>
              </p:ext>
            </p:extLst>
          </p:nvPr>
        </p:nvGraphicFramePr>
        <p:xfrm>
          <a:off x="1764707" y="2996952"/>
          <a:ext cx="5616624" cy="37513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731670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150398"/>
            <a:ext cx="8498983" cy="758322"/>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a:t>
            </a:r>
            <a:r>
              <a:rPr lang="pl-PL" sz="2000" b="1" i="1" dirty="0" err="1" smtClean="0">
                <a:solidFill>
                  <a:schemeClr val="tx1"/>
                </a:solidFill>
              </a:rPr>
              <a:t>MŚP</a:t>
            </a:r>
            <a:r>
              <a:rPr lang="pl-PL" sz="2000" b="1" i="1" dirty="0">
                <a:solidFill>
                  <a:schemeClr val="tx1"/>
                </a:solidFill>
              </a:rPr>
              <a:t>, które uzyskały możliwość dostępu do </a:t>
            </a:r>
            <a:r>
              <a:rPr lang="pl-PL" sz="2000" b="1" i="1" dirty="0" smtClean="0">
                <a:solidFill>
                  <a:schemeClr val="tx1"/>
                </a:solidFill>
              </a:rPr>
              <a:t>internetu </a:t>
            </a:r>
            <a:r>
              <a:rPr lang="pl-PL" sz="2000" b="1" i="1" dirty="0">
                <a:solidFill>
                  <a:schemeClr val="tx1"/>
                </a:solidFill>
              </a:rPr>
              <a:t>(</a:t>
            </a:r>
            <a:r>
              <a:rPr lang="pl-PL" sz="2000" b="1" i="1" dirty="0" smtClean="0">
                <a:solidFill>
                  <a:schemeClr val="tx1"/>
                </a:solidFill>
              </a:rPr>
              <a:t>os.) (wskaźnik rezultatu)</a:t>
            </a:r>
            <a:endParaRPr lang="pl-PL" sz="2000" b="1" i="1" dirty="0">
              <a:solidFill>
                <a:schemeClr val="tx1"/>
              </a:solidFill>
            </a:endParaRPr>
          </a:p>
        </p:txBody>
      </p:sp>
      <p:sp>
        <p:nvSpPr>
          <p:cNvPr id="7" name="Prostokąt zaokrąglony 6"/>
          <p:cNvSpPr/>
          <p:nvPr/>
        </p:nvSpPr>
        <p:spPr>
          <a:xfrm>
            <a:off x="270043" y="1268760"/>
            <a:ext cx="8643998" cy="427144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W ramach analizy zakresu realizowanych projektów nie odnotowano działań, które wpływały na zwiększenie możliwości dostępu MSP do </a:t>
            </a:r>
            <a:r>
              <a:rPr lang="pl-PL" sz="1600" dirty="0" err="1">
                <a:solidFill>
                  <a:schemeClr val="tx1"/>
                </a:solidFill>
              </a:rPr>
              <a:t>internetu</a:t>
            </a:r>
            <a:r>
              <a:rPr lang="pl-PL" sz="1600" dirty="0">
                <a:solidFill>
                  <a:schemeClr val="tx1"/>
                </a:solidFill>
              </a:rPr>
              <a:t>. </a:t>
            </a:r>
            <a:endParaRPr lang="pl-PL" sz="1600" dirty="0" smtClean="0">
              <a:solidFill>
                <a:schemeClr val="tx1"/>
              </a:solidFill>
            </a:endParaRPr>
          </a:p>
          <a:p>
            <a:pPr algn="just"/>
            <a:endParaRPr lang="pl-PL" sz="1600" dirty="0">
              <a:solidFill>
                <a:schemeClr val="tx1"/>
              </a:solidFill>
            </a:endParaRPr>
          </a:p>
          <a:p>
            <a:pPr algn="just"/>
            <a:r>
              <a:rPr lang="pl-PL" sz="1600" dirty="0" smtClean="0">
                <a:solidFill>
                  <a:schemeClr val="tx1"/>
                </a:solidFill>
              </a:rPr>
              <a:t>Występuje </a:t>
            </a:r>
            <a:r>
              <a:rPr lang="pl-PL" sz="1600" dirty="0">
                <a:solidFill>
                  <a:schemeClr val="tx1"/>
                </a:solidFill>
              </a:rPr>
              <a:t>brak podstaw do szacowania wartości wskaźnika osiągniętego w projekcie. Wskaźnik należy uznać za </a:t>
            </a:r>
            <a:r>
              <a:rPr lang="pl-PL" sz="1600" b="1" dirty="0">
                <a:solidFill>
                  <a:schemeClr val="tx1"/>
                </a:solidFill>
              </a:rPr>
              <a:t>nieadekwatny do pomiaru efektów przeprowadzonych </a:t>
            </a:r>
            <a:r>
              <a:rPr lang="pl-PL" sz="1600" b="1" dirty="0" smtClean="0">
                <a:solidFill>
                  <a:schemeClr val="tx1"/>
                </a:solidFill>
              </a:rPr>
              <a:t>działań.</a:t>
            </a:r>
          </a:p>
          <a:p>
            <a:pPr algn="just"/>
            <a:endParaRPr lang="pl-PL" sz="1600" b="1" dirty="0">
              <a:solidFill>
                <a:schemeClr val="tx1"/>
              </a:solidFill>
            </a:endParaRPr>
          </a:p>
          <a:p>
            <a:pPr algn="just"/>
            <a:r>
              <a:rPr lang="pl-PL" sz="1600" dirty="0">
                <a:solidFill>
                  <a:schemeClr val="tx1"/>
                </a:solidFill>
              </a:rPr>
              <a:t>Analiza danych zawartych w raporcie </a:t>
            </a:r>
            <a:r>
              <a:rPr lang="pl-PL" sz="1600" i="1" dirty="0">
                <a:solidFill>
                  <a:schemeClr val="tx1"/>
                </a:solidFill>
              </a:rPr>
              <a:t>Społeczeństwo Informacyjne w liczbach </a:t>
            </a:r>
            <a:r>
              <a:rPr lang="pl-PL" sz="1600" dirty="0">
                <a:solidFill>
                  <a:schemeClr val="tx1"/>
                </a:solidFill>
              </a:rPr>
              <a:t>dla lat 2011-2014 wskazuje iż </a:t>
            </a:r>
            <a:r>
              <a:rPr lang="pl-PL" sz="1600" dirty="0" err="1">
                <a:solidFill>
                  <a:schemeClr val="tx1"/>
                </a:solidFill>
              </a:rPr>
              <a:t>MŚP</a:t>
            </a:r>
            <a:r>
              <a:rPr lang="pl-PL" sz="1600" dirty="0">
                <a:solidFill>
                  <a:schemeClr val="tx1"/>
                </a:solidFill>
              </a:rPr>
              <a:t> w województwie kujawsko-pomorskim, w ponad 90% w okresie objętym badaniem, dysponowały dostępem do szerokopasmowego </a:t>
            </a:r>
            <a:r>
              <a:rPr lang="pl-PL" sz="1600" dirty="0" err="1">
                <a:solidFill>
                  <a:schemeClr val="tx1"/>
                </a:solidFill>
              </a:rPr>
              <a:t>internetu</a:t>
            </a:r>
            <a:r>
              <a:rPr lang="pl-PL" sz="1600" dirty="0">
                <a:solidFill>
                  <a:schemeClr val="tx1"/>
                </a:solidFill>
              </a:rPr>
              <a:t>, głównie dzięki inwestycjom prywatnych dostarczycieli usług. </a:t>
            </a:r>
          </a:p>
          <a:p>
            <a:pPr algn="just"/>
            <a:endParaRPr lang="pl-PL" sz="1600" b="1"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spTree>
    <p:extLst>
      <p:ext uri="{BB962C8B-B14F-4D97-AF65-F5344CB8AC3E}">
        <p14:creationId xmlns:p14="http://schemas.microsoft.com/office/powerpoint/2010/main" xmlns="" val="997390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szkół, które uzyskały możliwość dostępu do internetu (szt.) (wskaźnik rezultatu)</a:t>
            </a:r>
          </a:p>
        </p:txBody>
      </p:sp>
      <p:sp>
        <p:nvSpPr>
          <p:cNvPr id="7" name="Prostokąt zaokrąglony 6"/>
          <p:cNvSpPr/>
          <p:nvPr/>
        </p:nvSpPr>
        <p:spPr>
          <a:xfrm>
            <a:off x="223981" y="1103805"/>
            <a:ext cx="8643998" cy="218117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Przyczyna niskiej osiągniętej wartości przedmiotowego wskaźnika związana jest z </a:t>
            </a:r>
            <a:r>
              <a:rPr lang="pl-PL" sz="1600" b="1" dirty="0">
                <a:solidFill>
                  <a:schemeClr val="tx1"/>
                </a:solidFill>
              </a:rPr>
              <a:t>niewłaściwym oszacowaniem wartości docelowej </a:t>
            </a:r>
            <a:r>
              <a:rPr lang="pl-PL" sz="1600" dirty="0">
                <a:solidFill>
                  <a:schemeClr val="tx1"/>
                </a:solidFill>
              </a:rPr>
              <a:t>w stosunku do skali realizowanych projektów, skupionych nie tyle na jednostkach edukacyjnych ile na szerszym zakresie jednostek administracji publicznej i samorządowej. </a:t>
            </a:r>
            <a:endParaRPr lang="pl-PL" sz="1600" dirty="0" smtClean="0">
              <a:solidFill>
                <a:schemeClr val="tx1"/>
              </a:solidFill>
            </a:endParaRPr>
          </a:p>
          <a:p>
            <a:pPr algn="just"/>
            <a:endParaRPr lang="pl-PL" sz="1600" dirty="0">
              <a:solidFill>
                <a:schemeClr val="tx1"/>
              </a:solidFill>
            </a:endParaRPr>
          </a:p>
          <a:p>
            <a:pPr algn="just"/>
            <a:r>
              <a:rPr lang="pl-PL" sz="1600" dirty="0" smtClean="0">
                <a:solidFill>
                  <a:schemeClr val="tx1"/>
                </a:solidFill>
              </a:rPr>
              <a:t>Z </a:t>
            </a:r>
            <a:r>
              <a:rPr lang="pl-PL" sz="1600" dirty="0">
                <a:solidFill>
                  <a:schemeClr val="tx1"/>
                </a:solidFill>
              </a:rPr>
              <a:t>powodu faktu, iż tylko jeden beneficjent monitorował wskaźnik w projekcie, w systemie KSI SIMIK 07-13 zarejestrowana zostanie wartość wskaźnika osiągnięta w wysokości 50 sztuk</a:t>
            </a:r>
            <a:r>
              <a:rPr lang="pl-PL" sz="1600" dirty="0" smtClean="0">
                <a:solidFill>
                  <a:schemeClr val="tx1"/>
                </a:solidFill>
              </a:rPr>
              <a:t>.</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2964292779"/>
              </p:ext>
            </p:extLst>
          </p:nvPr>
        </p:nvGraphicFramePr>
        <p:xfrm>
          <a:off x="1871700" y="3284984"/>
          <a:ext cx="5400600" cy="333134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483665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150398"/>
            <a:ext cx="8498983" cy="758322"/>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Dodatkowe inwestycje wykreowane dzięki wsparciu (euro</a:t>
            </a:r>
            <a:r>
              <a:rPr lang="pl-PL" sz="2000" b="1" i="1" dirty="0" smtClean="0">
                <a:solidFill>
                  <a:schemeClr val="tx1"/>
                </a:solidFill>
              </a:rPr>
              <a:t>) </a:t>
            </a:r>
            <a:br>
              <a:rPr lang="pl-PL" sz="2000" b="1" i="1" dirty="0" smtClean="0">
                <a:solidFill>
                  <a:schemeClr val="tx1"/>
                </a:solidFill>
              </a:rPr>
            </a:br>
            <a:r>
              <a:rPr lang="pl-PL" sz="2000" b="1" i="1" dirty="0" smtClean="0">
                <a:solidFill>
                  <a:schemeClr val="tx1"/>
                </a:solidFill>
              </a:rPr>
              <a:t>(wskaźnik rezultatu)</a:t>
            </a:r>
            <a:endParaRPr lang="pl-PL" sz="2000" b="1" i="1" dirty="0">
              <a:solidFill>
                <a:schemeClr val="tx1"/>
              </a:solidFill>
            </a:endParaRPr>
          </a:p>
        </p:txBody>
      </p:sp>
      <p:sp>
        <p:nvSpPr>
          <p:cNvPr id="7" name="Prostokąt zaokrąglony 6"/>
          <p:cNvSpPr/>
          <p:nvPr/>
        </p:nvSpPr>
        <p:spPr>
          <a:xfrm>
            <a:off x="223981" y="1124745"/>
            <a:ext cx="8643998" cy="453650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Na potrzeby oszacowania tego wskaźnika przyjęto </a:t>
            </a:r>
            <a:r>
              <a:rPr lang="pl-PL" sz="1600" b="1" dirty="0">
                <a:solidFill>
                  <a:schemeClr val="tx1"/>
                </a:solidFill>
              </a:rPr>
              <a:t>wartość kredytów udzielonych ostatecznym odbiorcom w oparciu o zawarte umowy poręczeń w ramach RPO WK-P 2007-2013</a:t>
            </a:r>
            <a:r>
              <a:rPr lang="pl-PL" sz="1600" dirty="0">
                <a:solidFill>
                  <a:schemeClr val="tx1"/>
                </a:solidFill>
              </a:rPr>
              <a:t>. Zakładać bowiem można, iż bez wsparcia z RPO WK-P 2007-2013 przedsiębiorca nie otrzymałby kredytu a tym samym nie zrealizowałby inwestycji. </a:t>
            </a:r>
            <a:endParaRPr lang="pl-PL" sz="1600" dirty="0" smtClean="0">
              <a:solidFill>
                <a:schemeClr val="tx1"/>
              </a:solidFill>
            </a:endParaRPr>
          </a:p>
          <a:p>
            <a:pPr algn="just"/>
            <a:endParaRPr lang="pl-PL" sz="1600" dirty="0">
              <a:solidFill>
                <a:schemeClr val="tx1"/>
              </a:solidFill>
            </a:endParaRPr>
          </a:p>
          <a:p>
            <a:pPr algn="just"/>
            <a:r>
              <a:rPr lang="pl-PL" sz="1600" dirty="0">
                <a:solidFill>
                  <a:schemeClr val="tx1"/>
                </a:solidFill>
              </a:rPr>
              <a:t>Na dzień </a:t>
            </a:r>
            <a:r>
              <a:rPr lang="pl-PL" sz="1600" b="1" dirty="0">
                <a:solidFill>
                  <a:schemeClr val="tx1"/>
                </a:solidFill>
              </a:rPr>
              <a:t>31 grudnia 2014 roku </a:t>
            </a:r>
            <a:r>
              <a:rPr lang="pl-PL" sz="1600" dirty="0">
                <a:solidFill>
                  <a:schemeClr val="tx1"/>
                </a:solidFill>
              </a:rPr>
              <a:t>wartość kredytów udzielonych ostatecznym odbiorcom w oparciu o zawarte umowy poręczeń wyniosła 402 994 187 zł, co przy przyjęciu przelicznika 1 euro = 4 zł </a:t>
            </a:r>
            <a:r>
              <a:rPr lang="pl-PL" sz="1600" dirty="0" smtClean="0">
                <a:solidFill>
                  <a:schemeClr val="tx1"/>
                </a:solidFill>
              </a:rPr>
              <a:t>wyniosła </a:t>
            </a:r>
            <a:r>
              <a:rPr lang="pl-PL" sz="1600" b="1" dirty="0">
                <a:solidFill>
                  <a:schemeClr val="tx1"/>
                </a:solidFill>
              </a:rPr>
              <a:t>100 748 547 euro</a:t>
            </a:r>
            <a:r>
              <a:rPr lang="pl-PL" sz="1600" dirty="0">
                <a:solidFill>
                  <a:schemeClr val="tx1"/>
                </a:solidFill>
              </a:rPr>
              <a:t>. </a:t>
            </a:r>
            <a:endParaRPr lang="pl-PL" sz="1600" dirty="0" smtClean="0">
              <a:solidFill>
                <a:schemeClr val="tx1"/>
              </a:solidFill>
            </a:endParaRPr>
          </a:p>
          <a:p>
            <a:pPr algn="just"/>
            <a:endParaRPr lang="pl-PL" sz="1600" dirty="0">
              <a:solidFill>
                <a:schemeClr val="tx1"/>
              </a:solidFill>
            </a:endParaRPr>
          </a:p>
          <a:p>
            <a:pPr algn="just"/>
            <a:r>
              <a:rPr lang="pl-PL" sz="1600" dirty="0" smtClean="0">
                <a:solidFill>
                  <a:schemeClr val="tx1"/>
                </a:solidFill>
              </a:rPr>
              <a:t>Stanowi </a:t>
            </a:r>
            <a:r>
              <a:rPr lang="pl-PL" sz="1600" dirty="0">
                <a:solidFill>
                  <a:schemeClr val="tx1"/>
                </a:solidFill>
              </a:rPr>
              <a:t>to prawie </a:t>
            </a:r>
            <a:r>
              <a:rPr lang="pl-PL" sz="1600" b="1" dirty="0">
                <a:solidFill>
                  <a:schemeClr val="tx1"/>
                </a:solidFill>
              </a:rPr>
              <a:t>dwukrotne przekroczenie zakładanej wartości docelowej wskaźnika</a:t>
            </a:r>
            <a:r>
              <a:rPr lang="pl-PL" sz="1600" dirty="0">
                <a:solidFill>
                  <a:schemeClr val="tx1"/>
                </a:solidFill>
              </a:rPr>
              <a:t>, która wynosiła 56 550 000 euro. </a:t>
            </a:r>
            <a:endParaRPr lang="pl-PL" sz="1600" dirty="0" smtClean="0">
              <a:solidFill>
                <a:schemeClr val="tx1"/>
              </a:solidFill>
            </a:endParaRPr>
          </a:p>
          <a:p>
            <a:pPr algn="just"/>
            <a:endParaRPr lang="pl-PL" sz="1600" dirty="0">
              <a:solidFill>
                <a:schemeClr val="tx1"/>
              </a:solidFill>
            </a:endParaRPr>
          </a:p>
          <a:p>
            <a:pPr algn="just"/>
            <a:r>
              <a:rPr lang="pl-PL" sz="1600" dirty="0" smtClean="0">
                <a:solidFill>
                  <a:schemeClr val="tx1"/>
                </a:solidFill>
              </a:rPr>
              <a:t>Na </a:t>
            </a:r>
            <a:r>
              <a:rPr lang="pl-PL" sz="1600" b="1" dirty="0">
                <a:solidFill>
                  <a:schemeClr val="tx1"/>
                </a:solidFill>
              </a:rPr>
              <a:t>koniec maja 2015 roku </a:t>
            </a:r>
            <a:r>
              <a:rPr lang="pl-PL" sz="1600" dirty="0">
                <a:solidFill>
                  <a:schemeClr val="tx1"/>
                </a:solidFill>
              </a:rPr>
              <a:t>wskaźnik osiągnął już </a:t>
            </a:r>
            <a:r>
              <a:rPr lang="pl-PL" sz="1600" b="1" dirty="0">
                <a:solidFill>
                  <a:schemeClr val="tx1"/>
                </a:solidFill>
              </a:rPr>
              <a:t>129 833 202 euro</a:t>
            </a:r>
            <a:r>
              <a:rPr lang="pl-PL" sz="1600" dirty="0">
                <a:solidFill>
                  <a:schemeClr val="tx1"/>
                </a:solidFill>
              </a:rPr>
              <a:t>. </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spTree>
    <p:extLst>
      <p:ext uri="{BB962C8B-B14F-4D97-AF65-F5344CB8AC3E}">
        <p14:creationId xmlns:p14="http://schemas.microsoft.com/office/powerpoint/2010/main" xmlns="" val="3434675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projektów z zakresu: dokapitalizowania funduszy pożyczkowych i poręczeniowych (szt</a:t>
            </a:r>
            <a:r>
              <a:rPr lang="pl-PL" sz="2000" b="1" i="1" dirty="0" smtClean="0">
                <a:solidFill>
                  <a:schemeClr val="tx1"/>
                </a:solidFill>
              </a:rPr>
              <a:t>.) (wskaźnik produktu)</a:t>
            </a:r>
            <a:endParaRPr lang="pl-PL" sz="2000" b="1" i="1" dirty="0">
              <a:solidFill>
                <a:schemeClr val="tx1"/>
              </a:solidFill>
            </a:endParaRPr>
          </a:p>
        </p:txBody>
      </p:sp>
      <p:sp>
        <p:nvSpPr>
          <p:cNvPr id="7" name="Prostokąt zaokrąglony 6"/>
          <p:cNvSpPr/>
          <p:nvPr/>
        </p:nvSpPr>
        <p:spPr>
          <a:xfrm>
            <a:off x="357908" y="980728"/>
            <a:ext cx="8643998"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Główną przyczyną nieosiągnięcia zakładanej wartości wskaźnika była </a:t>
            </a:r>
            <a:r>
              <a:rPr lang="pl-PL" sz="1600" b="1" dirty="0">
                <a:solidFill>
                  <a:schemeClr val="tx1"/>
                </a:solidFill>
              </a:rPr>
              <a:t>relatywnie niska alokacja przeznaczona na realizację instrumentów finansowych w schemacie pośredników finansowych</a:t>
            </a:r>
            <a:r>
              <a:rPr lang="pl-PL" sz="1600" dirty="0">
                <a:solidFill>
                  <a:schemeClr val="tx1"/>
                </a:solidFill>
              </a:rPr>
              <a:t>. </a:t>
            </a:r>
            <a:endParaRPr lang="pl-PL" sz="1600" dirty="0" smtClean="0">
              <a:solidFill>
                <a:schemeClr val="tx1"/>
              </a:solidFill>
            </a:endParaRPr>
          </a:p>
          <a:p>
            <a:pPr algn="just"/>
            <a:endParaRPr lang="pl-PL" sz="1600" dirty="0">
              <a:solidFill>
                <a:schemeClr val="tx1"/>
              </a:solidFill>
            </a:endParaRPr>
          </a:p>
          <a:p>
            <a:pPr algn="just"/>
            <a:r>
              <a:rPr lang="pl-PL" sz="1600" dirty="0" smtClean="0">
                <a:solidFill>
                  <a:schemeClr val="tx1"/>
                </a:solidFill>
              </a:rPr>
              <a:t>Znacznie </a:t>
            </a:r>
            <a:r>
              <a:rPr lang="pl-PL" sz="1600" dirty="0">
                <a:solidFill>
                  <a:schemeClr val="tx1"/>
                </a:solidFill>
              </a:rPr>
              <a:t>większe środki na rozwój instrumentów finansowych przeznaczono w RPO WK-P w schemacie wsparcia bezpośredniego, to znaczy bez pośredników finansowych. Województwo kujawsko-pomorskie notuje drugi pod względem wysokości wskaźnik wartości umów zawartych z przedsiębiorcami (w ramach bezpośredniego schematu wsparcia instrumentów finansowych) – w relacji do wartości umów zawartych z pośrednikami finansowymi. </a:t>
            </a:r>
            <a:endParaRPr lang="pl-PL" sz="1600" b="1"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3185348120"/>
              </p:ext>
            </p:extLst>
          </p:nvPr>
        </p:nvGraphicFramePr>
        <p:xfrm>
          <a:off x="1907704" y="3501008"/>
          <a:ext cx="5328592" cy="3103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58778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przedsiębiorstw wspartych przez fundusze </a:t>
            </a:r>
            <a:r>
              <a:rPr lang="pl-PL" sz="2000" b="1" i="1" dirty="0" smtClean="0">
                <a:solidFill>
                  <a:schemeClr val="tx1"/>
                </a:solidFill>
              </a:rPr>
              <a:t>pożyczkowe (szt.) (wskaźnik rezultatu)  </a:t>
            </a:r>
            <a:endParaRPr lang="pl-PL" sz="2000" b="1" i="1" dirty="0">
              <a:solidFill>
                <a:schemeClr val="tx1"/>
              </a:solidFill>
            </a:endParaRPr>
          </a:p>
        </p:txBody>
      </p:sp>
      <p:sp>
        <p:nvSpPr>
          <p:cNvPr id="7" name="Prostokąt zaokrąglony 6"/>
          <p:cNvSpPr/>
          <p:nvPr/>
        </p:nvSpPr>
        <p:spPr>
          <a:xfrm>
            <a:off x="223981" y="1031796"/>
            <a:ext cx="8643998" cy="23251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Przyczyny nieosiągnięcia zakładanej wysokości wskaźnika leżą przede wszystkim </a:t>
            </a:r>
            <a:r>
              <a:rPr lang="pl-PL" sz="1600" b="1" dirty="0">
                <a:solidFill>
                  <a:schemeClr val="tx1"/>
                </a:solidFill>
              </a:rPr>
              <a:t>po stronie beneficjentów</a:t>
            </a:r>
            <a:r>
              <a:rPr lang="pl-PL" sz="1600" dirty="0">
                <a:solidFill>
                  <a:schemeClr val="tx1"/>
                </a:solidFill>
              </a:rPr>
              <a:t>. W okresie programowania 2007-2013 wystąpiła kolizja form wsparcia. </a:t>
            </a:r>
            <a:r>
              <a:rPr lang="pl-PL" sz="1600" b="1" dirty="0">
                <a:solidFill>
                  <a:schemeClr val="tx1"/>
                </a:solidFill>
              </a:rPr>
              <a:t>Instrumenty zwrotne cieszyły się zdecydowanie mniejszym zainteresowaniem w okresie wdrażania instrumentu dotacyjnego</a:t>
            </a:r>
            <a:r>
              <a:rPr lang="pl-PL" sz="1600" dirty="0" smtClean="0">
                <a:solidFill>
                  <a:schemeClr val="tx1"/>
                </a:solidFill>
              </a:rPr>
              <a:t>.</a:t>
            </a:r>
          </a:p>
          <a:p>
            <a:pPr algn="just"/>
            <a:endParaRPr lang="pl-PL" sz="1600" dirty="0" smtClean="0">
              <a:solidFill>
                <a:schemeClr val="tx1"/>
              </a:solidFill>
            </a:endParaRPr>
          </a:p>
          <a:p>
            <a:pPr algn="just"/>
            <a:r>
              <a:rPr lang="pl-PL" sz="1600" dirty="0">
                <a:solidFill>
                  <a:schemeClr val="tx1"/>
                </a:solidFill>
              </a:rPr>
              <a:t>Innym czynnikiem, wpływającym na osiągnięcie niższej niż zaplanowana wysokości docelowej wskaźnika było </a:t>
            </a:r>
            <a:r>
              <a:rPr lang="pl-PL" sz="1600" b="1" dirty="0">
                <a:solidFill>
                  <a:schemeClr val="tx1"/>
                </a:solidFill>
              </a:rPr>
              <a:t>spowolnienie gospodarcze</a:t>
            </a:r>
            <a:r>
              <a:rPr lang="pl-PL" sz="1600" dirty="0">
                <a:solidFill>
                  <a:schemeClr val="tx1"/>
                </a:solidFill>
              </a:rPr>
              <a:t>, odczuwalne w Polsce w latach 2009-2012, powodujące także mniejsze nakłady inwestycyjne przedsiębiorstw w województwie kujawsko-pomorskim</a:t>
            </a:r>
            <a:r>
              <a:rPr lang="pl-PL" sz="1600" dirty="0" smtClean="0">
                <a:solidFill>
                  <a:schemeClr val="tx1"/>
                </a:solidFill>
              </a:rPr>
              <a:t>.</a:t>
            </a:r>
            <a:endParaRPr lang="pl-PL" sz="1600" b="1" dirty="0">
              <a:solidFill>
                <a:schemeClr val="tx1"/>
              </a:solidFill>
            </a:endParaRPr>
          </a:p>
        </p:txBody>
      </p:sp>
      <p:graphicFrame>
        <p:nvGraphicFramePr>
          <p:cNvPr id="8" name="Wykres 7"/>
          <p:cNvGraphicFramePr>
            <a:graphicFrameLocks/>
          </p:cNvGraphicFramePr>
          <p:nvPr>
            <p:extLst>
              <p:ext uri="{D42A27DB-BD31-4B8C-83A1-F6EECF244321}">
                <p14:modId xmlns:p14="http://schemas.microsoft.com/office/powerpoint/2010/main" xmlns="" val="2598535637"/>
              </p:ext>
            </p:extLst>
          </p:nvPr>
        </p:nvGraphicFramePr>
        <p:xfrm>
          <a:off x="1727684" y="3429000"/>
          <a:ext cx="5688632" cy="32472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734315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63982"/>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przedsiębiorstw wspartych przez fundusze poręczeniowe </a:t>
            </a:r>
            <a:r>
              <a:rPr lang="pl-PL" sz="2000" b="1" i="1" dirty="0" smtClean="0">
                <a:solidFill>
                  <a:schemeClr val="tx1"/>
                </a:solidFill>
              </a:rPr>
              <a:t>(szt.) (wskaźnik rezultatu)</a:t>
            </a:r>
            <a:endParaRPr lang="pl-PL" sz="2000" b="1" i="1" dirty="0">
              <a:solidFill>
                <a:schemeClr val="tx1"/>
              </a:solidFill>
            </a:endParaRPr>
          </a:p>
        </p:txBody>
      </p:sp>
      <p:sp>
        <p:nvSpPr>
          <p:cNvPr id="7" name="Prostokąt zaokrąglony 6"/>
          <p:cNvSpPr/>
          <p:nvPr/>
        </p:nvSpPr>
        <p:spPr>
          <a:xfrm>
            <a:off x="285400" y="980728"/>
            <a:ext cx="8643998" cy="201622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Przyczyną mniejszego zainteresowania potencjalnych beneficjentów poręczeniami oferowanymi w ramach RPO WK-P 2007-2013 jest – zdaniem badanych funduszy poręczeniowych – przede wszystkim </a:t>
            </a:r>
            <a:r>
              <a:rPr lang="pl-PL" sz="1600" b="1" dirty="0">
                <a:solidFill>
                  <a:schemeClr val="tx1"/>
                </a:solidFill>
              </a:rPr>
              <a:t>spowolnienie gospodarcze i mniejsza skłonność przedsiębiorstw MŚP do podejmowania zobowiązań finansowych</a:t>
            </a:r>
            <a:r>
              <a:rPr lang="pl-PL" sz="1600" dirty="0">
                <a:solidFill>
                  <a:schemeClr val="tx1"/>
                </a:solidFill>
              </a:rPr>
              <a:t>. </a:t>
            </a:r>
            <a:endParaRPr lang="pl-PL" sz="1600" dirty="0" smtClean="0">
              <a:solidFill>
                <a:schemeClr val="tx1"/>
              </a:solidFill>
            </a:endParaRPr>
          </a:p>
          <a:p>
            <a:pPr algn="just"/>
            <a:endParaRPr lang="pl-PL" sz="1600" dirty="0">
              <a:solidFill>
                <a:schemeClr val="tx1"/>
              </a:solidFill>
            </a:endParaRPr>
          </a:p>
          <a:p>
            <a:pPr algn="just"/>
            <a:r>
              <a:rPr lang="pl-PL" sz="1600" dirty="0">
                <a:solidFill>
                  <a:schemeClr val="tx1"/>
                </a:solidFill>
              </a:rPr>
              <a:t>Duże znaczenie dla osiągnięcia zakładanej wysokości wskaźnika miał także </a:t>
            </a:r>
            <a:r>
              <a:rPr lang="pl-PL" sz="1600" b="1" dirty="0">
                <a:solidFill>
                  <a:schemeClr val="tx1"/>
                </a:solidFill>
              </a:rPr>
              <a:t>relatywnie długi okres procesu wyboru pośredników</a:t>
            </a:r>
            <a:r>
              <a:rPr lang="pl-PL" sz="1600" dirty="0">
                <a:solidFill>
                  <a:schemeClr val="tx1"/>
                </a:solidFill>
              </a:rPr>
              <a:t> i podpisywania umów wsparcia w porównaniu z relatywnie ograniczonym czasem, przeznaczonym na budowę portfela poręczeń.</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2049508316"/>
              </p:ext>
            </p:extLst>
          </p:nvPr>
        </p:nvGraphicFramePr>
        <p:xfrm>
          <a:off x="1871700" y="2996952"/>
          <a:ext cx="5400600" cy="36072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881337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projektów z zakresu B+RT realizowanych przez MŚP (szt</a:t>
            </a:r>
            <a:r>
              <a:rPr lang="pl-PL" sz="2000" b="1" i="1" dirty="0" smtClean="0">
                <a:solidFill>
                  <a:schemeClr val="tx1"/>
                </a:solidFill>
              </a:rPr>
              <a:t>.) (wskaźnik produktu)</a:t>
            </a:r>
            <a:endParaRPr lang="pl-PL" sz="2000" b="1" i="1" dirty="0">
              <a:solidFill>
                <a:schemeClr val="tx1"/>
              </a:solidFill>
            </a:endParaRPr>
          </a:p>
        </p:txBody>
      </p:sp>
      <p:sp>
        <p:nvSpPr>
          <p:cNvPr id="7" name="Prostokąt zaokrąglony 6"/>
          <p:cNvSpPr/>
          <p:nvPr/>
        </p:nvSpPr>
        <p:spPr>
          <a:xfrm>
            <a:off x="223981" y="1031796"/>
            <a:ext cx="8643998" cy="225318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W ramach Vouchera badawczego, projektu realizowanego przez  Kujawsko-Pomorski Związek Pracodawców i Przedsiębiorców sfinansowano realizację 124 projektów B+R, w ramach projektu „Fundusz Badań i </a:t>
            </a:r>
            <a:r>
              <a:rPr lang="pl-PL" sz="1600" dirty="0" smtClean="0">
                <a:solidFill>
                  <a:schemeClr val="tx1"/>
                </a:solidFill>
              </a:rPr>
              <a:t>Wdrożeń”, </a:t>
            </a:r>
            <a:r>
              <a:rPr lang="pl-PL" sz="1600" dirty="0">
                <a:solidFill>
                  <a:schemeClr val="tx1"/>
                </a:solidFill>
              </a:rPr>
              <a:t>realizowanego przez KPAI wsparto </a:t>
            </a:r>
            <a:r>
              <a:rPr lang="pl-PL" sz="1600" b="1" dirty="0">
                <a:solidFill>
                  <a:schemeClr val="tx1"/>
                </a:solidFill>
              </a:rPr>
              <a:t>21 przedsiębiorstw, realizujących projekty B+R</a:t>
            </a:r>
            <a:r>
              <a:rPr lang="pl-PL" sz="1600" dirty="0">
                <a:solidFill>
                  <a:schemeClr val="tx1"/>
                </a:solidFill>
              </a:rPr>
              <a:t>. </a:t>
            </a:r>
            <a:endParaRPr lang="pl-PL" sz="1600" dirty="0" smtClean="0">
              <a:solidFill>
                <a:schemeClr val="tx1"/>
              </a:solidFill>
            </a:endParaRPr>
          </a:p>
          <a:p>
            <a:pPr algn="just"/>
            <a:endParaRPr lang="pl-PL" sz="1600" dirty="0" smtClean="0">
              <a:solidFill>
                <a:schemeClr val="tx1"/>
              </a:solidFill>
            </a:endParaRPr>
          </a:p>
          <a:p>
            <a:pPr algn="just"/>
            <a:r>
              <a:rPr lang="pl-PL" sz="1600" dirty="0">
                <a:solidFill>
                  <a:schemeClr val="tx1"/>
                </a:solidFill>
              </a:rPr>
              <a:t>Brak rejestracji przedmiotowego wskaźnika w systemie KSI SIMIK 07-13 wynika z jego </a:t>
            </a:r>
            <a:r>
              <a:rPr lang="pl-PL" sz="1600" b="1" dirty="0">
                <a:solidFill>
                  <a:schemeClr val="tx1"/>
                </a:solidFill>
              </a:rPr>
              <a:t>realizacji poprzez instytucje pośrednie</a:t>
            </a:r>
            <a:r>
              <a:rPr lang="pl-PL" sz="1600" dirty="0">
                <a:solidFill>
                  <a:schemeClr val="tx1"/>
                </a:solidFill>
              </a:rPr>
              <a:t>, wdrażające instrumenty takie jak </a:t>
            </a:r>
            <a:r>
              <a:rPr lang="pl-PL" sz="1600" dirty="0" smtClean="0">
                <a:solidFill>
                  <a:schemeClr val="tx1"/>
                </a:solidFill>
              </a:rPr>
              <a:t>Voucher </a:t>
            </a:r>
            <a:r>
              <a:rPr lang="pl-PL" sz="1600" dirty="0">
                <a:solidFill>
                  <a:schemeClr val="tx1"/>
                </a:solidFill>
              </a:rPr>
              <a:t>badawczy czy fundusz badań i wdrożeń oraz </a:t>
            </a:r>
            <a:r>
              <a:rPr lang="pl-PL" sz="1600" b="1" dirty="0" smtClean="0">
                <a:solidFill>
                  <a:schemeClr val="tx1"/>
                </a:solidFill>
              </a:rPr>
              <a:t>niemonitorowanie wskaźnika przez </a:t>
            </a:r>
            <a:r>
              <a:rPr lang="pl-PL" sz="1600" b="1" dirty="0">
                <a:solidFill>
                  <a:schemeClr val="tx1"/>
                </a:solidFill>
              </a:rPr>
              <a:t>beneficjentów, co jest konsekwencją przyjętego schematu wdrażania</a:t>
            </a:r>
            <a:r>
              <a:rPr lang="pl-PL" sz="1600" dirty="0" smtClean="0">
                <a:solidFill>
                  <a:schemeClr val="tx1"/>
                </a:solidFill>
              </a:rPr>
              <a:t>. </a:t>
            </a: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3571185"/>
              </p:ext>
            </p:extLst>
          </p:nvPr>
        </p:nvGraphicFramePr>
        <p:xfrm>
          <a:off x="1655676" y="3284984"/>
          <a:ext cx="5832648" cy="33192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100472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7"/>
            <a:ext cx="8498983" cy="902339"/>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projektów dotyczących współpracy pomiędzy przedsiębiorcami a jednostkami badawczymi (szt</a:t>
            </a:r>
            <a:r>
              <a:rPr lang="pl-PL" sz="2000" b="1" i="1" dirty="0" smtClean="0">
                <a:solidFill>
                  <a:schemeClr val="tx1"/>
                </a:solidFill>
              </a:rPr>
              <a:t>.) </a:t>
            </a:r>
            <a:br>
              <a:rPr lang="pl-PL" sz="2000" b="1" i="1" dirty="0" smtClean="0">
                <a:solidFill>
                  <a:schemeClr val="tx1"/>
                </a:solidFill>
              </a:rPr>
            </a:br>
            <a:r>
              <a:rPr lang="pl-PL" sz="2000" b="1" i="1" dirty="0" smtClean="0">
                <a:solidFill>
                  <a:schemeClr val="tx1"/>
                </a:solidFill>
              </a:rPr>
              <a:t>(wskaźnik produktu)</a:t>
            </a:r>
            <a:endParaRPr lang="pl-PL" sz="2000" b="1" i="1" dirty="0">
              <a:solidFill>
                <a:schemeClr val="tx1"/>
              </a:solidFill>
            </a:endParaRPr>
          </a:p>
        </p:txBody>
      </p:sp>
      <p:sp>
        <p:nvSpPr>
          <p:cNvPr id="7" name="Prostokąt zaokrąglony 6"/>
          <p:cNvSpPr/>
          <p:nvPr/>
        </p:nvSpPr>
        <p:spPr>
          <a:xfrm>
            <a:off x="223981" y="1175813"/>
            <a:ext cx="8643998" cy="18211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Należy podkreślić </a:t>
            </a:r>
            <a:r>
              <a:rPr lang="pl-PL" sz="1600" b="1" dirty="0">
                <a:solidFill>
                  <a:schemeClr val="tx1"/>
                </a:solidFill>
              </a:rPr>
              <a:t>wysoką osiągniętą wartość </a:t>
            </a:r>
            <a:r>
              <a:rPr lang="pl-PL" sz="1600" b="1" dirty="0" smtClean="0">
                <a:solidFill>
                  <a:schemeClr val="tx1"/>
                </a:solidFill>
              </a:rPr>
              <a:t>docelową </a:t>
            </a:r>
            <a:r>
              <a:rPr lang="pl-PL" sz="1600" b="1" dirty="0">
                <a:solidFill>
                  <a:schemeClr val="tx1"/>
                </a:solidFill>
              </a:rPr>
              <a:t>wskaźnika</a:t>
            </a:r>
            <a:r>
              <a:rPr lang="pl-PL" sz="1600" dirty="0">
                <a:solidFill>
                  <a:schemeClr val="tx1"/>
                </a:solidFill>
              </a:rPr>
              <a:t>, co wskazuje na osiągniecie celu Działania 5.4. Wykorzystanie potencjału nauki i jednostek B+RT dla wzrostu konkurencyjności regionu</a:t>
            </a:r>
            <a:r>
              <a:rPr lang="pl-PL" sz="1600" dirty="0" smtClean="0">
                <a:solidFill>
                  <a:schemeClr val="tx1"/>
                </a:solidFill>
              </a:rPr>
              <a:t>.</a:t>
            </a:r>
          </a:p>
          <a:p>
            <a:pPr algn="just"/>
            <a:endParaRPr lang="pl-PL" sz="1600" dirty="0">
              <a:solidFill>
                <a:schemeClr val="tx1"/>
              </a:solidFill>
            </a:endParaRPr>
          </a:p>
          <a:p>
            <a:pPr algn="just"/>
            <a:r>
              <a:rPr lang="pl-PL" sz="1600" dirty="0">
                <a:solidFill>
                  <a:schemeClr val="tx1"/>
                </a:solidFill>
              </a:rPr>
              <a:t>Podobnie jak w przypadku wcześniejszego wskaźnika, odnoszącego się do liczby projektów B+R, brak rejestracji osiągniętej wartości wskaźnika wynika z </a:t>
            </a:r>
            <a:r>
              <a:rPr lang="pl-PL" sz="1600" b="1" dirty="0">
                <a:solidFill>
                  <a:schemeClr val="tx1"/>
                </a:solidFill>
              </a:rPr>
              <a:t>niemonitorowania go przez beneficjentów, co jest konsekwencją przyjętego schematu wdrażania</a:t>
            </a:r>
            <a:r>
              <a:rPr lang="pl-PL" sz="1600" dirty="0">
                <a:solidFill>
                  <a:schemeClr val="tx1"/>
                </a:solidFill>
              </a:rPr>
              <a:t>.</a:t>
            </a:r>
            <a:endParaRPr lang="pl-PL" sz="1600" b="1"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1798670688"/>
              </p:ext>
            </p:extLst>
          </p:nvPr>
        </p:nvGraphicFramePr>
        <p:xfrm>
          <a:off x="1583668" y="2996952"/>
          <a:ext cx="5976664" cy="36793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3286358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758322"/>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utworzonych nowych etatów badawczych  (szt</a:t>
            </a:r>
            <a:r>
              <a:rPr lang="pl-PL" sz="2000" b="1" i="1" dirty="0" smtClean="0">
                <a:solidFill>
                  <a:schemeClr val="tx1"/>
                </a:solidFill>
              </a:rPr>
              <a:t>.) </a:t>
            </a:r>
            <a:br>
              <a:rPr lang="pl-PL" sz="2000" b="1" i="1" dirty="0" smtClean="0">
                <a:solidFill>
                  <a:schemeClr val="tx1"/>
                </a:solidFill>
              </a:rPr>
            </a:br>
            <a:r>
              <a:rPr lang="pl-PL" sz="2000" b="1" i="1" dirty="0" smtClean="0">
                <a:solidFill>
                  <a:schemeClr val="tx1"/>
                </a:solidFill>
              </a:rPr>
              <a:t>(wskaźnik rezultatu)</a:t>
            </a:r>
            <a:endParaRPr lang="pl-PL" sz="2000" b="1" i="1" dirty="0">
              <a:solidFill>
                <a:schemeClr val="tx1"/>
              </a:solidFill>
            </a:endParaRPr>
          </a:p>
        </p:txBody>
      </p:sp>
      <p:sp>
        <p:nvSpPr>
          <p:cNvPr id="7" name="Prostokąt zaokrąglony 6"/>
          <p:cNvSpPr/>
          <p:nvPr/>
        </p:nvSpPr>
        <p:spPr>
          <a:xfrm>
            <a:off x="281708" y="1031796"/>
            <a:ext cx="8643998" cy="182114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b="1" dirty="0">
                <a:solidFill>
                  <a:schemeClr val="tx1"/>
                </a:solidFill>
              </a:rPr>
              <a:t>Nie znana jest liczba utworzonych nowych etatów badawczych </a:t>
            </a:r>
            <a:r>
              <a:rPr lang="pl-PL" sz="1600" dirty="0">
                <a:solidFill>
                  <a:schemeClr val="tx1"/>
                </a:solidFill>
              </a:rPr>
              <a:t>w jednostkach naukowych i przedsiębiorstwach, realizujących projekty w systemie pośrednim, </a:t>
            </a:r>
            <a:r>
              <a:rPr lang="pl-PL" sz="1600" dirty="0" err="1">
                <a:solidFill>
                  <a:schemeClr val="tx1"/>
                </a:solidFill>
              </a:rPr>
              <a:t>tj</a:t>
            </a:r>
            <a:r>
              <a:rPr lang="pl-PL" sz="1600" dirty="0">
                <a:solidFill>
                  <a:schemeClr val="tx1"/>
                </a:solidFill>
              </a:rPr>
              <a:t> w ramach projektów wdrażających Voucher badawczy i Fundusz Badań i Wdrożeń. </a:t>
            </a:r>
            <a:r>
              <a:rPr lang="pl-PL" sz="1600" dirty="0" smtClean="0">
                <a:solidFill>
                  <a:schemeClr val="tx1"/>
                </a:solidFill>
              </a:rPr>
              <a:t>Instytucja wdrażająca mechanizm pośredni nie monitorowała tego wskaźnika. </a:t>
            </a:r>
          </a:p>
          <a:p>
            <a:pPr algn="just"/>
            <a:endParaRPr lang="pl-PL" sz="1600" dirty="0">
              <a:solidFill>
                <a:schemeClr val="tx1"/>
              </a:solidFill>
            </a:endParaRPr>
          </a:p>
          <a:p>
            <a:pPr algn="just"/>
            <a:r>
              <a:rPr lang="pl-PL" sz="1600" dirty="0">
                <a:solidFill>
                  <a:schemeClr val="tx1"/>
                </a:solidFill>
              </a:rPr>
              <a:t>Rekomenduje się </a:t>
            </a:r>
            <a:r>
              <a:rPr lang="pl-PL" sz="1600" b="1" dirty="0">
                <a:solidFill>
                  <a:schemeClr val="tx1"/>
                </a:solidFill>
              </a:rPr>
              <a:t>przeprowadzenie badania ewaluacyjnego </a:t>
            </a:r>
            <a:r>
              <a:rPr lang="pl-PL" sz="1600" dirty="0">
                <a:solidFill>
                  <a:schemeClr val="tx1"/>
                </a:solidFill>
              </a:rPr>
              <a:t>dotyczącego rezultatu interwencji w ramach ww. projektów w zakresie przedmiotowego wskaźnika</a:t>
            </a:r>
            <a:r>
              <a:rPr lang="pl-PL" sz="1600" dirty="0" smtClean="0">
                <a:solidFill>
                  <a:schemeClr val="tx1"/>
                </a:solidFill>
              </a:rPr>
              <a:t>.</a:t>
            </a: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756528760"/>
              </p:ext>
            </p:extLst>
          </p:nvPr>
        </p:nvGraphicFramePr>
        <p:xfrm>
          <a:off x="1511660" y="2996952"/>
          <a:ext cx="6120680" cy="35283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596177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rostokąt zaokrąglony 21"/>
          <p:cNvSpPr/>
          <p:nvPr/>
        </p:nvSpPr>
        <p:spPr>
          <a:xfrm>
            <a:off x="213212" y="928670"/>
            <a:ext cx="8643998" cy="5429288"/>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solidFill>
            </a:endParaRPr>
          </a:p>
        </p:txBody>
      </p:sp>
      <p:sp>
        <p:nvSpPr>
          <p:cNvPr id="6" name="Prostokąt 5"/>
          <p:cNvSpPr/>
          <p:nvPr/>
        </p:nvSpPr>
        <p:spPr>
          <a:xfrm>
            <a:off x="285720" y="214290"/>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000" b="1" dirty="0" smtClean="0">
                <a:solidFill>
                  <a:schemeClr val="tx1"/>
                </a:solidFill>
                <a:latin typeface="+mj-lt"/>
              </a:rPr>
              <a:t>Zespół badawczy</a:t>
            </a:r>
            <a:endParaRPr lang="pl-PL" sz="2000" b="1" kern="1200" dirty="0">
              <a:solidFill>
                <a:schemeClr val="tx1"/>
              </a:solidFill>
              <a:latin typeface="+mj-lt"/>
            </a:endParaRPr>
          </a:p>
        </p:txBody>
      </p:sp>
      <p:sp>
        <p:nvSpPr>
          <p:cNvPr id="7" name="Symbol zastępczy zawartości 3"/>
          <p:cNvSpPr txBox="1">
            <a:spLocks/>
          </p:cNvSpPr>
          <p:nvPr/>
        </p:nvSpPr>
        <p:spPr>
          <a:xfrm>
            <a:off x="3275856" y="3861048"/>
            <a:ext cx="2627784" cy="576064"/>
          </a:xfrm>
          <a:prstGeom prst="rect">
            <a:avLst/>
          </a:prstGeom>
          <a:solidFill>
            <a:srgbClr val="FFC000"/>
          </a:solidFill>
        </p:spPr>
        <p:txBody>
          <a:bodyPr vert="horz">
            <a:noAutofit/>
          </a:bodyPr>
          <a:lstStyle/>
          <a:p>
            <a:pPr marL="320040" lvl="0" indent="-320040" algn="ctr">
              <a:spcBef>
                <a:spcPts val="700"/>
              </a:spcBef>
              <a:buClr>
                <a:schemeClr val="accent2"/>
              </a:buClr>
              <a:buSzPct val="60000"/>
            </a:pPr>
            <a:r>
              <a:rPr lang="pl-PL" sz="1200" dirty="0" smtClean="0"/>
              <a:t>Agnieszka Rudolf </a:t>
            </a:r>
            <a:r>
              <a:rPr lang="pl-PL" sz="1200" dirty="0"/>
              <a:t>–</a:t>
            </a:r>
            <a:r>
              <a:rPr lang="pl-PL" sz="1200" dirty="0" smtClean="0"/>
              <a:t> Kierownik projektu</a:t>
            </a:r>
            <a:endParaRPr kumimoji="0" lang="pl-PL" sz="1200" b="0" i="0" u="none" strike="noStrike" kern="1200" cap="none" spc="0" normalizeH="0" baseline="0" noProof="0" dirty="0">
              <a:ln>
                <a:noFill/>
              </a:ln>
              <a:effectLst/>
              <a:uLnTx/>
              <a:uFillTx/>
            </a:endParaRPr>
          </a:p>
        </p:txBody>
      </p:sp>
      <p:sp>
        <p:nvSpPr>
          <p:cNvPr id="11" name="Symbol zastępczy zawartości 3"/>
          <p:cNvSpPr txBox="1">
            <a:spLocks/>
          </p:cNvSpPr>
          <p:nvPr/>
        </p:nvSpPr>
        <p:spPr>
          <a:xfrm>
            <a:off x="360040" y="2780928"/>
            <a:ext cx="2627784" cy="576064"/>
          </a:xfrm>
          <a:prstGeom prst="rect">
            <a:avLst/>
          </a:prstGeom>
          <a:solidFill>
            <a:srgbClr val="FFC000"/>
          </a:solidFill>
        </p:spPr>
        <p:txBody>
          <a:bodyPr vert="horz">
            <a:noAutofit/>
          </a:bodyPr>
          <a:lstStyle/>
          <a:p>
            <a:pPr marL="320040" lvl="0" indent="-320040" algn="ctr">
              <a:spcBef>
                <a:spcPts val="700"/>
              </a:spcBef>
              <a:buClr>
                <a:schemeClr val="accent2"/>
              </a:buClr>
              <a:buSzPct val="60000"/>
            </a:pPr>
            <a:r>
              <a:rPr lang="pl-PL" sz="1200" dirty="0" smtClean="0"/>
              <a:t>Marta Cichowicz-Major – członek zespołu badawczego</a:t>
            </a:r>
            <a:endParaRPr kumimoji="0" lang="pl-PL" sz="1200" b="0" i="0" u="none" strike="noStrike" kern="1200" cap="none" spc="0" normalizeH="0" baseline="0" noProof="0" dirty="0">
              <a:ln>
                <a:noFill/>
              </a:ln>
              <a:effectLst/>
              <a:uLnTx/>
              <a:uFillTx/>
            </a:endParaRPr>
          </a:p>
        </p:txBody>
      </p:sp>
      <p:sp>
        <p:nvSpPr>
          <p:cNvPr id="12" name="Symbol zastępczy zawartości 3"/>
          <p:cNvSpPr txBox="1">
            <a:spLocks/>
          </p:cNvSpPr>
          <p:nvPr/>
        </p:nvSpPr>
        <p:spPr>
          <a:xfrm>
            <a:off x="388548" y="5233243"/>
            <a:ext cx="2627784" cy="576064"/>
          </a:xfrm>
          <a:prstGeom prst="rect">
            <a:avLst/>
          </a:prstGeom>
          <a:solidFill>
            <a:srgbClr val="FFC000"/>
          </a:solidFill>
        </p:spPr>
        <p:txBody>
          <a:bodyPr vert="horz">
            <a:noAutofit/>
          </a:bodyPr>
          <a:lstStyle/>
          <a:p>
            <a:pPr marL="320040" lvl="0" indent="-320040" algn="ctr">
              <a:spcBef>
                <a:spcPts val="700"/>
              </a:spcBef>
              <a:buClr>
                <a:schemeClr val="accent2"/>
              </a:buClr>
              <a:buSzPct val="60000"/>
            </a:pPr>
            <a:r>
              <a:rPr lang="pl-PL" sz="1200" dirty="0" smtClean="0"/>
              <a:t>Michał Marciniak  – członek zespołu badawczego</a:t>
            </a:r>
            <a:endParaRPr kumimoji="0" lang="pl-PL" sz="1200" b="0" i="0" u="none" strike="noStrike" kern="1200" cap="none" spc="0" normalizeH="0" baseline="0" noProof="0" dirty="0">
              <a:ln>
                <a:noFill/>
              </a:ln>
              <a:effectLst/>
              <a:uLnTx/>
              <a:uFillTx/>
            </a:endParaRPr>
          </a:p>
        </p:txBody>
      </p:sp>
      <p:sp>
        <p:nvSpPr>
          <p:cNvPr id="13" name="Symbol zastępczy zawartości 3"/>
          <p:cNvSpPr txBox="1">
            <a:spLocks/>
          </p:cNvSpPr>
          <p:nvPr/>
        </p:nvSpPr>
        <p:spPr>
          <a:xfrm>
            <a:off x="6084168" y="2735455"/>
            <a:ext cx="2627784" cy="576064"/>
          </a:xfrm>
          <a:prstGeom prst="rect">
            <a:avLst/>
          </a:prstGeom>
          <a:solidFill>
            <a:srgbClr val="FFC000"/>
          </a:solidFill>
        </p:spPr>
        <p:txBody>
          <a:bodyPr vert="horz">
            <a:noAutofit/>
          </a:bodyPr>
          <a:lstStyle/>
          <a:p>
            <a:pPr marL="320040" lvl="0" indent="-320040" algn="ctr">
              <a:spcBef>
                <a:spcPts val="700"/>
              </a:spcBef>
              <a:buClr>
                <a:schemeClr val="accent2"/>
              </a:buClr>
              <a:buSzPct val="60000"/>
            </a:pPr>
            <a:r>
              <a:rPr lang="pl-PL" sz="1200" dirty="0" smtClean="0"/>
              <a:t>Agnieszka Jońca – członek zespołu badawczego</a:t>
            </a:r>
            <a:endParaRPr kumimoji="0" lang="pl-PL" sz="1200" b="0" i="0" u="none" strike="noStrike" kern="1200" cap="none" spc="0" normalizeH="0" baseline="0" noProof="0" dirty="0">
              <a:ln>
                <a:noFill/>
              </a:ln>
              <a:effectLst/>
              <a:uLnTx/>
              <a:uFillTx/>
            </a:endParaRPr>
          </a:p>
        </p:txBody>
      </p:sp>
      <p:sp>
        <p:nvSpPr>
          <p:cNvPr id="14" name="Symbol zastępczy zawartości 3"/>
          <p:cNvSpPr txBox="1">
            <a:spLocks/>
          </p:cNvSpPr>
          <p:nvPr/>
        </p:nvSpPr>
        <p:spPr>
          <a:xfrm>
            <a:off x="6084168" y="5157192"/>
            <a:ext cx="2627784" cy="576064"/>
          </a:xfrm>
          <a:prstGeom prst="rect">
            <a:avLst/>
          </a:prstGeom>
          <a:solidFill>
            <a:srgbClr val="FFC000"/>
          </a:solidFill>
        </p:spPr>
        <p:txBody>
          <a:bodyPr vert="horz">
            <a:noAutofit/>
          </a:bodyPr>
          <a:lstStyle/>
          <a:p>
            <a:pPr marL="320040" lvl="0" indent="-320040" algn="ctr">
              <a:spcBef>
                <a:spcPts val="700"/>
              </a:spcBef>
              <a:buClr>
                <a:schemeClr val="accent2"/>
              </a:buClr>
              <a:buSzPct val="60000"/>
            </a:pPr>
            <a:r>
              <a:rPr lang="pl-PL" sz="1200" dirty="0" smtClean="0"/>
              <a:t>Klaudyna Kwiatkowska – członek zespołu badawczego</a:t>
            </a:r>
            <a:endParaRPr kumimoji="0" lang="pl-PL" sz="1200" b="0" i="0" u="none" strike="noStrike" kern="1200" cap="none" spc="0" normalizeH="0" baseline="0" noProof="0" dirty="0">
              <a:ln>
                <a:noFill/>
              </a:ln>
              <a:effectLst/>
              <a:uLnTx/>
              <a:uFillTx/>
            </a:endParaRPr>
          </a:p>
        </p:txBody>
      </p:sp>
      <p:pic>
        <p:nvPicPr>
          <p:cNvPr id="2" name="Picture 2" descr="C:\Users\AgnieszkaR\Desktop\IMG_1647_A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98764" y="2138694"/>
            <a:ext cx="1149300" cy="1722354"/>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AgnieszkaR\Desktop\IMG_1523_MCM.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08112" y="1057121"/>
            <a:ext cx="1152128" cy="1723807"/>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AgnieszkaR\Desktop\IMG_1821_MM.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12555" y="3606849"/>
            <a:ext cx="1109662" cy="1660525"/>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C:\Users\AgnieszkaR\Desktop\IMG_1571_KK.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914789" y="3487869"/>
            <a:ext cx="1111759" cy="1669324"/>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Users\AgnieszkaR\Desktop\IMG_1637_AJ.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83549" y="1022542"/>
            <a:ext cx="1143000" cy="171291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758322"/>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projektów z zakresu uzbrojenia terenów pod inwestycje (szt</a:t>
            </a:r>
            <a:r>
              <a:rPr lang="pl-PL" sz="2000" b="1" i="1" dirty="0" smtClean="0">
                <a:solidFill>
                  <a:schemeClr val="tx1"/>
                </a:solidFill>
              </a:rPr>
              <a:t>.) (wskaźnik produktu)</a:t>
            </a:r>
            <a:endParaRPr lang="pl-PL" sz="2000" b="1" i="1" dirty="0">
              <a:solidFill>
                <a:schemeClr val="tx1"/>
              </a:solidFill>
            </a:endParaRPr>
          </a:p>
        </p:txBody>
      </p:sp>
      <p:sp>
        <p:nvSpPr>
          <p:cNvPr id="7" name="Prostokąt zaokrąglony 6"/>
          <p:cNvSpPr/>
          <p:nvPr/>
        </p:nvSpPr>
        <p:spPr>
          <a:xfrm>
            <a:off x="251520" y="1036764"/>
            <a:ext cx="8643998" cy="136815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Analiza zakresów rzeczowych projektów, realizowanych w ramach Działania 5.6. RPO WK-P wskazuje na </a:t>
            </a:r>
            <a:r>
              <a:rPr lang="pl-PL" sz="1600" b="1" dirty="0">
                <a:solidFill>
                  <a:schemeClr val="tx1"/>
                </a:solidFill>
              </a:rPr>
              <a:t>przekroczenie zakładanej wysokości wskaźnika</a:t>
            </a:r>
            <a:r>
              <a:rPr lang="pl-PL" sz="1600" dirty="0">
                <a:solidFill>
                  <a:schemeClr val="tx1"/>
                </a:solidFill>
              </a:rPr>
              <a:t>. </a:t>
            </a:r>
          </a:p>
          <a:p>
            <a:pPr algn="just"/>
            <a:r>
              <a:rPr lang="pl-PL" sz="1600" dirty="0" smtClean="0">
                <a:solidFill>
                  <a:schemeClr val="tx1"/>
                </a:solidFill>
              </a:rPr>
              <a:t>Łącznie </a:t>
            </a:r>
            <a:r>
              <a:rPr lang="pl-PL" sz="1600" b="1" dirty="0">
                <a:solidFill>
                  <a:schemeClr val="tx1"/>
                </a:solidFill>
              </a:rPr>
              <a:t>zrealizowano 13 projektów</a:t>
            </a:r>
            <a:r>
              <a:rPr lang="pl-PL" sz="1600" dirty="0">
                <a:solidFill>
                  <a:schemeClr val="tx1"/>
                </a:solidFill>
              </a:rPr>
              <a:t>, uwzgledniających w swoim zakresie uzbrojenie terenów inwestycyjnych. </a:t>
            </a:r>
            <a:r>
              <a:rPr lang="pl-PL" sz="1600" b="1" dirty="0">
                <a:solidFill>
                  <a:schemeClr val="tx1"/>
                </a:solidFill>
              </a:rPr>
              <a:t>Docelowa wartość wskaźnika wynosi 12</a:t>
            </a:r>
            <a:r>
              <a:rPr lang="pl-PL" sz="1600" dirty="0" smtClean="0">
                <a:solidFill>
                  <a:schemeClr val="tx1"/>
                </a:solidFill>
              </a:rPr>
              <a:t>.</a:t>
            </a:r>
            <a:endParaRPr lang="pl-PL" sz="14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5" name="Wykres 4"/>
          <p:cNvGraphicFramePr>
            <a:graphicFrameLocks/>
          </p:cNvGraphicFramePr>
          <p:nvPr>
            <p:extLst>
              <p:ext uri="{D42A27DB-BD31-4B8C-83A1-F6EECF244321}">
                <p14:modId xmlns:p14="http://schemas.microsoft.com/office/powerpoint/2010/main" xmlns="" val="1470756160"/>
              </p:ext>
            </p:extLst>
          </p:nvPr>
        </p:nvGraphicFramePr>
        <p:xfrm>
          <a:off x="1583668" y="2636912"/>
          <a:ext cx="5976664" cy="40393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9765558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1430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utworzonych miejsc pracy (brutto w pełnym wymiarze czasu) w sektorze turystyki (</a:t>
            </a:r>
            <a:r>
              <a:rPr lang="pl-PL" sz="2000" b="1" i="1" dirty="0" smtClean="0">
                <a:solidFill>
                  <a:schemeClr val="tx1"/>
                </a:solidFill>
              </a:rPr>
              <a:t>os.) (wskaźnik produktu)</a:t>
            </a:r>
            <a:endParaRPr lang="pl-PL" sz="2000" b="1" i="1" dirty="0">
              <a:solidFill>
                <a:schemeClr val="tx1"/>
              </a:solidFill>
            </a:endParaRPr>
          </a:p>
        </p:txBody>
      </p:sp>
      <p:sp>
        <p:nvSpPr>
          <p:cNvPr id="7" name="Prostokąt zaokrąglony 6"/>
          <p:cNvSpPr/>
          <p:nvPr/>
        </p:nvSpPr>
        <p:spPr>
          <a:xfrm>
            <a:off x="223981" y="980729"/>
            <a:ext cx="8643998" cy="244827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Brak rejestracji wskaźnika w systemie KSI SIMIK wynika z </a:t>
            </a:r>
            <a:r>
              <a:rPr lang="pl-PL" sz="1600" b="1" dirty="0">
                <a:solidFill>
                  <a:schemeClr val="tx1"/>
                </a:solidFill>
              </a:rPr>
              <a:t>przedłużania się okresu realizacji </a:t>
            </a:r>
            <a:r>
              <a:rPr lang="pl-PL" sz="1600" b="1" dirty="0" smtClean="0">
                <a:solidFill>
                  <a:schemeClr val="tx1"/>
                </a:solidFill>
              </a:rPr>
              <a:t>projektów</a:t>
            </a:r>
            <a:r>
              <a:rPr lang="pl-PL" sz="1600" dirty="0" smtClean="0">
                <a:solidFill>
                  <a:schemeClr val="tx1"/>
                </a:solidFill>
              </a:rPr>
              <a:t>. </a:t>
            </a:r>
            <a:r>
              <a:rPr lang="pl-PL" sz="1600" dirty="0">
                <a:solidFill>
                  <a:schemeClr val="tx1"/>
                </a:solidFill>
              </a:rPr>
              <a:t>Należy także nadmienić, iż blisko 30 projektów na 50 realizowanych przedsięwzięć w ramach Działania 6.2. RPO WK-P 2007-2013 zostało zakończonych w roku 2014 i 2015 bądź nadal jest realizowanych. </a:t>
            </a:r>
            <a:endParaRPr lang="pl-PL" sz="1600" dirty="0" smtClean="0">
              <a:solidFill>
                <a:schemeClr val="tx1"/>
              </a:solidFill>
            </a:endParaRPr>
          </a:p>
          <a:p>
            <a:pPr algn="just"/>
            <a:endParaRPr lang="pl-PL" sz="1600" dirty="0">
              <a:solidFill>
                <a:schemeClr val="tx1"/>
              </a:solidFill>
            </a:endParaRPr>
          </a:p>
          <a:p>
            <a:pPr algn="just"/>
            <a:r>
              <a:rPr lang="pl-PL" sz="1600" dirty="0">
                <a:solidFill>
                  <a:schemeClr val="tx1"/>
                </a:solidFill>
              </a:rPr>
              <a:t>W okresie objętym ewaluacją duże znaczenie miało </a:t>
            </a:r>
            <a:r>
              <a:rPr lang="pl-PL" sz="1600" b="1" dirty="0">
                <a:solidFill>
                  <a:schemeClr val="tx1"/>
                </a:solidFill>
              </a:rPr>
              <a:t>spowolnienie gospodarcze</a:t>
            </a:r>
            <a:r>
              <a:rPr lang="pl-PL" sz="1600" dirty="0">
                <a:solidFill>
                  <a:schemeClr val="tx1"/>
                </a:solidFill>
              </a:rPr>
              <a:t>. Stąd liczba etatów była proporcjonalna do liczby zrealizowanych projektów. Podobne problemy jak w województwie kujawsko-pomorskim – powolną dynamikę wskaźnika odnotowano także w </a:t>
            </a:r>
            <a:r>
              <a:rPr lang="pl-PL" sz="1600" b="1" dirty="0">
                <a:solidFill>
                  <a:schemeClr val="tx1"/>
                </a:solidFill>
              </a:rPr>
              <a:t>województwie dolnośląskim, śląskim i </a:t>
            </a:r>
            <a:r>
              <a:rPr lang="pl-PL" sz="1600" b="1" dirty="0" smtClean="0">
                <a:solidFill>
                  <a:schemeClr val="tx1"/>
                </a:solidFill>
              </a:rPr>
              <a:t>opolskim</a:t>
            </a:r>
            <a:r>
              <a:rPr lang="pl-PL" sz="1600" dirty="0" smtClean="0">
                <a:solidFill>
                  <a:schemeClr val="tx1"/>
                </a:solidFill>
              </a:rPr>
              <a:t>.</a:t>
            </a: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59484762"/>
              </p:ext>
            </p:extLst>
          </p:nvPr>
        </p:nvGraphicFramePr>
        <p:xfrm>
          <a:off x="1691680" y="3284984"/>
          <a:ext cx="5760640" cy="33192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491209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Powierzchnia zrewitalizowanych obszarów (ha</a:t>
            </a:r>
            <a:r>
              <a:rPr lang="pl-PL" sz="2000" b="1" i="1" dirty="0" smtClean="0">
                <a:solidFill>
                  <a:schemeClr val="tx1"/>
                </a:solidFill>
              </a:rPr>
              <a:t>) (wskaźnik produktu)</a:t>
            </a:r>
            <a:endParaRPr lang="pl-PL" sz="2000" b="1" i="1" dirty="0">
              <a:solidFill>
                <a:schemeClr val="tx1"/>
              </a:solidFill>
            </a:endParaRPr>
          </a:p>
        </p:txBody>
      </p:sp>
      <p:sp>
        <p:nvSpPr>
          <p:cNvPr id="7" name="Prostokąt zaokrąglony 6"/>
          <p:cNvSpPr/>
          <p:nvPr/>
        </p:nvSpPr>
        <p:spPr>
          <a:xfrm>
            <a:off x="285400" y="908720"/>
            <a:ext cx="8643998"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Analiza zakresu rzeczowego projektów realizowanych w ramach Działania 7.1. RPO WK-P wskazuje na ponad </a:t>
            </a:r>
            <a:r>
              <a:rPr lang="pl-PL" sz="1600" b="1" dirty="0">
                <a:solidFill>
                  <a:schemeClr val="tx1"/>
                </a:solidFill>
              </a:rPr>
              <a:t>dwukrotne przekroczenie zakładanej wartości docelowej </a:t>
            </a:r>
            <a:r>
              <a:rPr lang="pl-PL" sz="1600" b="1" dirty="0" smtClean="0">
                <a:solidFill>
                  <a:schemeClr val="tx1"/>
                </a:solidFill>
              </a:rPr>
              <a:t>wskaźnika </a:t>
            </a:r>
            <a:r>
              <a:rPr lang="pl-PL" sz="1600" dirty="0" smtClean="0">
                <a:solidFill>
                  <a:schemeClr val="tx1"/>
                </a:solidFill>
              </a:rPr>
              <a:t>na </a:t>
            </a:r>
            <a:r>
              <a:rPr lang="pl-PL" sz="1600" dirty="0">
                <a:solidFill>
                  <a:schemeClr val="tx1"/>
                </a:solidFill>
              </a:rPr>
              <a:t>zakończenie realizacji RPO WK-P 2007-2013 w okresie n+3. </a:t>
            </a:r>
            <a:endParaRPr lang="pl-PL" sz="1600" dirty="0" smtClean="0">
              <a:solidFill>
                <a:schemeClr val="tx1"/>
              </a:solidFill>
            </a:endParaRPr>
          </a:p>
          <a:p>
            <a:pPr algn="just"/>
            <a:endParaRPr lang="pl-PL" sz="1600" dirty="0">
              <a:solidFill>
                <a:schemeClr val="tx1"/>
              </a:solidFill>
            </a:endParaRPr>
          </a:p>
          <a:p>
            <a:pPr algn="just"/>
            <a:r>
              <a:rPr lang="pl-PL" sz="1600" dirty="0" smtClean="0">
                <a:solidFill>
                  <a:schemeClr val="tx1"/>
                </a:solidFill>
              </a:rPr>
              <a:t>Główna przyczyna </a:t>
            </a:r>
            <a:r>
              <a:rPr lang="pl-PL" sz="1600" dirty="0">
                <a:solidFill>
                  <a:schemeClr val="tx1"/>
                </a:solidFill>
              </a:rPr>
              <a:t>niezrealizowania zakładanej wysokości wskaźnika w systemie KSI </a:t>
            </a:r>
            <a:r>
              <a:rPr lang="pl-PL" sz="1600" dirty="0" smtClean="0">
                <a:solidFill>
                  <a:schemeClr val="tx1"/>
                </a:solidFill>
              </a:rPr>
              <a:t>SIMIK </a:t>
            </a:r>
            <a:r>
              <a:rPr lang="pl-PL" sz="1600" dirty="0">
                <a:solidFill>
                  <a:schemeClr val="tx1"/>
                </a:solidFill>
              </a:rPr>
              <a:t>07-13 wiąże się z </a:t>
            </a:r>
            <a:r>
              <a:rPr lang="pl-PL" sz="1600" b="1" dirty="0">
                <a:solidFill>
                  <a:schemeClr val="tx1"/>
                </a:solidFill>
              </a:rPr>
              <a:t>brakiem konieczności monitorowania go przez beneficjentów </a:t>
            </a:r>
            <a:r>
              <a:rPr lang="pl-PL" sz="1600" dirty="0">
                <a:solidFill>
                  <a:schemeClr val="tx1"/>
                </a:solidFill>
              </a:rPr>
              <a:t>realizujących projekty punktowe, polegające na rewitalizacji niewielkich obszarów (kamienic, fragmentów ulic). Beneficjenci wybierali najczęściej wskaźniki </a:t>
            </a:r>
            <a:r>
              <a:rPr lang="pl-PL" sz="1600" i="1" dirty="0">
                <a:solidFill>
                  <a:schemeClr val="tx1"/>
                </a:solidFill>
              </a:rPr>
              <a:t>Liczba przebudowanych obiektów, Liczba odrestaurowanych obiektów zabytkowych</a:t>
            </a:r>
            <a:r>
              <a:rPr lang="pl-PL" sz="1600" dirty="0">
                <a:solidFill>
                  <a:schemeClr val="tx1"/>
                </a:solidFill>
              </a:rPr>
              <a:t>, </a:t>
            </a:r>
            <a:r>
              <a:rPr lang="pl-PL" sz="1600" i="1" dirty="0">
                <a:solidFill>
                  <a:schemeClr val="tx1"/>
                </a:solidFill>
              </a:rPr>
              <a:t>Liczba obszarów poddanych rewitalizacji</a:t>
            </a:r>
            <a:r>
              <a:rPr lang="pl-PL" sz="1600" dirty="0">
                <a:solidFill>
                  <a:schemeClr val="tx1"/>
                </a:solidFill>
              </a:rPr>
              <a:t>.</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4108170983"/>
              </p:ext>
            </p:extLst>
          </p:nvPr>
        </p:nvGraphicFramePr>
        <p:xfrm>
          <a:off x="1580934" y="3501008"/>
          <a:ext cx="5982131" cy="3103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5594023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osób mieszkających na terenie objętym procesem rewitalizacji (</a:t>
            </a:r>
            <a:r>
              <a:rPr lang="pl-PL" sz="2000" b="1" i="1" dirty="0" smtClean="0">
                <a:solidFill>
                  <a:schemeClr val="tx1"/>
                </a:solidFill>
              </a:rPr>
              <a:t>os.) (wskaźnik  rezultatu)</a:t>
            </a:r>
            <a:endParaRPr lang="pl-PL" sz="2000" b="1" i="1" dirty="0">
              <a:solidFill>
                <a:schemeClr val="tx1"/>
              </a:solidFill>
            </a:endParaRPr>
          </a:p>
        </p:txBody>
      </p:sp>
      <p:sp>
        <p:nvSpPr>
          <p:cNvPr id="7" name="Prostokąt zaokrąglony 6"/>
          <p:cNvSpPr/>
          <p:nvPr/>
        </p:nvSpPr>
        <p:spPr>
          <a:xfrm>
            <a:off x="250001" y="1350784"/>
            <a:ext cx="8643998" cy="110944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Nieosiągnięcie zakładanej wartości docelowej wskaźnika (200 000 osób) wynika przede wszystkim z realizacji </a:t>
            </a:r>
            <a:r>
              <a:rPr lang="pl-PL" sz="1600" b="1" dirty="0">
                <a:solidFill>
                  <a:schemeClr val="tx1"/>
                </a:solidFill>
              </a:rPr>
              <a:t>projektów koncentrujących się bądź na inwestycjach punktowych</a:t>
            </a:r>
            <a:r>
              <a:rPr lang="pl-PL" sz="1600" dirty="0">
                <a:solidFill>
                  <a:schemeClr val="tx1"/>
                </a:solidFill>
              </a:rPr>
              <a:t>: renowacji i rewitalizacji zabytkowych ulic, kamienic </a:t>
            </a:r>
            <a:r>
              <a:rPr lang="pl-PL" sz="1600" b="1" dirty="0">
                <a:solidFill>
                  <a:schemeClr val="tx1"/>
                </a:solidFill>
              </a:rPr>
              <a:t>bądź na rewitalizacji terenów niezamieszkałych, za to atrakcyjnych rekreacyjnie i przyrodniczo</a:t>
            </a:r>
            <a:r>
              <a:rPr lang="pl-PL" sz="1600" dirty="0">
                <a:solidFill>
                  <a:schemeClr val="tx1"/>
                </a:solidFill>
              </a:rPr>
              <a:t>. </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8" name="Wykres 7"/>
          <p:cNvGraphicFramePr>
            <a:graphicFrameLocks/>
          </p:cNvGraphicFramePr>
          <p:nvPr>
            <p:extLst>
              <p:ext uri="{D42A27DB-BD31-4B8C-83A1-F6EECF244321}">
                <p14:modId xmlns:p14="http://schemas.microsoft.com/office/powerpoint/2010/main" xmlns="" val="768501101"/>
              </p:ext>
            </p:extLst>
          </p:nvPr>
        </p:nvGraphicFramePr>
        <p:xfrm>
          <a:off x="1295031" y="2996952"/>
          <a:ext cx="6624736" cy="33912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7359842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i="1" dirty="0">
                <a:solidFill>
                  <a:schemeClr val="tx1"/>
                </a:solidFill>
              </a:rPr>
              <a:t>Liczba zorganizowanych konferencji, spotkań, seminariów (szt</a:t>
            </a:r>
            <a:r>
              <a:rPr lang="pl-PL" sz="2000" b="1" i="1" dirty="0" smtClean="0">
                <a:solidFill>
                  <a:schemeClr val="tx1"/>
                </a:solidFill>
              </a:rPr>
              <a:t>.) (wskaźnik produktu)</a:t>
            </a:r>
            <a:endParaRPr lang="pl-PL" sz="2000" b="1" i="1" dirty="0">
              <a:solidFill>
                <a:schemeClr val="tx1"/>
              </a:solidFill>
            </a:endParaRPr>
          </a:p>
        </p:txBody>
      </p:sp>
      <p:sp>
        <p:nvSpPr>
          <p:cNvPr id="7" name="Prostokąt zaokrąglony 6"/>
          <p:cNvSpPr/>
          <p:nvPr/>
        </p:nvSpPr>
        <p:spPr>
          <a:xfrm>
            <a:off x="248482" y="1052736"/>
            <a:ext cx="8643998" cy="21602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Analiza danych zawartych we wnioskach o dofinansowanie projektów Działania 8.2. RPO WK-P 2007-2013 wskazuje na </a:t>
            </a:r>
            <a:r>
              <a:rPr lang="pl-PL" sz="1600" b="1" dirty="0">
                <a:solidFill>
                  <a:schemeClr val="tx1"/>
                </a:solidFill>
              </a:rPr>
              <a:t>osiągnięcie zakładanej wartości docelowej </a:t>
            </a:r>
            <a:r>
              <a:rPr lang="pl-PL" sz="1600" b="1" dirty="0" smtClean="0">
                <a:solidFill>
                  <a:schemeClr val="tx1"/>
                </a:solidFill>
              </a:rPr>
              <a:t>wskaźnika</a:t>
            </a:r>
            <a:r>
              <a:rPr lang="pl-PL" sz="1600" dirty="0" smtClean="0">
                <a:solidFill>
                  <a:schemeClr val="tx1"/>
                </a:solidFill>
              </a:rPr>
              <a:t> </a:t>
            </a:r>
            <a:r>
              <a:rPr lang="pl-PL" sz="1600" dirty="0">
                <a:solidFill>
                  <a:schemeClr val="tx1"/>
                </a:solidFill>
              </a:rPr>
              <a:t>na koniec okresu rozliczeniowego w wysokości </a:t>
            </a:r>
            <a:r>
              <a:rPr lang="pl-PL" sz="1600" b="1" dirty="0">
                <a:solidFill>
                  <a:schemeClr val="tx1"/>
                </a:solidFill>
              </a:rPr>
              <a:t>32 konferencji i seminariów co stanowi 80% zakładanej wartości</a:t>
            </a:r>
            <a:r>
              <a:rPr lang="pl-PL" sz="1600" dirty="0">
                <a:solidFill>
                  <a:schemeClr val="tx1"/>
                </a:solidFill>
              </a:rPr>
              <a:t>. </a:t>
            </a:r>
            <a:r>
              <a:rPr lang="pl-PL" sz="1600" dirty="0" smtClean="0">
                <a:solidFill>
                  <a:schemeClr val="tx1"/>
                </a:solidFill>
              </a:rPr>
              <a:t>W </a:t>
            </a:r>
            <a:r>
              <a:rPr lang="pl-PL" sz="1600" dirty="0">
                <a:solidFill>
                  <a:schemeClr val="tx1"/>
                </a:solidFill>
              </a:rPr>
              <a:t>okresie programowania 2007-2013 </a:t>
            </a:r>
            <a:r>
              <a:rPr lang="pl-PL" sz="1600" b="1" dirty="0" smtClean="0">
                <a:solidFill>
                  <a:schemeClr val="tx1"/>
                </a:solidFill>
              </a:rPr>
              <a:t>realizowano inne działania (festyny</a:t>
            </a:r>
            <a:r>
              <a:rPr lang="pl-PL" sz="1600" b="1" dirty="0">
                <a:solidFill>
                  <a:schemeClr val="tx1"/>
                </a:solidFill>
              </a:rPr>
              <a:t>, </a:t>
            </a:r>
            <a:r>
              <a:rPr lang="pl-PL" sz="1600" b="1" dirty="0" smtClean="0">
                <a:solidFill>
                  <a:schemeClr val="tx1"/>
                </a:solidFill>
              </a:rPr>
              <a:t>konkursy), </a:t>
            </a:r>
            <a:r>
              <a:rPr lang="pl-PL" sz="1600" dirty="0">
                <a:solidFill>
                  <a:schemeClr val="tx1"/>
                </a:solidFill>
              </a:rPr>
              <a:t>które uznano za bardziej skuteczne w promowaniu funduszy EFRR wdrażanych w regionie. </a:t>
            </a:r>
            <a:r>
              <a:rPr lang="pl-PL" sz="1600" dirty="0" smtClean="0">
                <a:solidFill>
                  <a:schemeClr val="tx1"/>
                </a:solidFill>
              </a:rPr>
              <a:t>Brak </a:t>
            </a:r>
            <a:r>
              <a:rPr lang="pl-PL" sz="1600" dirty="0">
                <a:solidFill>
                  <a:schemeClr val="tx1"/>
                </a:solidFill>
              </a:rPr>
              <a:t>osiągnięcia wartości wskaźnika w 100% nie wpłynęło negatywnie na realizację celu Działania 8.2. w zakresie upowszechniania wiedzy o środkach EFRR wdrażanych w ramach RPO WK-P 2007-2013. </a:t>
            </a: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graphicFrame>
        <p:nvGraphicFramePr>
          <p:cNvPr id="5" name="Wykres 4"/>
          <p:cNvGraphicFramePr>
            <a:graphicFrameLocks/>
          </p:cNvGraphicFramePr>
          <p:nvPr>
            <p:extLst>
              <p:ext uri="{D42A27DB-BD31-4B8C-83A1-F6EECF244321}">
                <p14:modId xmlns:p14="http://schemas.microsoft.com/office/powerpoint/2010/main" xmlns="" val="1809526390"/>
              </p:ext>
            </p:extLst>
          </p:nvPr>
        </p:nvGraphicFramePr>
        <p:xfrm>
          <a:off x="1943708" y="3356992"/>
          <a:ext cx="5256584" cy="32403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5507087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dirty="0" smtClean="0">
                <a:solidFill>
                  <a:schemeClr val="tx1"/>
                </a:solidFill>
              </a:rPr>
              <a:t>Wnioski</a:t>
            </a:r>
            <a:endParaRPr lang="pl-PL" sz="2000" b="1" dirty="0">
              <a:solidFill>
                <a:schemeClr val="tx1"/>
              </a:solidFill>
            </a:endParaRPr>
          </a:p>
        </p:txBody>
      </p:sp>
      <p:sp>
        <p:nvSpPr>
          <p:cNvPr id="7" name="Prostokąt zaokrąglony 6"/>
          <p:cNvSpPr/>
          <p:nvPr/>
        </p:nvSpPr>
        <p:spPr>
          <a:xfrm>
            <a:off x="248482" y="792089"/>
            <a:ext cx="8643998" cy="587727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lvl="0" indent="-285750" algn="just">
              <a:spcBef>
                <a:spcPts val="600"/>
              </a:spcBef>
              <a:spcAft>
                <a:spcPts val="600"/>
              </a:spcAft>
              <a:buFont typeface="Arial" panose="020B0604020202020204" pitchFamily="34" charset="0"/>
              <a:buChar char="•"/>
            </a:pPr>
            <a:r>
              <a:rPr lang="pl-PL" sz="1600" dirty="0" smtClean="0">
                <a:solidFill>
                  <a:schemeClr val="tx1"/>
                </a:solidFill>
              </a:rPr>
              <a:t>W </a:t>
            </a:r>
            <a:r>
              <a:rPr lang="pl-PL" sz="1600" dirty="0">
                <a:solidFill>
                  <a:schemeClr val="tx1"/>
                </a:solidFill>
              </a:rPr>
              <a:t>przypadku </a:t>
            </a:r>
            <a:r>
              <a:rPr lang="pl-PL" sz="1600" b="1" dirty="0">
                <a:solidFill>
                  <a:schemeClr val="tx1"/>
                </a:solidFill>
              </a:rPr>
              <a:t>14 wskaźników </a:t>
            </a:r>
            <a:r>
              <a:rPr lang="pl-PL" sz="1600" dirty="0">
                <a:solidFill>
                  <a:schemeClr val="tx1"/>
                </a:solidFill>
              </a:rPr>
              <a:t>z przedmiotowej listy 26 wskaźników </a:t>
            </a:r>
            <a:r>
              <a:rPr lang="pl-PL" sz="1600" b="1" dirty="0">
                <a:solidFill>
                  <a:schemeClr val="tx1"/>
                </a:solidFill>
              </a:rPr>
              <a:t>nie odnotowano zagrożenia </a:t>
            </a:r>
            <a:r>
              <a:rPr lang="pl-PL" sz="1600" dirty="0">
                <a:solidFill>
                  <a:schemeClr val="tx1"/>
                </a:solidFill>
              </a:rPr>
              <a:t>nieosiągnięcia przynajmniej 75% wartości </a:t>
            </a:r>
            <a:r>
              <a:rPr lang="pl-PL" sz="1600" dirty="0" smtClean="0">
                <a:solidFill>
                  <a:schemeClr val="tx1"/>
                </a:solidFill>
              </a:rPr>
              <a:t>docelowej. </a:t>
            </a:r>
          </a:p>
          <a:p>
            <a:pPr marL="285750" lvl="0" indent="-285750" algn="just">
              <a:spcBef>
                <a:spcPts val="600"/>
              </a:spcBef>
              <a:spcAft>
                <a:spcPts val="600"/>
              </a:spcAft>
              <a:buFont typeface="Arial" panose="020B0604020202020204" pitchFamily="34" charset="0"/>
              <a:buChar char="•"/>
            </a:pPr>
            <a:r>
              <a:rPr lang="pl-PL" sz="1600" dirty="0" smtClean="0">
                <a:solidFill>
                  <a:schemeClr val="tx1"/>
                </a:solidFill>
              </a:rPr>
              <a:t>Brak </a:t>
            </a:r>
            <a:r>
              <a:rPr lang="pl-PL" sz="1600" dirty="0">
                <a:solidFill>
                  <a:schemeClr val="tx1"/>
                </a:solidFill>
              </a:rPr>
              <a:t>rejestracji osiągniętych wartości tych wskaźników w systemie KSI SIMIK 07-13 wynika z </a:t>
            </a:r>
            <a:r>
              <a:rPr lang="pl-PL" sz="1600" b="1" dirty="0">
                <a:solidFill>
                  <a:schemeClr val="tx1"/>
                </a:solidFill>
              </a:rPr>
              <a:t>nie aneksowania umów zawartych przed 2010 </a:t>
            </a:r>
            <a:r>
              <a:rPr lang="pl-PL" sz="1600" b="1" dirty="0" smtClean="0">
                <a:solidFill>
                  <a:schemeClr val="tx1"/>
                </a:solidFill>
              </a:rPr>
              <a:t>rokiem </a:t>
            </a:r>
            <a:r>
              <a:rPr lang="pl-PL" sz="1600" dirty="0">
                <a:solidFill>
                  <a:schemeClr val="tx1"/>
                </a:solidFill>
              </a:rPr>
              <a:t>oraz z planowanego zakończenia realizacji znacznego odsetka projektów w latach 2014/2015 </a:t>
            </a:r>
            <a:r>
              <a:rPr lang="pl-PL" sz="1600" dirty="0" smtClean="0">
                <a:solidFill>
                  <a:schemeClr val="tx1"/>
                </a:solidFill>
              </a:rPr>
              <a:t>.</a:t>
            </a:r>
          </a:p>
          <a:p>
            <a:pPr marL="285750" lvl="0" indent="-285750" algn="just">
              <a:spcBef>
                <a:spcPts val="600"/>
              </a:spcBef>
              <a:spcAft>
                <a:spcPts val="600"/>
              </a:spcAft>
              <a:buFont typeface="Arial" panose="020B0604020202020204" pitchFamily="34" charset="0"/>
              <a:buChar char="•"/>
            </a:pPr>
            <a:r>
              <a:rPr lang="pl-PL" sz="1600" dirty="0" smtClean="0">
                <a:solidFill>
                  <a:schemeClr val="tx1"/>
                </a:solidFill>
              </a:rPr>
              <a:t>Bariery </a:t>
            </a:r>
            <a:r>
              <a:rPr lang="pl-PL" sz="1600" dirty="0">
                <a:solidFill>
                  <a:schemeClr val="tx1"/>
                </a:solidFill>
              </a:rPr>
              <a:t>leżące po stronie beneficjentów wystąpiły w przypadku projektów Działania 5.1., Działania 7.1. i Działania 2.4. Związane były z </a:t>
            </a:r>
            <a:r>
              <a:rPr lang="pl-PL" sz="1600" b="1" dirty="0">
                <a:solidFill>
                  <a:schemeClr val="tx1"/>
                </a:solidFill>
              </a:rPr>
              <a:t>preferencją projektów punktowych o małej skali oddziaływania, za to kosztochłonnych </a:t>
            </a:r>
            <a:r>
              <a:rPr lang="pl-PL" sz="1600" dirty="0">
                <a:solidFill>
                  <a:schemeClr val="tx1"/>
                </a:solidFill>
              </a:rPr>
              <a:t>oraz – w przypadku Działania 5.1. – z preferencji realizowania projektów dotacyjnych, a nie opartych na instrumentach zwrotnych. </a:t>
            </a:r>
          </a:p>
          <a:p>
            <a:pPr marL="285750" lvl="0" indent="-285750" algn="just">
              <a:spcBef>
                <a:spcPts val="600"/>
              </a:spcBef>
              <a:spcAft>
                <a:spcPts val="600"/>
              </a:spcAft>
              <a:buFont typeface="Arial" panose="020B0604020202020204" pitchFamily="34" charset="0"/>
              <a:buChar char="•"/>
            </a:pPr>
            <a:r>
              <a:rPr lang="pl-PL" sz="1600" dirty="0" smtClean="0">
                <a:solidFill>
                  <a:schemeClr val="tx1"/>
                </a:solidFill>
              </a:rPr>
              <a:t>Stwierdzono </a:t>
            </a:r>
            <a:r>
              <a:rPr lang="pl-PL" sz="1600" b="1" dirty="0" smtClean="0">
                <a:solidFill>
                  <a:schemeClr val="tx1"/>
                </a:solidFill>
              </a:rPr>
              <a:t>brak adekwatności wskaźnika </a:t>
            </a:r>
            <a:r>
              <a:rPr lang="pl-PL" sz="1600" b="1" i="1" dirty="0" smtClean="0">
                <a:solidFill>
                  <a:schemeClr val="tx1"/>
                </a:solidFill>
              </a:rPr>
              <a:t>Liczba </a:t>
            </a:r>
            <a:r>
              <a:rPr lang="pl-PL" sz="1600" b="1" i="1" dirty="0" err="1" smtClean="0">
                <a:solidFill>
                  <a:schemeClr val="tx1"/>
                </a:solidFill>
              </a:rPr>
              <a:t>MŚP</a:t>
            </a:r>
            <a:r>
              <a:rPr lang="pl-PL" sz="1600" b="1" i="1" dirty="0" smtClean="0">
                <a:solidFill>
                  <a:schemeClr val="tx1"/>
                </a:solidFill>
              </a:rPr>
              <a:t>, które uzyskały dostęp do </a:t>
            </a:r>
            <a:r>
              <a:rPr lang="pl-PL" sz="1600" b="1" i="1" dirty="0" err="1" smtClean="0">
                <a:solidFill>
                  <a:schemeClr val="tx1"/>
                </a:solidFill>
              </a:rPr>
              <a:t>internetu</a:t>
            </a:r>
            <a:r>
              <a:rPr lang="pl-PL" sz="1600" i="1" dirty="0" smtClean="0">
                <a:solidFill>
                  <a:schemeClr val="tx1"/>
                </a:solidFill>
              </a:rPr>
              <a:t> </a:t>
            </a:r>
            <a:r>
              <a:rPr lang="pl-PL" sz="1600" dirty="0">
                <a:solidFill>
                  <a:schemeClr val="tx1"/>
                </a:solidFill>
              </a:rPr>
              <a:t>ze względu na wysoką dostępność </a:t>
            </a:r>
            <a:r>
              <a:rPr lang="pl-PL" sz="1600" dirty="0" err="1">
                <a:solidFill>
                  <a:schemeClr val="tx1"/>
                </a:solidFill>
              </a:rPr>
              <a:t>internetu</a:t>
            </a:r>
            <a:r>
              <a:rPr lang="pl-PL" sz="1600" dirty="0">
                <a:solidFill>
                  <a:schemeClr val="tx1"/>
                </a:solidFill>
              </a:rPr>
              <a:t> dla </a:t>
            </a:r>
            <a:r>
              <a:rPr lang="pl-PL" sz="1600" dirty="0" err="1">
                <a:solidFill>
                  <a:schemeClr val="tx1"/>
                </a:solidFill>
              </a:rPr>
              <a:t>MŚP</a:t>
            </a:r>
            <a:r>
              <a:rPr lang="pl-PL" sz="1600" dirty="0">
                <a:solidFill>
                  <a:schemeClr val="tx1"/>
                </a:solidFill>
              </a:rPr>
              <a:t> w skali regionu.</a:t>
            </a:r>
            <a:endParaRPr lang="pl-PL" sz="1600" dirty="0" smtClean="0">
              <a:solidFill>
                <a:schemeClr val="tx1"/>
              </a:solidFill>
            </a:endParaRPr>
          </a:p>
          <a:p>
            <a:pPr marL="285750" lvl="0" indent="-285750" algn="just">
              <a:spcBef>
                <a:spcPts val="600"/>
              </a:spcBef>
              <a:spcAft>
                <a:spcPts val="600"/>
              </a:spcAft>
              <a:buFont typeface="Arial" panose="020B0604020202020204" pitchFamily="34" charset="0"/>
              <a:buChar char="•"/>
            </a:pPr>
            <a:r>
              <a:rPr lang="pl-PL" sz="1600" dirty="0" smtClean="0">
                <a:solidFill>
                  <a:schemeClr val="tx1"/>
                </a:solidFill>
              </a:rPr>
              <a:t>Pozostałe </a:t>
            </a:r>
            <a:r>
              <a:rPr lang="pl-PL" sz="1600" dirty="0">
                <a:solidFill>
                  <a:schemeClr val="tx1"/>
                </a:solidFill>
              </a:rPr>
              <a:t>wskaźniki monitorowania Działania 4.1. były </a:t>
            </a:r>
            <a:r>
              <a:rPr lang="pl-PL" sz="1600" b="1" dirty="0">
                <a:solidFill>
                  <a:schemeClr val="tx1"/>
                </a:solidFill>
              </a:rPr>
              <a:t>trudne do monitorowania </a:t>
            </a:r>
            <a:r>
              <a:rPr lang="pl-PL" sz="1600" dirty="0">
                <a:solidFill>
                  <a:schemeClr val="tx1"/>
                </a:solidFill>
              </a:rPr>
              <a:t>przez beneficjentów ze względu na </a:t>
            </a:r>
            <a:r>
              <a:rPr lang="pl-PL" sz="1600" b="1" dirty="0">
                <a:solidFill>
                  <a:schemeClr val="tx1"/>
                </a:solidFill>
              </a:rPr>
              <a:t>brak wartości bazowych</a:t>
            </a:r>
            <a:r>
              <a:rPr lang="pl-PL" sz="1600" dirty="0">
                <a:solidFill>
                  <a:schemeClr val="tx1"/>
                </a:solidFill>
              </a:rPr>
              <a:t>. </a:t>
            </a:r>
          </a:p>
          <a:p>
            <a:pPr algn="just">
              <a:spcBef>
                <a:spcPts val="600"/>
              </a:spcBef>
              <a:spcAft>
                <a:spcPts val="600"/>
              </a:spcAft>
            </a:pPr>
            <a:endParaRPr lang="pl-PL" sz="160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spTree>
    <p:extLst>
      <p:ext uri="{BB962C8B-B14F-4D97-AF65-F5344CB8AC3E}">
        <p14:creationId xmlns:p14="http://schemas.microsoft.com/office/powerpoint/2010/main" xmlns="" val="41014342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57908" y="150398"/>
            <a:ext cx="8498983" cy="686314"/>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a:r>
              <a:rPr lang="pl-PL" sz="2000" b="1" dirty="0" smtClean="0">
                <a:solidFill>
                  <a:schemeClr val="tx1"/>
                </a:solidFill>
              </a:rPr>
              <a:t>Ocena środków zaradczych podejmowanych </a:t>
            </a:r>
            <a:br>
              <a:rPr lang="pl-PL" sz="2000" b="1" dirty="0" smtClean="0">
                <a:solidFill>
                  <a:schemeClr val="tx1"/>
                </a:solidFill>
              </a:rPr>
            </a:br>
            <a:r>
              <a:rPr lang="pl-PL" sz="2000" b="1" dirty="0" smtClean="0">
                <a:solidFill>
                  <a:schemeClr val="tx1"/>
                </a:solidFill>
              </a:rPr>
              <a:t>przez Instytucję Zarządzającą</a:t>
            </a:r>
            <a:endParaRPr lang="pl-PL" sz="2000" b="1" dirty="0">
              <a:solidFill>
                <a:schemeClr val="tx1"/>
              </a:solidFill>
            </a:endParaRPr>
          </a:p>
        </p:txBody>
      </p:sp>
      <p:sp>
        <p:nvSpPr>
          <p:cNvPr id="7" name="Prostokąt zaokrąglony 6"/>
          <p:cNvSpPr/>
          <p:nvPr/>
        </p:nvSpPr>
        <p:spPr>
          <a:xfrm>
            <a:off x="248482" y="1052736"/>
            <a:ext cx="8608409" cy="554461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just">
              <a:spcBef>
                <a:spcPts val="600"/>
              </a:spcBef>
            </a:pPr>
            <a:r>
              <a:rPr lang="pl-PL" sz="1600" dirty="0" smtClean="0">
                <a:solidFill>
                  <a:schemeClr val="tx1"/>
                </a:solidFill>
              </a:rPr>
              <a:t>Instytucja </a:t>
            </a:r>
            <a:r>
              <a:rPr lang="pl-PL" sz="1600" dirty="0">
                <a:solidFill>
                  <a:schemeClr val="tx1"/>
                </a:solidFill>
              </a:rPr>
              <a:t>Zarządzająca RPO WK-P podejmowała </a:t>
            </a:r>
            <a:r>
              <a:rPr lang="pl-PL" sz="1600" b="1" dirty="0">
                <a:solidFill>
                  <a:schemeClr val="tx1"/>
                </a:solidFill>
              </a:rPr>
              <a:t>skuteczne środki zaradcze </a:t>
            </a:r>
            <a:r>
              <a:rPr lang="pl-PL" sz="1600" dirty="0">
                <a:solidFill>
                  <a:schemeClr val="tx1"/>
                </a:solidFill>
              </a:rPr>
              <a:t>polegające na </a:t>
            </a:r>
            <a:r>
              <a:rPr lang="pl-PL" sz="1600" b="1" dirty="0">
                <a:solidFill>
                  <a:schemeClr val="tx1"/>
                </a:solidFill>
              </a:rPr>
              <a:t>kierowaniu alokacji na działania, w których zdiagnozowano zagrożenie </a:t>
            </a:r>
            <a:r>
              <a:rPr lang="pl-PL" sz="1600" dirty="0">
                <a:solidFill>
                  <a:schemeClr val="tx1"/>
                </a:solidFill>
              </a:rPr>
              <a:t>osiągnięcia zaplanowanej wartości docelowej wskaźnika w latach 2013 i 2014 oraz na obniżaniu wartości progowych realizacji projektów, dla zapewnienia większej kontraktacji środków w odpowiadających projektach. </a:t>
            </a:r>
            <a:endParaRPr lang="pl-PL" sz="1600" dirty="0" smtClean="0">
              <a:solidFill>
                <a:schemeClr val="tx1"/>
              </a:solidFill>
            </a:endParaRPr>
          </a:p>
          <a:p>
            <a:pPr lvl="0" algn="just">
              <a:spcBef>
                <a:spcPts val="600"/>
              </a:spcBef>
            </a:pPr>
            <a:endParaRPr lang="pl-PL" sz="1600" dirty="0" smtClean="0">
              <a:solidFill>
                <a:schemeClr val="tx1"/>
              </a:solidFill>
            </a:endParaRPr>
          </a:p>
          <a:p>
            <a:pPr algn="just">
              <a:spcBef>
                <a:spcPts val="600"/>
              </a:spcBef>
            </a:pPr>
            <a:r>
              <a:rPr lang="pl-PL" sz="1600" dirty="0" smtClean="0">
                <a:solidFill>
                  <a:schemeClr val="tx1"/>
                </a:solidFill>
              </a:rPr>
              <a:t>Zidentyfikowano </a:t>
            </a:r>
            <a:r>
              <a:rPr lang="pl-PL" sz="1600" dirty="0">
                <a:solidFill>
                  <a:schemeClr val="tx1"/>
                </a:solidFill>
              </a:rPr>
              <a:t>także </a:t>
            </a:r>
            <a:r>
              <a:rPr lang="pl-PL" sz="1600" b="1" dirty="0">
                <a:solidFill>
                  <a:schemeClr val="tx1"/>
                </a:solidFill>
              </a:rPr>
              <a:t>inne skuteczne działania zaradcze</a:t>
            </a:r>
            <a:r>
              <a:rPr lang="pl-PL" sz="1600" dirty="0">
                <a:solidFill>
                  <a:schemeClr val="tx1"/>
                </a:solidFill>
              </a:rPr>
              <a:t>:</a:t>
            </a:r>
          </a:p>
          <a:p>
            <a:pPr marL="285750" indent="-285750" algn="just">
              <a:spcBef>
                <a:spcPts val="600"/>
              </a:spcBef>
              <a:buFont typeface="Arial" panose="020B0604020202020204" pitchFamily="34" charset="0"/>
              <a:buChar char="•"/>
            </a:pPr>
            <a:r>
              <a:rPr lang="pl-PL" sz="1450" dirty="0" smtClean="0">
                <a:solidFill>
                  <a:schemeClr val="tx1"/>
                </a:solidFill>
              </a:rPr>
              <a:t>przeprowadzanie </a:t>
            </a:r>
            <a:r>
              <a:rPr lang="pl-PL" sz="1450" b="1" dirty="0">
                <a:solidFill>
                  <a:schemeClr val="tx1"/>
                </a:solidFill>
              </a:rPr>
              <a:t>dodatkowych naborów </a:t>
            </a:r>
            <a:r>
              <a:rPr lang="pl-PL" sz="1450" dirty="0">
                <a:solidFill>
                  <a:schemeClr val="tx1"/>
                </a:solidFill>
              </a:rPr>
              <a:t>wniosków o dofinansowanie projektów (Działanie 2.1., Działanie 2.2.),</a:t>
            </a:r>
          </a:p>
          <a:p>
            <a:pPr marL="285750" indent="-285750" algn="just">
              <a:spcBef>
                <a:spcPts val="600"/>
              </a:spcBef>
              <a:buFont typeface="Arial" panose="020B0604020202020204" pitchFamily="34" charset="0"/>
              <a:buChar char="•"/>
            </a:pPr>
            <a:r>
              <a:rPr lang="pl-PL" sz="1450" dirty="0" smtClean="0">
                <a:solidFill>
                  <a:schemeClr val="tx1"/>
                </a:solidFill>
              </a:rPr>
              <a:t>podpisanie </a:t>
            </a:r>
            <a:r>
              <a:rPr lang="pl-PL" sz="1450" b="1" dirty="0">
                <a:solidFill>
                  <a:schemeClr val="tx1"/>
                </a:solidFill>
              </a:rPr>
              <a:t>nowych umów </a:t>
            </a:r>
            <a:r>
              <a:rPr lang="pl-PL" sz="1450" dirty="0">
                <a:solidFill>
                  <a:schemeClr val="tx1"/>
                </a:solidFill>
              </a:rPr>
              <a:t>na realizację projektów, monitorujących wskaźnik (Działanie 4.1.),</a:t>
            </a:r>
          </a:p>
          <a:p>
            <a:pPr marL="285750" indent="-285750" algn="just">
              <a:spcBef>
                <a:spcPts val="600"/>
              </a:spcBef>
              <a:buFont typeface="Arial" panose="020B0604020202020204" pitchFamily="34" charset="0"/>
              <a:buChar char="•"/>
            </a:pPr>
            <a:r>
              <a:rPr lang="pl-PL" sz="1450" b="1" dirty="0" smtClean="0">
                <a:solidFill>
                  <a:schemeClr val="tx1"/>
                </a:solidFill>
              </a:rPr>
              <a:t>obniżenie </a:t>
            </a:r>
            <a:r>
              <a:rPr lang="pl-PL" sz="1450" b="1" dirty="0">
                <a:solidFill>
                  <a:schemeClr val="tx1"/>
                </a:solidFill>
              </a:rPr>
              <a:t>wartości docelowej wskaźnika </a:t>
            </a:r>
            <a:r>
              <a:rPr lang="pl-PL" sz="1450" dirty="0">
                <a:solidFill>
                  <a:schemeClr val="tx1"/>
                </a:solidFill>
              </a:rPr>
              <a:t>(Działanie 2.2., wskaźnik Liczba projektów z zakresu gospodarki odpadami),</a:t>
            </a:r>
          </a:p>
          <a:p>
            <a:pPr marL="285750" indent="-285750" algn="just">
              <a:spcBef>
                <a:spcPts val="600"/>
              </a:spcBef>
              <a:buFont typeface="Arial" panose="020B0604020202020204" pitchFamily="34" charset="0"/>
              <a:buChar char="•"/>
            </a:pPr>
            <a:r>
              <a:rPr lang="pl-PL" sz="1450" b="1" dirty="0" smtClean="0">
                <a:solidFill>
                  <a:schemeClr val="tx1"/>
                </a:solidFill>
              </a:rPr>
              <a:t>propagowanie </a:t>
            </a:r>
            <a:r>
              <a:rPr lang="pl-PL" sz="1450" b="1" dirty="0">
                <a:solidFill>
                  <a:schemeClr val="tx1"/>
                </a:solidFill>
              </a:rPr>
              <a:t>instrumentów zwrotnych </a:t>
            </a:r>
            <a:r>
              <a:rPr lang="pl-PL" sz="1450" dirty="0">
                <a:solidFill>
                  <a:schemeClr val="tx1"/>
                </a:solidFill>
              </a:rPr>
              <a:t>jako formy wsparcia przedsiębiorstw (Działanie 5.1.),</a:t>
            </a:r>
          </a:p>
          <a:p>
            <a:pPr marL="285750" indent="-285750" algn="just">
              <a:spcBef>
                <a:spcPts val="600"/>
              </a:spcBef>
              <a:buFont typeface="Arial" panose="020B0604020202020204" pitchFamily="34" charset="0"/>
              <a:buChar char="•"/>
            </a:pPr>
            <a:r>
              <a:rPr lang="pl-PL" sz="1450" dirty="0" smtClean="0">
                <a:solidFill>
                  <a:schemeClr val="tx1"/>
                </a:solidFill>
              </a:rPr>
              <a:t>zmniejszenie </a:t>
            </a:r>
            <a:r>
              <a:rPr lang="pl-PL" sz="1450" b="1" dirty="0">
                <a:solidFill>
                  <a:schemeClr val="tx1"/>
                </a:solidFill>
              </a:rPr>
              <a:t>wartości bazowej udzielanych pożyczek i poręczeń </a:t>
            </a:r>
            <a:r>
              <a:rPr lang="pl-PL" sz="1450" dirty="0">
                <a:solidFill>
                  <a:schemeClr val="tx1"/>
                </a:solidFill>
              </a:rPr>
              <a:t>co przyczyniło się do obniżenia ryzyka związanego z zastosowaniem instrumentów zwrotnych (Działanie 5.1.),</a:t>
            </a:r>
          </a:p>
          <a:p>
            <a:pPr marL="285750" indent="-285750" algn="just">
              <a:spcBef>
                <a:spcPts val="600"/>
              </a:spcBef>
              <a:buFont typeface="Arial" panose="020B0604020202020204" pitchFamily="34" charset="0"/>
              <a:buChar char="•"/>
            </a:pPr>
            <a:r>
              <a:rPr lang="pl-PL" sz="1450" b="1" dirty="0" smtClean="0">
                <a:solidFill>
                  <a:schemeClr val="tx1"/>
                </a:solidFill>
              </a:rPr>
              <a:t>zmniejszenie </a:t>
            </a:r>
            <a:r>
              <a:rPr lang="pl-PL" sz="1450" b="1" dirty="0">
                <a:solidFill>
                  <a:schemeClr val="tx1"/>
                </a:solidFill>
              </a:rPr>
              <a:t>górnego progu </a:t>
            </a:r>
            <a:r>
              <a:rPr lang="pl-PL" sz="1450" dirty="0">
                <a:solidFill>
                  <a:schemeClr val="tx1"/>
                </a:solidFill>
              </a:rPr>
              <a:t>wsparcia w interwencjach realizowanych w ramach Funduszu Powierniczego </a:t>
            </a:r>
            <a:r>
              <a:rPr lang="pl-PL" sz="1450" dirty="0" err="1">
                <a:solidFill>
                  <a:schemeClr val="tx1"/>
                </a:solidFill>
              </a:rPr>
              <a:t>JEREMIE</a:t>
            </a:r>
            <a:r>
              <a:rPr lang="pl-PL" sz="1450" dirty="0">
                <a:solidFill>
                  <a:schemeClr val="tx1"/>
                </a:solidFill>
              </a:rPr>
              <a:t> (Działanie 5.1.),</a:t>
            </a:r>
          </a:p>
          <a:p>
            <a:pPr marL="285750" indent="-285750" algn="just">
              <a:spcBef>
                <a:spcPts val="600"/>
              </a:spcBef>
              <a:buFont typeface="Arial" panose="020B0604020202020204" pitchFamily="34" charset="0"/>
              <a:buChar char="•"/>
            </a:pPr>
            <a:r>
              <a:rPr lang="pl-PL" sz="1450" dirty="0" smtClean="0">
                <a:solidFill>
                  <a:schemeClr val="tx1"/>
                </a:solidFill>
              </a:rPr>
              <a:t>stosowanie </a:t>
            </a:r>
            <a:r>
              <a:rPr lang="pl-PL" sz="1450" b="1" dirty="0">
                <a:solidFill>
                  <a:schemeClr val="tx1"/>
                </a:solidFill>
              </a:rPr>
              <a:t>zachęt dla pośredników finansowych </a:t>
            </a:r>
            <a:r>
              <a:rPr lang="pl-PL" sz="1450" dirty="0">
                <a:solidFill>
                  <a:schemeClr val="tx1"/>
                </a:solidFill>
              </a:rPr>
              <a:t>do wspierania </a:t>
            </a:r>
            <a:r>
              <a:rPr lang="pl-PL" sz="1450" dirty="0" smtClean="0">
                <a:solidFill>
                  <a:schemeClr val="tx1"/>
                </a:solidFill>
              </a:rPr>
              <a:t>mikroprzedsiębiorstw.</a:t>
            </a:r>
            <a:endParaRPr lang="pl-PL" sz="1450" dirty="0">
              <a:solidFill>
                <a:schemeClr val="tx1"/>
              </a:solidFill>
            </a:endParaRPr>
          </a:p>
        </p:txBody>
      </p:sp>
      <p:sp>
        <p:nvSpPr>
          <p:cNvPr id="2" name="Prostokąt 1"/>
          <p:cNvSpPr/>
          <p:nvPr/>
        </p:nvSpPr>
        <p:spPr>
          <a:xfrm>
            <a:off x="2286000" y="1720840"/>
            <a:ext cx="4572000" cy="369332"/>
          </a:xfrm>
          <a:prstGeom prst="rect">
            <a:avLst/>
          </a:prstGeom>
        </p:spPr>
        <p:txBody>
          <a:bodyPr>
            <a:spAutoFit/>
          </a:bodyPr>
          <a:lstStyle/>
          <a:p>
            <a:r>
              <a:rPr lang="pl-PL" dirty="0"/>
              <a:t> </a:t>
            </a:r>
          </a:p>
        </p:txBody>
      </p:sp>
    </p:spTree>
    <p:extLst>
      <p:ext uri="{BB962C8B-B14F-4D97-AF65-F5344CB8AC3E}">
        <p14:creationId xmlns:p14="http://schemas.microsoft.com/office/powerpoint/2010/main" xmlns="" val="2766101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rostokąt zaokrąglony 12"/>
          <p:cNvSpPr/>
          <p:nvPr/>
        </p:nvSpPr>
        <p:spPr>
          <a:xfrm>
            <a:off x="321439" y="1643050"/>
            <a:ext cx="8501122" cy="500066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pl-PL"/>
          </a:p>
        </p:txBody>
      </p:sp>
      <p:sp>
        <p:nvSpPr>
          <p:cNvPr id="2" name="Symbol zastępczy zawartości 1"/>
          <p:cNvSpPr>
            <a:spLocks noGrp="1"/>
          </p:cNvSpPr>
          <p:nvPr>
            <p:ph sz="quarter" idx="1"/>
          </p:nvPr>
        </p:nvSpPr>
        <p:spPr>
          <a:xfrm>
            <a:off x="685800" y="3000372"/>
            <a:ext cx="7772400" cy="1285884"/>
          </a:xfrm>
        </p:spPr>
        <p:txBody>
          <a:bodyPr>
            <a:normAutofit/>
          </a:bodyPr>
          <a:lstStyle/>
          <a:p>
            <a:pPr algn="ctr">
              <a:buNone/>
            </a:pPr>
            <a:r>
              <a:rPr lang="pl-PL" sz="4000" b="1" dirty="0" smtClean="0"/>
              <a:t>Dziękujemy</a:t>
            </a:r>
            <a:endParaRPr lang="pl-PL" sz="4000" b="1" dirty="0"/>
          </a:p>
        </p:txBody>
      </p:sp>
      <p:sp>
        <p:nvSpPr>
          <p:cNvPr id="4" name="Rounded Rectangle 4"/>
          <p:cNvSpPr/>
          <p:nvPr/>
        </p:nvSpPr>
        <p:spPr>
          <a:xfrm>
            <a:off x="5580112" y="5085184"/>
            <a:ext cx="3096344" cy="1152128"/>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pl-PL" dirty="0"/>
          </a:p>
        </p:txBody>
      </p:sp>
      <p:pic>
        <p:nvPicPr>
          <p:cNvPr id="5" name="Picture 18" descr="logo.png"/>
          <p:cNvPicPr>
            <a:picLocks noChangeAspect="1"/>
          </p:cNvPicPr>
          <p:nvPr/>
        </p:nvPicPr>
        <p:blipFill>
          <a:blip r:embed="rId2" cstate="print"/>
          <a:stretch>
            <a:fillRect/>
          </a:stretch>
        </p:blipFill>
        <p:spPr>
          <a:xfrm>
            <a:off x="6156176" y="5331296"/>
            <a:ext cx="2080518" cy="762000"/>
          </a:xfrm>
          <a:prstGeom prst="rect">
            <a:avLst/>
          </a:prstGeom>
          <a:effectLst>
            <a:outerShdw blurRad="152400" dir="5400000" sx="107000" sy="107000" algn="t" rotWithShape="0">
              <a:prstClr val="black">
                <a:alpha val="25000"/>
              </a:prstClr>
            </a:outerShdw>
          </a:effectLst>
        </p:spPr>
      </p:pic>
      <p:sp>
        <p:nvSpPr>
          <p:cNvPr id="6" name="pole tekstowe 5"/>
          <p:cNvSpPr txBox="1"/>
          <p:nvPr/>
        </p:nvSpPr>
        <p:spPr>
          <a:xfrm>
            <a:off x="6588224" y="5085184"/>
            <a:ext cx="1368152" cy="307777"/>
          </a:xfrm>
          <a:prstGeom prst="rect">
            <a:avLst/>
          </a:prstGeom>
          <a:noFill/>
        </p:spPr>
        <p:txBody>
          <a:bodyPr wrap="square" rtlCol="0">
            <a:spAutoFit/>
          </a:bodyPr>
          <a:lstStyle/>
          <a:p>
            <a:r>
              <a:rPr lang="pl-PL" sz="1400" b="1" dirty="0" smtClean="0">
                <a:solidFill>
                  <a:srgbClr val="FF8601"/>
                </a:solidFill>
              </a:rPr>
              <a:t>Wykonawca:</a:t>
            </a:r>
            <a:endParaRPr lang="pl-PL" sz="1400" b="1" dirty="0">
              <a:solidFill>
                <a:srgbClr val="FF8601"/>
              </a:solidFill>
            </a:endParaRPr>
          </a:p>
        </p:txBody>
      </p:sp>
      <p:pic>
        <p:nvPicPr>
          <p:cNvPr id="11" name="Obraz 10" descr="logotypy"/>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43608" y="116632"/>
            <a:ext cx="7060257" cy="1152128"/>
          </a:xfrm>
          <a:prstGeom prst="rect">
            <a:avLst/>
          </a:prstGeom>
          <a:noFill/>
          <a:ln>
            <a:noFill/>
          </a:ln>
        </p:spPr>
      </p:pic>
      <p:sp>
        <p:nvSpPr>
          <p:cNvPr id="2050" name="Pole tekstowe 2"/>
          <p:cNvSpPr txBox="1">
            <a:spLocks noChangeArrowheads="1"/>
          </p:cNvSpPr>
          <p:nvPr/>
        </p:nvSpPr>
        <p:spPr bwMode="auto">
          <a:xfrm>
            <a:off x="1115616" y="908720"/>
            <a:ext cx="7143750" cy="3778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1" u="none" strike="noStrike" cap="none" normalizeH="0" baseline="0" dirty="0" smtClean="0">
                <a:ln>
                  <a:noFill/>
                </a:ln>
                <a:solidFill>
                  <a:schemeClr val="tx1"/>
                </a:solidFill>
                <a:effectLst/>
                <a:latin typeface="Calibri" pitchFamily="34" charset="0"/>
              </a:rPr>
              <a:t>Projekt jest finansowany ze środków Europejskiego Funduszu Rozwoju Regionalnego </a:t>
            </a:r>
            <a:r>
              <a:rPr kumimoji="0" lang="pl-PL" sz="800" b="0" i="1" u="none" strike="noStrike" cap="none" normalizeH="0" baseline="0" dirty="0" smtClean="0">
                <a:ln>
                  <a:noFill/>
                </a:ln>
                <a:solidFill>
                  <a:schemeClr val="tx1"/>
                </a:solidFill>
                <a:effectLst/>
                <a:latin typeface="Times New Roman" pitchFamily="18" charset="0"/>
              </a:rPr>
              <a:t/>
            </a:r>
            <a:br>
              <a:rPr kumimoji="0" lang="pl-PL" sz="800" b="0" i="1" u="none" strike="noStrike" cap="none" normalizeH="0" baseline="0" dirty="0" smtClean="0">
                <a:ln>
                  <a:noFill/>
                </a:ln>
                <a:solidFill>
                  <a:schemeClr val="tx1"/>
                </a:solidFill>
                <a:effectLst/>
                <a:latin typeface="Times New Roman" pitchFamily="18" charset="0"/>
              </a:rPr>
            </a:br>
            <a:r>
              <a:rPr kumimoji="0" lang="pl-PL" sz="800" b="0" i="1" u="none" strike="noStrike" cap="none" normalizeH="0" baseline="0" dirty="0" smtClean="0">
                <a:ln>
                  <a:noFill/>
                </a:ln>
                <a:solidFill>
                  <a:schemeClr val="tx1"/>
                </a:solidFill>
                <a:effectLst/>
                <a:latin typeface="Calibri" pitchFamily="34" charset="0"/>
              </a:rPr>
              <a:t>w ramach Regionalnego Programu Operacyjnego Województwa Kujawsko-Pomorskiego na lata 2007-2013</a:t>
            </a:r>
            <a:endParaRPr kumimoji="0" lang="pl-PL"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rostokąt zaokrąglony 21"/>
          <p:cNvSpPr/>
          <p:nvPr/>
        </p:nvSpPr>
        <p:spPr>
          <a:xfrm>
            <a:off x="250001" y="928670"/>
            <a:ext cx="8643998" cy="5429288"/>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solidFill>
            </a:endParaRPr>
          </a:p>
        </p:txBody>
      </p:sp>
      <p:sp>
        <p:nvSpPr>
          <p:cNvPr id="6" name="Prostokąt 5"/>
          <p:cNvSpPr/>
          <p:nvPr/>
        </p:nvSpPr>
        <p:spPr>
          <a:xfrm>
            <a:off x="285720" y="214290"/>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400" b="1" dirty="0" smtClean="0">
                <a:solidFill>
                  <a:schemeClr val="tx1"/>
                </a:solidFill>
                <a:latin typeface="+mj-lt"/>
              </a:rPr>
              <a:t>Cel badania</a:t>
            </a:r>
            <a:endParaRPr lang="pl-PL" sz="2400" b="1" kern="1200" dirty="0">
              <a:solidFill>
                <a:schemeClr val="tx1"/>
              </a:solidFill>
              <a:latin typeface="+mj-lt"/>
            </a:endParaRPr>
          </a:p>
        </p:txBody>
      </p:sp>
      <p:graphicFrame>
        <p:nvGraphicFramePr>
          <p:cNvPr id="20" name="Diagram 19"/>
          <p:cNvGraphicFramePr/>
          <p:nvPr>
            <p:extLst>
              <p:ext uri="{D42A27DB-BD31-4B8C-83A1-F6EECF244321}">
                <p14:modId xmlns:p14="http://schemas.microsoft.com/office/powerpoint/2010/main" xmlns="" val="364187194"/>
              </p:ext>
            </p:extLst>
          </p:nvPr>
        </p:nvGraphicFramePr>
        <p:xfrm>
          <a:off x="971600" y="1844824"/>
          <a:ext cx="7200800"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rostokąt zaokrąglony 21"/>
          <p:cNvSpPr/>
          <p:nvPr/>
        </p:nvSpPr>
        <p:spPr>
          <a:xfrm>
            <a:off x="250001" y="928670"/>
            <a:ext cx="8643998" cy="5429288"/>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rostokąt 5"/>
          <p:cNvSpPr/>
          <p:nvPr/>
        </p:nvSpPr>
        <p:spPr>
          <a:xfrm>
            <a:off x="285720" y="214290"/>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000" b="1" dirty="0" smtClean="0">
                <a:solidFill>
                  <a:schemeClr val="tx1"/>
                </a:solidFill>
                <a:latin typeface="+mj-lt"/>
              </a:rPr>
              <a:t>Etapy badania</a:t>
            </a:r>
            <a:endParaRPr lang="pl-PL" sz="2000" b="1" kern="1200" dirty="0">
              <a:solidFill>
                <a:schemeClr val="tx1"/>
              </a:solidFill>
              <a:latin typeface="+mj-lt"/>
            </a:endParaRPr>
          </a:p>
        </p:txBody>
      </p:sp>
      <p:graphicFrame>
        <p:nvGraphicFramePr>
          <p:cNvPr id="5" name="Diagram 4"/>
          <p:cNvGraphicFramePr/>
          <p:nvPr>
            <p:extLst>
              <p:ext uri="{D42A27DB-BD31-4B8C-83A1-F6EECF244321}">
                <p14:modId xmlns:p14="http://schemas.microsoft.com/office/powerpoint/2010/main" xmlns="" val="3542748379"/>
              </p:ext>
            </p:extLst>
          </p:nvPr>
        </p:nvGraphicFramePr>
        <p:xfrm>
          <a:off x="989602" y="1916832"/>
          <a:ext cx="7164796"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bjaśnienie owalne 1"/>
          <p:cNvSpPr/>
          <p:nvPr/>
        </p:nvSpPr>
        <p:spPr>
          <a:xfrm>
            <a:off x="6588224" y="928670"/>
            <a:ext cx="1800200" cy="106017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solidFill>
                  <a:schemeClr val="tx1"/>
                </a:solidFill>
              </a:rPr>
              <a:t>Tu  jesteśmy</a:t>
            </a:r>
            <a:endParaRPr lang="pl-PL"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2641551639"/>
              </p:ext>
            </p:extLst>
          </p:nvPr>
        </p:nvGraphicFramePr>
        <p:xfrm>
          <a:off x="467544" y="836712"/>
          <a:ext cx="842493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rostokąt 4"/>
          <p:cNvSpPr/>
          <p:nvPr/>
        </p:nvSpPr>
        <p:spPr>
          <a:xfrm>
            <a:off x="285720" y="214290"/>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000" b="1" dirty="0" smtClean="0">
                <a:solidFill>
                  <a:schemeClr val="tx1"/>
                </a:solidFill>
                <a:latin typeface="+mj-lt"/>
              </a:rPr>
              <a:t>Etap I – Pytania badawcze</a:t>
            </a:r>
            <a:endParaRPr lang="pl-PL" sz="2000" b="1" kern="1200" dirty="0">
              <a:solidFill>
                <a:schemeClr val="tx1"/>
              </a:solidFill>
              <a:latin typeface="+mj-lt"/>
            </a:endParaRPr>
          </a:p>
        </p:txBody>
      </p:sp>
    </p:spTree>
    <p:extLst>
      <p:ext uri="{BB962C8B-B14F-4D97-AF65-F5344CB8AC3E}">
        <p14:creationId xmlns:p14="http://schemas.microsoft.com/office/powerpoint/2010/main" xmlns="" val="3075007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rostokąt zaokrąglony 21"/>
          <p:cNvSpPr/>
          <p:nvPr/>
        </p:nvSpPr>
        <p:spPr>
          <a:xfrm>
            <a:off x="250001" y="928670"/>
            <a:ext cx="8643998" cy="542928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pl-PL" sz="2000" dirty="0"/>
          </a:p>
        </p:txBody>
      </p:sp>
      <p:sp>
        <p:nvSpPr>
          <p:cNvPr id="6" name="Prostokąt 5"/>
          <p:cNvSpPr/>
          <p:nvPr/>
        </p:nvSpPr>
        <p:spPr>
          <a:xfrm>
            <a:off x="285720" y="214290"/>
            <a:ext cx="8498983" cy="510436"/>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000" b="1" dirty="0" smtClean="0">
                <a:solidFill>
                  <a:schemeClr val="tx1"/>
                </a:solidFill>
                <a:latin typeface="+mj-lt"/>
              </a:rPr>
              <a:t>Etap II - Metodologia badania</a:t>
            </a:r>
            <a:endParaRPr lang="pl-PL" sz="2000" b="1" kern="1200" dirty="0">
              <a:solidFill>
                <a:schemeClr val="tx1"/>
              </a:solidFill>
              <a:latin typeface="+mj-lt"/>
            </a:endParaRPr>
          </a:p>
        </p:txBody>
      </p:sp>
      <p:pic>
        <p:nvPicPr>
          <p:cNvPr id="1026" name="Diagram 8"/>
          <p:cNvPicPr>
            <a:picLocks noChangeArrowheads="1"/>
          </p:cNvPicPr>
          <p:nvPr/>
        </p:nvPicPr>
        <p:blipFill>
          <a:blip r:embed="rId2" cstate="print">
            <a:extLst>
              <a:ext uri="{28A0092B-C50C-407E-A947-70E740481C1C}">
                <a14:useLocalDpi xmlns:a14="http://schemas.microsoft.com/office/drawing/2010/main" xmlns="" val="0"/>
              </a:ext>
            </a:extLst>
          </a:blip>
          <a:srcRect l="-12839" r="-12675"/>
          <a:stretch>
            <a:fillRect/>
          </a:stretch>
        </p:blipFill>
        <p:spPr bwMode="auto">
          <a:xfrm>
            <a:off x="250002" y="2060848"/>
            <a:ext cx="8643998" cy="3024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17054" y="2780928"/>
            <a:ext cx="8498983" cy="1846558"/>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4800" b="1" dirty="0" smtClean="0">
                <a:solidFill>
                  <a:schemeClr val="tx1"/>
                </a:solidFill>
                <a:latin typeface="+mj-lt"/>
              </a:rPr>
              <a:t>Wyniki badań</a:t>
            </a:r>
            <a:endParaRPr lang="pl-PL" sz="4800" b="1" kern="1200" dirty="0">
              <a:solidFill>
                <a:schemeClr val="tx1"/>
              </a:solidFill>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323528" y="116632"/>
            <a:ext cx="8498983" cy="812038"/>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pl-PL" sz="2000" b="1" i="1" dirty="0" smtClean="0">
                <a:solidFill>
                  <a:schemeClr val="tx1"/>
                </a:solidFill>
              </a:rPr>
              <a:t>Oszczędność </a:t>
            </a:r>
            <a:r>
              <a:rPr lang="pl-PL" sz="2000" b="1" i="1" dirty="0">
                <a:solidFill>
                  <a:schemeClr val="tx1"/>
                </a:solidFill>
              </a:rPr>
              <a:t>czasu na nowych i przebudowanych liniach kolejowych w przewozach pasażerskich i towarowych (</a:t>
            </a:r>
            <a:r>
              <a:rPr lang="pl-PL" sz="2000" b="1" i="1" dirty="0" smtClean="0">
                <a:solidFill>
                  <a:schemeClr val="tx1"/>
                </a:solidFill>
              </a:rPr>
              <a:t>euro/rok) (wskaźnik rezultatu)</a:t>
            </a:r>
            <a:endParaRPr lang="pl-PL" sz="2000" b="1" kern="1200" dirty="0">
              <a:solidFill>
                <a:schemeClr val="tx1"/>
              </a:solidFill>
              <a:latin typeface="+mj-lt"/>
            </a:endParaRPr>
          </a:p>
        </p:txBody>
      </p:sp>
      <p:sp>
        <p:nvSpPr>
          <p:cNvPr id="7" name="Prostokąt zaokrąglony 6"/>
          <p:cNvSpPr/>
          <p:nvPr/>
        </p:nvSpPr>
        <p:spPr>
          <a:xfrm>
            <a:off x="264909" y="1124744"/>
            <a:ext cx="8643998" cy="165618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pl-PL" sz="1600" dirty="0">
                <a:solidFill>
                  <a:schemeClr val="tx1"/>
                </a:solidFill>
              </a:rPr>
              <a:t>Główną przyczyną nieosiągnięcia zakładanej wartości docelowej wskaźnika były </a:t>
            </a:r>
            <a:r>
              <a:rPr lang="pl-PL" sz="1600" b="1" dirty="0">
                <a:solidFill>
                  <a:schemeClr val="tx1"/>
                </a:solidFill>
              </a:rPr>
              <a:t>zmiany w priorytetyzacji inwestycji w obszarze linii kolejowych </a:t>
            </a:r>
            <a:r>
              <a:rPr lang="pl-PL" sz="1600" dirty="0">
                <a:solidFill>
                  <a:schemeClr val="tx1"/>
                </a:solidFill>
              </a:rPr>
              <a:t>w okresie programowania </a:t>
            </a:r>
            <a:r>
              <a:rPr lang="pl-PL" sz="1600" dirty="0" smtClean="0">
                <a:solidFill>
                  <a:schemeClr val="tx1"/>
                </a:solidFill>
              </a:rPr>
              <a:t/>
            </a:r>
            <a:br>
              <a:rPr lang="pl-PL" sz="1600" dirty="0" smtClean="0">
                <a:solidFill>
                  <a:schemeClr val="tx1"/>
                </a:solidFill>
              </a:rPr>
            </a:br>
            <a:r>
              <a:rPr lang="pl-PL" sz="1600" dirty="0" smtClean="0">
                <a:solidFill>
                  <a:schemeClr val="tx1"/>
                </a:solidFill>
              </a:rPr>
              <a:t>2007-2013 </a:t>
            </a:r>
            <a:r>
              <a:rPr lang="pl-PL" sz="1600" dirty="0">
                <a:solidFill>
                  <a:schemeClr val="tx1"/>
                </a:solidFill>
              </a:rPr>
              <a:t>przy jednym potencjalnym beneficjencie </a:t>
            </a:r>
            <a:r>
              <a:rPr lang="pl-PL" sz="1600" dirty="0" smtClean="0">
                <a:solidFill>
                  <a:schemeClr val="tx1"/>
                </a:solidFill>
              </a:rPr>
              <a:t>działania.</a:t>
            </a:r>
          </a:p>
          <a:p>
            <a:pPr algn="just"/>
            <a:endParaRPr lang="pl-PL" sz="1600" dirty="0">
              <a:solidFill>
                <a:schemeClr val="tx1"/>
              </a:solidFill>
            </a:endParaRPr>
          </a:p>
          <a:p>
            <a:pPr algn="just"/>
            <a:r>
              <a:rPr lang="pl-PL" sz="1600" b="1" dirty="0" smtClean="0">
                <a:solidFill>
                  <a:schemeClr val="tx1"/>
                </a:solidFill>
              </a:rPr>
              <a:t>Rekomenduje się uzupełnienie przez beneficjenta informacji dotyczącej oszczędności czasu w przewozach towarowych na podstawie analiz natężenia ruchu</a:t>
            </a:r>
            <a:r>
              <a:rPr lang="pl-PL" sz="1600" dirty="0" smtClean="0">
                <a:solidFill>
                  <a:schemeClr val="tx1"/>
                </a:solidFill>
              </a:rPr>
              <a:t>.</a:t>
            </a:r>
            <a:endParaRPr lang="pl-PL" sz="1600" dirty="0">
              <a:solidFill>
                <a:schemeClr val="tx1"/>
              </a:solidFill>
            </a:endParaRPr>
          </a:p>
        </p:txBody>
      </p:sp>
      <p:graphicFrame>
        <p:nvGraphicFramePr>
          <p:cNvPr id="8" name="Wykres 7"/>
          <p:cNvGraphicFramePr>
            <a:graphicFrameLocks/>
          </p:cNvGraphicFramePr>
          <p:nvPr>
            <p:extLst>
              <p:ext uri="{D42A27DB-BD31-4B8C-83A1-F6EECF244321}">
                <p14:modId xmlns:p14="http://schemas.microsoft.com/office/powerpoint/2010/main" xmlns="" val="335047881"/>
              </p:ext>
            </p:extLst>
          </p:nvPr>
        </p:nvGraphicFramePr>
        <p:xfrm>
          <a:off x="323529" y="2924944"/>
          <a:ext cx="8498982" cy="2808312"/>
        </p:xfrm>
        <a:graphic>
          <a:graphicData uri="http://schemas.openxmlformats.org/drawingml/2006/chart">
            <c:chart xmlns:c="http://schemas.openxmlformats.org/drawingml/2006/chart" xmlns:r="http://schemas.openxmlformats.org/officeDocument/2006/relationships" r:id="rId2"/>
          </a:graphicData>
        </a:graphic>
      </p:graphicFrame>
      <p:sp>
        <p:nvSpPr>
          <p:cNvPr id="2" name="pole tekstowe 1"/>
          <p:cNvSpPr txBox="1"/>
          <p:nvPr/>
        </p:nvSpPr>
        <p:spPr>
          <a:xfrm>
            <a:off x="1511660" y="5995447"/>
            <a:ext cx="1584176" cy="523220"/>
          </a:xfrm>
          <a:prstGeom prst="rect">
            <a:avLst/>
          </a:prstGeom>
          <a:noFill/>
        </p:spPr>
        <p:txBody>
          <a:bodyPr wrap="square" rtlCol="0">
            <a:spAutoFit/>
          </a:bodyPr>
          <a:lstStyle/>
          <a:p>
            <a:pPr algn="ctr"/>
            <a:r>
              <a:rPr lang="pl-PL" sz="1400" b="1" dirty="0" err="1" smtClean="0">
                <a:solidFill>
                  <a:srgbClr val="FF0000"/>
                </a:solidFill>
              </a:rPr>
              <a:t>URPO</a:t>
            </a:r>
            <a:r>
              <a:rPr lang="pl-PL" sz="1400" b="1" dirty="0" smtClean="0">
                <a:solidFill>
                  <a:srgbClr val="FF0000"/>
                </a:solidFill>
              </a:rPr>
              <a:t> </a:t>
            </a:r>
            <a:r>
              <a:rPr lang="pl-PL" sz="1400" b="1" dirty="0" err="1" smtClean="0">
                <a:solidFill>
                  <a:srgbClr val="FF0000"/>
                </a:solidFill>
              </a:rPr>
              <a:t>WK</a:t>
            </a:r>
            <a:r>
              <a:rPr lang="pl-PL" sz="1400" b="1" dirty="0" smtClean="0">
                <a:solidFill>
                  <a:srgbClr val="FF0000"/>
                </a:solidFill>
              </a:rPr>
              <a:t>-P </a:t>
            </a:r>
            <a:br>
              <a:rPr lang="pl-PL" sz="1400" b="1" dirty="0" smtClean="0">
                <a:solidFill>
                  <a:srgbClr val="FF0000"/>
                </a:solidFill>
              </a:rPr>
            </a:br>
            <a:r>
              <a:rPr lang="pl-PL" sz="1400" b="1" dirty="0" smtClean="0">
                <a:solidFill>
                  <a:srgbClr val="FF0000"/>
                </a:solidFill>
              </a:rPr>
              <a:t>2007-2013</a:t>
            </a:r>
            <a:endParaRPr lang="pl-PL" sz="1400" b="1" dirty="0">
              <a:solidFill>
                <a:srgbClr val="FF0000"/>
              </a:solidFill>
            </a:endParaRPr>
          </a:p>
        </p:txBody>
      </p:sp>
      <p:sp>
        <p:nvSpPr>
          <p:cNvPr id="9" name="pole tekstowe 8"/>
          <p:cNvSpPr txBox="1"/>
          <p:nvPr/>
        </p:nvSpPr>
        <p:spPr>
          <a:xfrm>
            <a:off x="3347864" y="5887725"/>
            <a:ext cx="1648646" cy="738664"/>
          </a:xfrm>
          <a:prstGeom prst="rect">
            <a:avLst/>
          </a:prstGeom>
          <a:noFill/>
        </p:spPr>
        <p:txBody>
          <a:bodyPr wrap="square" rtlCol="0">
            <a:spAutoFit/>
          </a:bodyPr>
          <a:lstStyle/>
          <a:p>
            <a:pPr algn="ctr"/>
            <a:r>
              <a:rPr lang="pl-PL" sz="1400" b="1" dirty="0" smtClean="0">
                <a:solidFill>
                  <a:srgbClr val="FF0000"/>
                </a:solidFill>
              </a:rPr>
              <a:t>KSI </a:t>
            </a:r>
            <a:r>
              <a:rPr lang="pl-PL" sz="1400" b="1" dirty="0" err="1" smtClean="0">
                <a:solidFill>
                  <a:srgbClr val="FF0000"/>
                </a:solidFill>
              </a:rPr>
              <a:t>SIMIK</a:t>
            </a:r>
            <a:r>
              <a:rPr lang="pl-PL" sz="1400" b="1" dirty="0" smtClean="0">
                <a:solidFill>
                  <a:srgbClr val="FF0000"/>
                </a:solidFill>
              </a:rPr>
              <a:t> 07-13 stan na 31 grudnia 2014 r. </a:t>
            </a:r>
            <a:endParaRPr lang="pl-PL" sz="1400" b="1" dirty="0">
              <a:solidFill>
                <a:srgbClr val="FF0000"/>
              </a:solidFill>
            </a:endParaRPr>
          </a:p>
        </p:txBody>
      </p:sp>
      <p:sp>
        <p:nvSpPr>
          <p:cNvPr id="10" name="pole tekstowe 9"/>
          <p:cNvSpPr txBox="1"/>
          <p:nvPr/>
        </p:nvSpPr>
        <p:spPr>
          <a:xfrm>
            <a:off x="5198880" y="6087914"/>
            <a:ext cx="1648646" cy="523220"/>
          </a:xfrm>
          <a:prstGeom prst="rect">
            <a:avLst/>
          </a:prstGeom>
          <a:noFill/>
        </p:spPr>
        <p:txBody>
          <a:bodyPr wrap="square" rtlCol="0">
            <a:spAutoFit/>
          </a:bodyPr>
          <a:lstStyle/>
          <a:p>
            <a:pPr algn="ctr"/>
            <a:r>
              <a:rPr lang="pl-PL" sz="1400" b="1" dirty="0" smtClean="0">
                <a:solidFill>
                  <a:srgbClr val="FF0000"/>
                </a:solidFill>
              </a:rPr>
              <a:t>Wnioski o dofinansowanie</a:t>
            </a:r>
            <a:endParaRPr lang="pl-PL" sz="1400" b="1" dirty="0">
              <a:solidFill>
                <a:srgbClr val="FF0000"/>
              </a:solidFill>
            </a:endParaRPr>
          </a:p>
        </p:txBody>
      </p:sp>
      <p:sp>
        <p:nvSpPr>
          <p:cNvPr id="11" name="pole tekstowe 10"/>
          <p:cNvSpPr txBox="1"/>
          <p:nvPr/>
        </p:nvSpPr>
        <p:spPr>
          <a:xfrm>
            <a:off x="6875568" y="5805264"/>
            <a:ext cx="1970135" cy="954107"/>
          </a:xfrm>
          <a:prstGeom prst="rect">
            <a:avLst/>
          </a:prstGeom>
          <a:noFill/>
        </p:spPr>
        <p:txBody>
          <a:bodyPr wrap="square" rtlCol="0">
            <a:spAutoFit/>
          </a:bodyPr>
          <a:lstStyle/>
          <a:p>
            <a:pPr algn="ctr"/>
            <a:r>
              <a:rPr lang="pl-PL" sz="1400" b="1" dirty="0">
                <a:solidFill>
                  <a:srgbClr val="FF0000"/>
                </a:solidFill>
              </a:rPr>
              <a:t>Wnioski o </a:t>
            </a:r>
            <a:r>
              <a:rPr lang="pl-PL" sz="1400" b="1" dirty="0" smtClean="0">
                <a:solidFill>
                  <a:srgbClr val="FF0000"/>
                </a:solidFill>
              </a:rPr>
              <a:t>dofinansowanie,</a:t>
            </a:r>
            <a:endParaRPr lang="pl-PL" sz="1400" b="1" dirty="0">
              <a:solidFill>
                <a:srgbClr val="FF0000"/>
              </a:solidFill>
            </a:endParaRPr>
          </a:p>
          <a:p>
            <a:pPr algn="ctr"/>
            <a:r>
              <a:rPr lang="pl-PL" sz="1400" b="1" dirty="0" smtClean="0">
                <a:solidFill>
                  <a:srgbClr val="FF0000"/>
                </a:solidFill>
              </a:rPr>
              <a:t>o </a:t>
            </a:r>
            <a:r>
              <a:rPr lang="pl-PL" sz="1400" b="1" dirty="0">
                <a:solidFill>
                  <a:srgbClr val="FF0000"/>
                </a:solidFill>
              </a:rPr>
              <a:t>płatność końcową, </a:t>
            </a:r>
            <a:r>
              <a:rPr lang="pl-PL" sz="1400" b="1" dirty="0" err="1">
                <a:solidFill>
                  <a:srgbClr val="FF0000"/>
                </a:solidFill>
              </a:rPr>
              <a:t>CAWI</a:t>
            </a:r>
            <a:r>
              <a:rPr lang="pl-PL" sz="1400" b="1" dirty="0">
                <a:solidFill>
                  <a:srgbClr val="FF0000"/>
                </a:solidFill>
              </a:rPr>
              <a:t>/</a:t>
            </a:r>
            <a:r>
              <a:rPr lang="pl-PL" sz="1400" b="1" dirty="0" err="1">
                <a:solidFill>
                  <a:srgbClr val="FF0000"/>
                </a:solidFill>
              </a:rPr>
              <a:t>CATI</a:t>
            </a:r>
            <a:endParaRPr lang="pl-PL" sz="1400" b="1" dirty="0">
              <a:solidFill>
                <a:srgbClr val="FF0000"/>
              </a:solidFill>
            </a:endParaRPr>
          </a:p>
        </p:txBody>
      </p:sp>
      <p:sp>
        <p:nvSpPr>
          <p:cNvPr id="3" name="Strzałka w dół 2"/>
          <p:cNvSpPr/>
          <p:nvPr/>
        </p:nvSpPr>
        <p:spPr>
          <a:xfrm rot="10800000">
            <a:off x="2195737" y="5589240"/>
            <a:ext cx="216024" cy="3600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Strzałka w dół 11"/>
          <p:cNvSpPr/>
          <p:nvPr/>
        </p:nvSpPr>
        <p:spPr>
          <a:xfrm rot="10800000">
            <a:off x="4064175" y="5543617"/>
            <a:ext cx="216024" cy="3600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 name="Strzałka w dół 12"/>
          <p:cNvSpPr/>
          <p:nvPr/>
        </p:nvSpPr>
        <p:spPr>
          <a:xfrm rot="10800000">
            <a:off x="5882573" y="5678470"/>
            <a:ext cx="216024" cy="3600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Strzałka w dół 13"/>
          <p:cNvSpPr/>
          <p:nvPr/>
        </p:nvSpPr>
        <p:spPr>
          <a:xfrm rot="10800000">
            <a:off x="7733413" y="5527685"/>
            <a:ext cx="216024" cy="3600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xmlns="" val="1362892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pitał">
  <a:themeElements>
    <a:clrScheme name="Niestandardowy 8">
      <a:dk1>
        <a:sysClr val="windowText" lastClr="000000"/>
      </a:dk1>
      <a:lt1>
        <a:sysClr val="window" lastClr="FFFFFF"/>
      </a:lt1>
      <a:dk2>
        <a:srgbClr val="323232"/>
      </a:dk2>
      <a:lt2>
        <a:srgbClr val="E3DED1"/>
      </a:lt2>
      <a:accent1>
        <a:srgbClr val="FFC000"/>
      </a:accent1>
      <a:accent2>
        <a:srgbClr val="9F2936"/>
      </a:accent2>
      <a:accent3>
        <a:srgbClr val="FFC000"/>
      </a:accent3>
      <a:accent4>
        <a:srgbClr val="FFC000"/>
      </a:accent4>
      <a:accent5>
        <a:srgbClr val="FFC000"/>
      </a:accent5>
      <a:accent6>
        <a:srgbClr val="C19859"/>
      </a:accent6>
      <a:hlink>
        <a:srgbClr val="FFC000"/>
      </a:hlink>
      <a:folHlink>
        <a:srgbClr val="FFC000"/>
      </a:folHlink>
    </a:clrScheme>
    <a:fontScheme name="Kapitał">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apitał">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894</TotalTime>
  <Words>2670</Words>
  <Application>Microsoft Office PowerPoint</Application>
  <PresentationFormat>Pokaz na ekranie (4:3)</PresentationFormat>
  <Paragraphs>201</Paragraphs>
  <Slides>37</Slides>
  <Notes>0</Notes>
  <HiddenSlides>0</HiddenSlides>
  <MMClips>0</MMClips>
  <ScaleCrop>false</ScaleCrop>
  <HeadingPairs>
    <vt:vector size="4" baseType="variant">
      <vt:variant>
        <vt:lpstr>Motyw</vt:lpstr>
      </vt:variant>
      <vt:variant>
        <vt:i4>1</vt:i4>
      </vt:variant>
      <vt:variant>
        <vt:lpstr>Tytuły slajdów</vt:lpstr>
      </vt:variant>
      <vt:variant>
        <vt:i4>37</vt:i4>
      </vt:variant>
    </vt:vector>
  </HeadingPairs>
  <TitlesOfParts>
    <vt:vector size="38" baseType="lpstr">
      <vt:lpstr>Kapitał</vt:lpstr>
      <vt:lpstr>Ewaluacja przyczyn nieosiągnięcia zakładanych wartości docelowych wybranych wskaźników  w RPO WK-P na lata 2007-2013</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lpstr>Slajd 23</vt:lpstr>
      <vt:lpstr>Slajd 24</vt:lpstr>
      <vt:lpstr>Slajd 25</vt:lpstr>
      <vt:lpstr>Slajd 26</vt:lpstr>
      <vt:lpstr>Slajd 27</vt:lpstr>
      <vt:lpstr>Slajd 28</vt:lpstr>
      <vt:lpstr>Slajd 29</vt:lpstr>
      <vt:lpstr>Slajd 30</vt:lpstr>
      <vt:lpstr>Slajd 31</vt:lpstr>
      <vt:lpstr>Slajd 32</vt:lpstr>
      <vt:lpstr>Slajd 33</vt:lpstr>
      <vt:lpstr>Slajd 34</vt:lpstr>
      <vt:lpstr>Slajd 35</vt:lpstr>
      <vt:lpstr>Slajd 36</vt:lpstr>
      <vt:lpstr>Slajd 37</vt:lpstr>
    </vt:vector>
  </TitlesOfParts>
  <Company>Windows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Agnieszka Rudolf</dc:creator>
  <cp:lastModifiedBy>j.rudnicka</cp:lastModifiedBy>
  <cp:revision>129</cp:revision>
  <dcterms:created xsi:type="dcterms:W3CDTF">2015-05-28T09:07:30Z</dcterms:created>
  <dcterms:modified xsi:type="dcterms:W3CDTF">2015-09-09T05:09:59Z</dcterms:modified>
</cp:coreProperties>
</file>