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notesSlides/notesSlide12.xml" ContentType="application/vnd.openxmlformats-officedocument.presentationml.notesSlide+xml"/>
  <Override PartName="/ppt/charts/chart9.xml" ContentType="application/vnd.openxmlformats-officedocument.drawingml.chart+xml"/>
  <Override PartName="/ppt/notesSlides/notesSlide13.xml" ContentType="application/vnd.openxmlformats-officedocument.presentationml.notesSlide+xml"/>
  <Override PartName="/ppt/charts/chart10.xml" ContentType="application/vnd.openxmlformats-officedocument.drawingml.chart+xml"/>
  <Override PartName="/ppt/notesSlides/notesSlide14.xml" ContentType="application/vnd.openxmlformats-officedocument.presentationml.notesSlide+xml"/>
  <Override PartName="/ppt/charts/chart11.xml" ContentType="application/vnd.openxmlformats-officedocument.drawingml.chart+xml"/>
  <Override PartName="/ppt/notesSlides/notesSlide15.xml" ContentType="application/vnd.openxmlformats-officedocument.presentationml.notesSlide+xml"/>
  <Override PartName="/ppt/charts/chart12.xml" ContentType="application/vnd.openxmlformats-officedocument.drawingml.chart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9" r:id="rId4"/>
    <p:sldId id="282" r:id="rId5"/>
    <p:sldId id="261" r:id="rId6"/>
    <p:sldId id="287" r:id="rId7"/>
    <p:sldId id="267" r:id="rId8"/>
    <p:sldId id="288" r:id="rId9"/>
    <p:sldId id="260" r:id="rId10"/>
    <p:sldId id="269" r:id="rId11"/>
    <p:sldId id="271" r:id="rId12"/>
    <p:sldId id="291" r:id="rId13"/>
    <p:sldId id="296" r:id="rId14"/>
    <p:sldId id="289" r:id="rId15"/>
    <p:sldId id="274" r:id="rId16"/>
    <p:sldId id="293" r:id="rId17"/>
    <p:sldId id="297" r:id="rId18"/>
    <p:sldId id="280" r:id="rId19"/>
    <p:sldId id="295" r:id="rId20"/>
    <p:sldId id="258" r:id="rId21"/>
  </p:sldIdLst>
  <p:sldSz cx="9144000" cy="6858000" type="screen4x3"/>
  <p:notesSz cx="6669088" cy="992822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560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dane%20do%20badania\wydatki%20razem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wyniki%20symulacji%20RPO%20KP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wyniki%20symulacji%20RPO%20KP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wyniki%20symulacji%20RPO%20KP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wyniki%20symulacji%20RPO%20K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dane%20do%20badania\wydatki%20razem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dane%20do%20badania\wydatki%20razem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dane%20do%20badania\wydatki%20razem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dane%20do%20badania\wydatki%20razem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dane%20do%20badania\wydatki%20razem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wyniki%20symulacji%20RPO%20KP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wyniki%20symulacji%20RPO%20KP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anna\Pulpit\hermin%20RPO%20K-P\wyniki%20symulacji%20RPO%20K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0"/>
    </mc:Choice>
    <mc:Fallback>
      <c:style val="20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/>
              <a:t>profil wydatkowania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405796150481189"/>
          <c:y val="5.1400554097404488E-2"/>
          <c:w val="0.83538648293963258"/>
          <c:h val="0.7211245990084576"/>
        </c:manualLayout>
      </c:layout>
      <c:lineChart>
        <c:grouping val="standard"/>
        <c:varyColors val="0"/>
        <c:ser>
          <c:idx val="0"/>
          <c:order val="0"/>
          <c:tx>
            <c:strRef>
              <c:f>Arkusz1!$A$76</c:f>
              <c:strCache>
                <c:ptCount val="1"/>
                <c:pt idx="0">
                  <c:v>środki UE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numRef>
              <c:f>Arkusz1!$E$75:$M$75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Arkusz1!$B$126:$M$126</c:f>
              <c:numCache>
                <c:formatCode>0.0</c:formatCode>
                <c:ptCount val="9"/>
                <c:pt idx="0" formatCode="General">
                  <c:v>0</c:v>
                </c:pt>
                <c:pt idx="1">
                  <c:v>0.35749488891908066</c:v>
                </c:pt>
                <c:pt idx="2">
                  <c:v>6.5888335118781995</c:v>
                </c:pt>
                <c:pt idx="3">
                  <c:v>16.526759098058143</c:v>
                </c:pt>
                <c:pt idx="4">
                  <c:v>12.606716120760369</c:v>
                </c:pt>
                <c:pt idx="5">
                  <c:v>13.232618177352432</c:v>
                </c:pt>
                <c:pt idx="6">
                  <c:v>10.339874470000014</c:v>
                </c:pt>
                <c:pt idx="7">
                  <c:v>14.305346417349046</c:v>
                </c:pt>
                <c:pt idx="8">
                  <c:v>26.042357315682739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878016"/>
        <c:axId val="83329792"/>
      </c:lineChart>
      <c:catAx>
        <c:axId val="81878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3329792"/>
        <c:crosses val="autoZero"/>
        <c:auto val="1"/>
        <c:lblAlgn val="ctr"/>
        <c:lblOffset val="100"/>
        <c:noMultiLvlLbl val="0"/>
      </c:catAx>
      <c:valAx>
        <c:axId val="833297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alokacji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1878016"/>
        <c:crosses val="autoZero"/>
        <c:crossBetween val="between"/>
      </c:valAx>
    </c:plotArea>
    <c:plotVisOnly val="1"/>
    <c:dispBlanksAs val="gap"/>
    <c:showDLblsOverMax val="0"/>
  </c:chart>
  <c:spPr>
    <a:solidFill>
      <a:schemeClr val="lt1"/>
    </a:solidFill>
    <a:ln w="254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pl-PL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Arkusz1!$D$14</c:f>
              <c:strCache>
                <c:ptCount val="1"/>
                <c:pt idx="0">
                  <c:v>wpływ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numRef>
              <c:f>Arkusz1!$E$4:$R$4</c:f>
              <c:numCache>
                <c:formatCode>General</c:formatCode>
                <c:ptCount val="1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</c:numCache>
            </c:numRef>
          </c:cat>
          <c:val>
            <c:numRef>
              <c:f>Arkusz1!$E$24:$R$24</c:f>
              <c:numCache>
                <c:formatCode>0\.0</c:formatCode>
                <c:ptCount val="14"/>
                <c:pt idx="0">
                  <c:v>0</c:v>
                </c:pt>
                <c:pt idx="1">
                  <c:v>4.1509484995430057E-3</c:v>
                </c:pt>
                <c:pt idx="2">
                  <c:v>0.11844898234627266</c:v>
                </c:pt>
                <c:pt idx="3">
                  <c:v>0.30522185522353595</c:v>
                </c:pt>
                <c:pt idx="4">
                  <c:v>0.35722437040212895</c:v>
                </c:pt>
                <c:pt idx="5">
                  <c:v>0.51489323981627422</c:v>
                </c:pt>
                <c:pt idx="6">
                  <c:v>0.547257682157408</c:v>
                </c:pt>
                <c:pt idx="7">
                  <c:v>0.68356375695806548</c:v>
                </c:pt>
                <c:pt idx="8">
                  <c:v>0.98273648623140275</c:v>
                </c:pt>
                <c:pt idx="9">
                  <c:v>0.69978137914783645</c:v>
                </c:pt>
                <c:pt idx="10">
                  <c:v>0.65446614696628558</c:v>
                </c:pt>
                <c:pt idx="11">
                  <c:v>0.61316032324073433</c:v>
                </c:pt>
                <c:pt idx="12">
                  <c:v>0.58037840285797415</c:v>
                </c:pt>
                <c:pt idx="13">
                  <c:v>0.54565946823143463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612928"/>
        <c:axId val="99618816"/>
      </c:barChart>
      <c:catAx>
        <c:axId val="99612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9618816"/>
        <c:crosses val="autoZero"/>
        <c:auto val="1"/>
        <c:lblAlgn val="ctr"/>
        <c:lblOffset val="100"/>
        <c:noMultiLvlLbl val="0"/>
      </c:catAx>
      <c:valAx>
        <c:axId val="996188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pkt. proc.</a:t>
                </a:r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crossAx val="996129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pl-PL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Arkusz1!$D$14</c:f>
              <c:strCache>
                <c:ptCount val="1"/>
                <c:pt idx="0">
                  <c:v>wpływ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numRef>
              <c:f>Arkusz1!$E$4:$R$4</c:f>
              <c:numCache>
                <c:formatCode>General</c:formatCode>
                <c:ptCount val="1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</c:numCache>
            </c:numRef>
          </c:cat>
          <c:val>
            <c:numRef>
              <c:f>Arkusz1!$E$31:$R$31</c:f>
              <c:numCache>
                <c:formatCode>0\.0</c:formatCode>
                <c:ptCount val="14"/>
                <c:pt idx="0">
                  <c:v>0</c:v>
                </c:pt>
                <c:pt idx="1">
                  <c:v>0.20636099314401435</c:v>
                </c:pt>
                <c:pt idx="2">
                  <c:v>3.2539683291614234</c:v>
                </c:pt>
                <c:pt idx="3">
                  <c:v>9.3156685069977847</c:v>
                </c:pt>
                <c:pt idx="4">
                  <c:v>6.7443973789123968</c:v>
                </c:pt>
                <c:pt idx="5">
                  <c:v>7.3240133593845487</c:v>
                </c:pt>
                <c:pt idx="6">
                  <c:v>5.8601305436044822</c:v>
                </c:pt>
                <c:pt idx="7">
                  <c:v>7.7415119871774181</c:v>
                </c:pt>
                <c:pt idx="8">
                  <c:v>13.611232313897444</c:v>
                </c:pt>
                <c:pt idx="9">
                  <c:v>1.4758714863368945</c:v>
                </c:pt>
                <c:pt idx="10">
                  <c:v>1.2112431692136498</c:v>
                </c:pt>
                <c:pt idx="11">
                  <c:v>1.0136421026300024</c:v>
                </c:pt>
                <c:pt idx="12">
                  <c:v>0.92409904934898923</c:v>
                </c:pt>
                <c:pt idx="13">
                  <c:v>0.83098729930168747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681024"/>
        <c:axId val="99682560"/>
      </c:barChart>
      <c:catAx>
        <c:axId val="99681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9682560"/>
        <c:crosses val="autoZero"/>
        <c:auto val="1"/>
        <c:lblAlgn val="ctr"/>
        <c:lblOffset val="100"/>
        <c:noMultiLvlLbl val="0"/>
      </c:catAx>
      <c:valAx>
        <c:axId val="996825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0\.0" sourceLinked="1"/>
        <c:majorTickMark val="out"/>
        <c:minorTickMark val="none"/>
        <c:tickLblPos val="nextTo"/>
        <c:crossAx val="9968102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pl-PL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Arkusz1!$D$7</c:f>
              <c:strCache>
                <c:ptCount val="1"/>
                <c:pt idx="0">
                  <c:v>wpływ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Arkusz1!$E$4:$R$4</c:f>
              <c:numCache>
                <c:formatCode>General</c:formatCode>
                <c:ptCount val="1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</c:numCache>
            </c:numRef>
          </c:cat>
          <c:val>
            <c:numRef>
              <c:f>Arkusz1!$E$11:$R$11</c:f>
              <c:numCache>
                <c:formatCode>0.0</c:formatCode>
                <c:ptCount val="14"/>
                <c:pt idx="0">
                  <c:v>0</c:v>
                </c:pt>
                <c:pt idx="1">
                  <c:v>0.21943948610487524</c:v>
                </c:pt>
                <c:pt idx="2">
                  <c:v>3.7485688193504547</c:v>
                </c:pt>
                <c:pt idx="3">
                  <c:v>9.8367715942612222</c:v>
                </c:pt>
                <c:pt idx="4">
                  <c:v>8.636844560004306</c:v>
                </c:pt>
                <c:pt idx="5">
                  <c:v>9.8612106579365673</c:v>
                </c:pt>
                <c:pt idx="6">
                  <c:v>8.99758573268082</c:v>
                </c:pt>
                <c:pt idx="7">
                  <c:v>11.539565199694039</c:v>
                </c:pt>
                <c:pt idx="8">
                  <c:v>18.224392464764136</c:v>
                </c:pt>
                <c:pt idx="9">
                  <c:v>6.1536515985012556</c:v>
                </c:pt>
                <c:pt idx="10">
                  <c:v>5.6538403251199725</c:v>
                </c:pt>
                <c:pt idx="11">
                  <c:v>5.0829682832187473</c:v>
                </c:pt>
                <c:pt idx="12">
                  <c:v>4.6808288790427879</c:v>
                </c:pt>
                <c:pt idx="13">
                  <c:v>4.2714862286923108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724672"/>
        <c:axId val="99738752"/>
      </c:barChart>
      <c:catAx>
        <c:axId val="99724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9738752"/>
        <c:crosses val="autoZero"/>
        <c:auto val="1"/>
        <c:lblAlgn val="ctr"/>
        <c:lblOffset val="100"/>
        <c:noMultiLvlLbl val="0"/>
      </c:catAx>
      <c:valAx>
        <c:axId val="997387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tys szt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9972467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pl-PL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Arkusz1!$D$14</c:f>
              <c:strCache>
                <c:ptCount val="1"/>
                <c:pt idx="0">
                  <c:v>wpływ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numRef>
              <c:f>Arkusz1!$D$53:$Q$53</c:f>
              <c:numCache>
                <c:formatCode>General</c:formatCode>
                <c:ptCount val="1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</c:numCache>
            </c:numRef>
          </c:cat>
          <c:val>
            <c:numRef>
              <c:f>Arkusz1!$E$37:$R$37</c:f>
              <c:numCache>
                <c:formatCode>0\.0</c:formatCode>
                <c:ptCount val="14"/>
                <c:pt idx="0">
                  <c:v>0</c:v>
                </c:pt>
                <c:pt idx="1">
                  <c:v>-2.7637214874669525E-2</c:v>
                </c:pt>
                <c:pt idx="2">
                  <c:v>-0.41102728282351464</c:v>
                </c:pt>
                <c:pt idx="3">
                  <c:v>-1.1451422112061955</c:v>
                </c:pt>
                <c:pt idx="4">
                  <c:v>-1.0245367212341989</c:v>
                </c:pt>
                <c:pt idx="5">
                  <c:v>-1.1142610912922688</c:v>
                </c:pt>
                <c:pt idx="6">
                  <c:v>-1.0349608419192986</c:v>
                </c:pt>
                <c:pt idx="7">
                  <c:v>-1.3277871814815168</c:v>
                </c:pt>
                <c:pt idx="8">
                  <c:v>-2.1007660616348964</c:v>
                </c:pt>
                <c:pt idx="9">
                  <c:v>-0.71070810505504767</c:v>
                </c:pt>
                <c:pt idx="10">
                  <c:v>-0.65431185249899393</c:v>
                </c:pt>
                <c:pt idx="11">
                  <c:v>-0.58951077638318061</c:v>
                </c:pt>
                <c:pt idx="12">
                  <c:v>-0.54450241276067501</c:v>
                </c:pt>
                <c:pt idx="13">
                  <c:v>-0.4980769619147285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085120"/>
        <c:axId val="100086912"/>
      </c:barChart>
      <c:catAx>
        <c:axId val="100085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0086912"/>
        <c:crosses val="autoZero"/>
        <c:auto val="1"/>
        <c:lblAlgn val="ctr"/>
        <c:lblOffset val="100"/>
        <c:noMultiLvlLbl val="0"/>
      </c:catAx>
      <c:valAx>
        <c:axId val="1000869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pkt.proc.</a:t>
                </a:r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crossAx val="10008512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0"/>
    </mc:Choice>
    <mc:Fallback>
      <c:style val="20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pl-PL" sz="1100"/>
              <a:t>środki w relacji do PKB</a:t>
            </a:r>
            <a:endParaRPr lang="en-US" sz="11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405796150481189"/>
          <c:y val="5.1400554097404488E-2"/>
          <c:w val="0.83538648293963258"/>
          <c:h val="0.721124599008457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Arkusz1!$A$76</c:f>
              <c:strCache>
                <c:ptCount val="1"/>
                <c:pt idx="0">
                  <c:v>środki UE</c:v>
                </c:pt>
              </c:strCache>
            </c:strRef>
          </c:tx>
          <c:invertIfNegative val="0"/>
          <c:cat>
            <c:numRef>
              <c:f>Arkusz1!$E$75:$M$75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Arkusz1!$B$123:$M$123</c:f>
              <c:numCache>
                <c:formatCode>0.0</c:formatCode>
                <c:ptCount val="9"/>
                <c:pt idx="0" formatCode="General">
                  <c:v>0</c:v>
                </c:pt>
                <c:pt idx="1">
                  <c:v>4.0163780381335036E-2</c:v>
                </c:pt>
                <c:pt idx="2">
                  <c:v>0.7142390863716096</c:v>
                </c:pt>
                <c:pt idx="3">
                  <c:v>1.7194418591093295</c:v>
                </c:pt>
                <c:pt idx="4">
                  <c:v>1.2350031348746129</c:v>
                </c:pt>
                <c:pt idx="5">
                  <c:v>1.2102280065239692</c:v>
                </c:pt>
                <c:pt idx="6">
                  <c:v>0.89322096988876765</c:v>
                </c:pt>
                <c:pt idx="7">
                  <c:v>1.1628890401344874</c:v>
                </c:pt>
                <c:pt idx="8">
                  <c:v>1.996788233916639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387136"/>
        <c:axId val="83388672"/>
      </c:barChart>
      <c:catAx>
        <c:axId val="83387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l-PL"/>
          </a:p>
        </c:txPr>
        <c:crossAx val="83388672"/>
        <c:crosses val="autoZero"/>
        <c:auto val="1"/>
        <c:lblAlgn val="ctr"/>
        <c:lblOffset val="100"/>
        <c:noMultiLvlLbl val="0"/>
      </c:catAx>
      <c:valAx>
        <c:axId val="833886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n-US" sz="900"/>
                  <a:t>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l-PL"/>
          </a:p>
        </c:txPr>
        <c:crossAx val="833871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pl-PL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0"/>
    </mc:Choice>
    <mc:Fallback>
      <c:style val="20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pl-PL" sz="1100"/>
              <a:t>środki per capita</a:t>
            </a:r>
            <a:endParaRPr lang="en-US" sz="11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405796150481189"/>
          <c:y val="5.1400554097404488E-2"/>
          <c:w val="0.83538648293963258"/>
          <c:h val="0.721124599008457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Arkusz1!$A$76</c:f>
              <c:strCache>
                <c:ptCount val="1"/>
                <c:pt idx="0">
                  <c:v>środki UE</c:v>
                </c:pt>
              </c:strCache>
            </c:strRef>
          </c:tx>
          <c:invertIfNegative val="0"/>
          <c:cat>
            <c:numRef>
              <c:f>Arkusz1!$E$75:$M$75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Arkusz1!$B$124:$M$124</c:f>
              <c:numCache>
                <c:formatCode>0</c:formatCode>
                <c:ptCount val="9"/>
                <c:pt idx="0" formatCode="General">
                  <c:v>0</c:v>
                </c:pt>
                <c:pt idx="1">
                  <c:v>11.581851518375247</c:v>
                </c:pt>
                <c:pt idx="2">
                  <c:v>213.35692004349949</c:v>
                </c:pt>
                <c:pt idx="3">
                  <c:v>527.51394919009056</c:v>
                </c:pt>
                <c:pt idx="4">
                  <c:v>402.5827663679695</c:v>
                </c:pt>
                <c:pt idx="5">
                  <c:v>422.97353332061044</c:v>
                </c:pt>
                <c:pt idx="6">
                  <c:v>336.44773573579403</c:v>
                </c:pt>
                <c:pt idx="7">
                  <c:v>465.93225642274729</c:v>
                </c:pt>
                <c:pt idx="8">
                  <c:v>849.03805703509067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425536"/>
        <c:axId val="83427328"/>
      </c:barChart>
      <c:catAx>
        <c:axId val="83425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l-PL"/>
          </a:p>
        </c:txPr>
        <c:crossAx val="83427328"/>
        <c:crosses val="autoZero"/>
        <c:auto val="1"/>
        <c:lblAlgn val="ctr"/>
        <c:lblOffset val="100"/>
        <c:noMultiLvlLbl val="0"/>
      </c:catAx>
      <c:valAx>
        <c:axId val="834273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n-US" sz="900"/>
                  <a:t>zł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l-PL"/>
          </a:p>
        </c:txPr>
        <c:crossAx val="834255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pl-PL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900"/>
            </a:pPr>
            <a:r>
              <a:rPr lang="en-US" sz="900"/>
              <a:t>środki UE</a:t>
            </a:r>
          </a:p>
        </c:rich>
      </c:tx>
      <c:layout>
        <c:manualLayout>
          <c:xMode val="edge"/>
          <c:yMode val="edge"/>
          <c:x val="0.27050050289232547"/>
          <c:y val="4.1061585431507877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926926962840955E-2"/>
          <c:y val="0.13281226985963621"/>
          <c:w val="0.67250375282334762"/>
          <c:h val="0.84108660162621651"/>
        </c:manualLayout>
      </c:layout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900"/>
                </a:pPr>
                <a:endParaRPr lang="pl-PL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Arkusz1!$A$104:$A$106</c:f>
              <c:strCache>
                <c:ptCount val="3"/>
                <c:pt idx="0">
                  <c:v>IP</c:v>
                </c:pt>
                <c:pt idx="1">
                  <c:v>RZL </c:v>
                </c:pt>
                <c:pt idx="2">
                  <c:v>BPSP</c:v>
                </c:pt>
              </c:strCache>
            </c:strRef>
          </c:cat>
          <c:val>
            <c:numRef>
              <c:f>Arkusz1!$E$104:$E$106</c:f>
              <c:numCache>
                <c:formatCode>0.0</c:formatCode>
                <c:ptCount val="3"/>
                <c:pt idx="0">
                  <c:v>55.325635752949161</c:v>
                </c:pt>
                <c:pt idx="1">
                  <c:v>11.142674552872823</c:v>
                </c:pt>
                <c:pt idx="2">
                  <c:v>33.53168969417802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9313358108149457"/>
          <c:y val="0.250771597970192"/>
          <c:w val="0.18843173342260178"/>
          <c:h val="0.50998250417213509"/>
        </c:manualLayout>
      </c:layout>
      <c:overlay val="0"/>
      <c:txPr>
        <a:bodyPr/>
        <a:lstStyle/>
        <a:p>
          <a:pPr rtl="0">
            <a:defRPr sz="900"/>
          </a:pPr>
          <a:endParaRPr lang="pl-PL"/>
        </a:p>
      </c:txPr>
    </c:legend>
    <c:plotVisOnly val="1"/>
    <c:dispBlanksAs val="zero"/>
    <c:showDLblsOverMax val="0"/>
  </c:chart>
  <c:spPr>
    <a:ln>
      <a:noFill/>
    </a:ln>
  </c:spPr>
  <c:txPr>
    <a:bodyPr/>
    <a:lstStyle/>
    <a:p>
      <a:pPr>
        <a:defRPr sz="600"/>
      </a:pPr>
      <a:endParaRPr lang="pl-PL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900"/>
            </a:pPr>
            <a:r>
              <a:rPr lang="pl-PL" sz="900"/>
              <a:t>wkład krajowy publiczny</a:t>
            </a:r>
            <a:endParaRPr lang="en-US" sz="900"/>
          </a:p>
        </c:rich>
      </c:tx>
      <c:layout>
        <c:manualLayout>
          <c:xMode val="edge"/>
          <c:yMode val="edge"/>
          <c:x val="0.17875738362627064"/>
          <c:y val="4.1061585431507877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926926962840955E-2"/>
          <c:y val="0.13281226985963621"/>
          <c:w val="0.66902549290640489"/>
          <c:h val="0.8367364135405263"/>
        </c:manualLayout>
      </c:layout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900"/>
                </a:pPr>
                <a:endParaRPr lang="pl-PL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Arkusz1!$A$109:$A$111</c:f>
              <c:strCache>
                <c:ptCount val="3"/>
                <c:pt idx="0">
                  <c:v>IP</c:v>
                </c:pt>
                <c:pt idx="1">
                  <c:v>RZL </c:v>
                </c:pt>
                <c:pt idx="2">
                  <c:v>BPSP</c:v>
                </c:pt>
              </c:strCache>
            </c:strRef>
          </c:cat>
          <c:val>
            <c:numRef>
              <c:f>Arkusz1!$E$109:$E$111</c:f>
              <c:numCache>
                <c:formatCode>0.0</c:formatCode>
                <c:ptCount val="3"/>
                <c:pt idx="0">
                  <c:v>67.522559118044228</c:v>
                </c:pt>
                <c:pt idx="1">
                  <c:v>12.929496638433481</c:v>
                </c:pt>
                <c:pt idx="2">
                  <c:v>19.547944243522217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8081604387690029"/>
          <c:y val="0.28606052606900118"/>
          <c:w val="0.20793458509993953"/>
          <c:h val="0.43927541940575432"/>
        </c:manualLayout>
      </c:layout>
      <c:overlay val="0"/>
      <c:txPr>
        <a:bodyPr/>
        <a:lstStyle/>
        <a:p>
          <a:pPr rtl="0">
            <a:defRPr sz="900"/>
          </a:pPr>
          <a:endParaRPr lang="pl-PL"/>
        </a:p>
      </c:txPr>
    </c:legend>
    <c:plotVisOnly val="1"/>
    <c:dispBlanksAs val="zero"/>
    <c:showDLblsOverMax val="0"/>
  </c:chart>
  <c:spPr>
    <a:ln>
      <a:noFill/>
    </a:ln>
  </c:spPr>
  <c:txPr>
    <a:bodyPr/>
    <a:lstStyle/>
    <a:p>
      <a:pPr>
        <a:defRPr sz="600"/>
      </a:pPr>
      <a:endParaRPr lang="pl-PL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900"/>
            </a:pPr>
            <a:r>
              <a:rPr lang="pl-PL" sz="900"/>
              <a:t>wkład krajowy prywatny</a:t>
            </a:r>
            <a:endParaRPr lang="en-US" sz="900"/>
          </a:p>
        </c:rich>
      </c:tx>
      <c:layout>
        <c:manualLayout>
          <c:xMode val="edge"/>
          <c:yMode val="edge"/>
          <c:x val="0.16464305758533901"/>
          <c:y val="4.1061585431507877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926926962840955E-2"/>
          <c:y val="0.13281226985963621"/>
          <c:w val="0.66902549290640489"/>
          <c:h val="0.8367364135405263"/>
        </c:manualLayout>
      </c:layout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900"/>
                </a:pPr>
                <a:endParaRPr lang="pl-PL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Arkusz1!$A$114:$A$116</c:f>
              <c:strCache>
                <c:ptCount val="3"/>
                <c:pt idx="0">
                  <c:v>IP</c:v>
                </c:pt>
                <c:pt idx="1">
                  <c:v>RZL </c:v>
                </c:pt>
                <c:pt idx="2">
                  <c:v>BPSP</c:v>
                </c:pt>
              </c:strCache>
            </c:strRef>
          </c:cat>
          <c:val>
            <c:numRef>
              <c:f>Arkusz1!$E$114:$E$116</c:f>
              <c:numCache>
                <c:formatCode>0.0</c:formatCode>
                <c:ptCount val="3"/>
                <c:pt idx="0">
                  <c:v>25.627673535470276</c:v>
                </c:pt>
                <c:pt idx="1">
                  <c:v>1.8639209325857786</c:v>
                </c:pt>
                <c:pt idx="2">
                  <c:v>72.508405531943879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574071108647854"/>
          <c:y val="0.28604454879840507"/>
          <c:w val="0.2101506113341573"/>
          <c:h val="0.48256750230006834"/>
        </c:manualLayout>
      </c:layout>
      <c:overlay val="0"/>
      <c:txPr>
        <a:bodyPr/>
        <a:lstStyle/>
        <a:p>
          <a:pPr rtl="0">
            <a:defRPr sz="900"/>
          </a:pPr>
          <a:endParaRPr lang="pl-PL"/>
        </a:p>
      </c:txPr>
    </c:legend>
    <c:plotVisOnly val="1"/>
    <c:dispBlanksAs val="zero"/>
    <c:showDLblsOverMax val="0"/>
  </c:chart>
  <c:spPr>
    <a:ln>
      <a:noFill/>
    </a:ln>
  </c:spPr>
  <c:txPr>
    <a:bodyPr/>
    <a:lstStyle/>
    <a:p>
      <a:pPr>
        <a:defRPr sz="600"/>
      </a:pPr>
      <a:endParaRPr lang="pl-PL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Arkusz1!$D$7</c:f>
              <c:strCache>
                <c:ptCount val="1"/>
                <c:pt idx="0">
                  <c:v>wpływ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Arkusz1!$E$4:$R$4</c:f>
              <c:numCache>
                <c:formatCode>General</c:formatCode>
                <c:ptCount val="1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</c:numCache>
            </c:numRef>
          </c:cat>
          <c:val>
            <c:numRef>
              <c:f>Arkusz1!$E$8:$R$8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3.6581085815426351E-2</c:v>
                </c:pt>
                <c:pt idx="2">
                  <c:v>0.66357136964196017</c:v>
                </c:pt>
                <c:pt idx="3">
                  <c:v>1.800924566835284</c:v>
                </c:pt>
                <c:pt idx="4">
                  <c:v>1.7629990825339228</c:v>
                </c:pt>
                <c:pt idx="5">
                  <c:v>2.1412669476471278</c:v>
                </c:pt>
                <c:pt idx="6">
                  <c:v>2.05001490465312</c:v>
                </c:pt>
                <c:pt idx="7">
                  <c:v>2.5690973389355749</c:v>
                </c:pt>
                <c:pt idx="8">
                  <c:v>3.9005026472032331</c:v>
                </c:pt>
                <c:pt idx="9">
                  <c:v>1.8753354612286683</c:v>
                </c:pt>
                <c:pt idx="10">
                  <c:v>1.6775101690121836</c:v>
                </c:pt>
                <c:pt idx="11">
                  <c:v>1.5161332047558653</c:v>
                </c:pt>
                <c:pt idx="12">
                  <c:v>1.4006042825303879</c:v>
                </c:pt>
                <c:pt idx="13">
                  <c:v>1.2857257404479292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355968"/>
        <c:axId val="86357504"/>
      </c:barChart>
      <c:catAx>
        <c:axId val="86355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6357504"/>
        <c:crosses val="autoZero"/>
        <c:auto val="1"/>
        <c:lblAlgn val="ctr"/>
        <c:lblOffset val="100"/>
        <c:noMultiLvlLbl val="0"/>
      </c:catAx>
      <c:valAx>
        <c:axId val="863575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635596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pl-PL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Arkusz1!$D$14</c:f>
              <c:strCache>
                <c:ptCount val="1"/>
                <c:pt idx="0">
                  <c:v>wpływ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numRef>
              <c:f>Arkusz1!$E$4:$R$4</c:f>
              <c:numCache>
                <c:formatCode>General</c:formatCode>
                <c:ptCount val="1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</c:numCache>
            </c:numRef>
          </c:cat>
          <c:val>
            <c:numRef>
              <c:f>Arkusz1!$E$14:$R$14</c:f>
              <c:numCache>
                <c:formatCode>0\.0</c:formatCode>
                <c:ptCount val="14"/>
                <c:pt idx="0">
                  <c:v>0</c:v>
                </c:pt>
                <c:pt idx="1">
                  <c:v>9.7351799691978158E-3</c:v>
                </c:pt>
                <c:pt idx="2">
                  <c:v>0.17330926478076591</c:v>
                </c:pt>
                <c:pt idx="3">
                  <c:v>0.47174786799783419</c:v>
                </c:pt>
                <c:pt idx="4">
                  <c:v>0.47699515095198564</c:v>
                </c:pt>
                <c:pt idx="5">
                  <c:v>0.58511547495846017</c:v>
                </c:pt>
                <c:pt idx="6">
                  <c:v>0.59204258878266458</c:v>
                </c:pt>
                <c:pt idx="7">
                  <c:v>0.76491153700771974</c:v>
                </c:pt>
                <c:pt idx="8">
                  <c:v>1.1889926829381245</c:v>
                </c:pt>
                <c:pt idx="9">
                  <c:v>0.60643014354933911</c:v>
                </c:pt>
                <c:pt idx="10">
                  <c:v>0.564967678121576</c:v>
                </c:pt>
                <c:pt idx="11">
                  <c:v>0.52985883473160555</c:v>
                </c:pt>
                <c:pt idx="12">
                  <c:v>0.50752615271021995</c:v>
                </c:pt>
                <c:pt idx="13">
                  <c:v>0.4817691393565724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500864"/>
        <c:axId val="86502400"/>
      </c:barChart>
      <c:catAx>
        <c:axId val="86500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6502400"/>
        <c:crosses val="autoZero"/>
        <c:auto val="1"/>
        <c:lblAlgn val="ctr"/>
        <c:lblOffset val="100"/>
        <c:noMultiLvlLbl val="0"/>
      </c:catAx>
      <c:valAx>
        <c:axId val="865024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tys zł/os</a:t>
                </a:r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crossAx val="865008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pl-PL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Arkusz1!$D$14</c:f>
              <c:strCache>
                <c:ptCount val="1"/>
                <c:pt idx="0">
                  <c:v>wpływ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numRef>
              <c:f>Arkusz1!$E$4:$R$4</c:f>
              <c:numCache>
                <c:formatCode>General</c:formatCode>
                <c:ptCount val="1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</c:numCache>
            </c:numRef>
          </c:cat>
          <c:val>
            <c:numRef>
              <c:f>Arkusz1!$E$18:$R$18</c:f>
              <c:numCache>
                <c:formatCode>0\.0</c:formatCode>
                <c:ptCount val="14"/>
                <c:pt idx="0">
                  <c:v>0</c:v>
                </c:pt>
                <c:pt idx="1">
                  <c:v>1.791817738571666E-2</c:v>
                </c:pt>
                <c:pt idx="2">
                  <c:v>0.33619053438378899</c:v>
                </c:pt>
                <c:pt idx="3">
                  <c:v>0.93760447116180501</c:v>
                </c:pt>
                <c:pt idx="4">
                  <c:v>0.93552618648374164</c:v>
                </c:pt>
                <c:pt idx="5">
                  <c:v>1.1510919710771006</c:v>
                </c:pt>
                <c:pt idx="6">
                  <c:v>1.1430161853594427</c:v>
                </c:pt>
                <c:pt idx="7">
                  <c:v>1.4549585889591086</c:v>
                </c:pt>
                <c:pt idx="8">
                  <c:v>2.2172872196289859</c:v>
                </c:pt>
                <c:pt idx="9">
                  <c:v>1.106559913425599</c:v>
                </c:pt>
                <c:pt idx="10">
                  <c:v>1.00822375310225</c:v>
                </c:pt>
                <c:pt idx="11">
                  <c:v>0.92521752773706822</c:v>
                </c:pt>
                <c:pt idx="12">
                  <c:v>0.86629796643980228</c:v>
                </c:pt>
                <c:pt idx="13">
                  <c:v>0.80423730981301844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557376"/>
        <c:axId val="99558912"/>
      </c:barChart>
      <c:catAx>
        <c:axId val="99557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9558912"/>
        <c:crosses val="autoZero"/>
        <c:auto val="1"/>
        <c:lblAlgn val="ctr"/>
        <c:lblOffset val="100"/>
        <c:noMultiLvlLbl val="0"/>
      </c:catAx>
      <c:valAx>
        <c:axId val="995589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pkt. proc.</a:t>
                </a:r>
                <a:endParaRPr lang="en-US"/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crossAx val="995573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C3CF4D-9F9C-4E04-9D5F-3240F0E39A99}" type="doc">
      <dgm:prSet loTypeId="urn:microsoft.com/office/officeart/2005/8/layout/equation2" loCatId="process" qsTypeId="urn:microsoft.com/office/officeart/2005/8/quickstyle/simple4" qsCatId="simple" csTypeId="urn:microsoft.com/office/officeart/2005/8/colors/colorful5" csCatId="colorful" phldr="1"/>
      <dgm:spPr/>
    </dgm:pt>
    <dgm:pt modelId="{22DFE7C4-E70D-495D-BF85-6825CE54FA7F}">
      <dgm:prSet phldrT="[Tekst]"/>
      <dgm:spPr/>
      <dgm:t>
        <a:bodyPr/>
        <a:lstStyle/>
        <a:p>
          <a:r>
            <a:rPr lang="pl-PL" dirty="0" smtClean="0"/>
            <a:t>SC1</a:t>
          </a:r>
          <a:endParaRPr lang="pl-PL" dirty="0"/>
        </a:p>
      </dgm:t>
    </dgm:pt>
    <dgm:pt modelId="{C09D3861-F25C-4DD3-A672-31096051900A}" type="parTrans" cxnId="{076075EF-A611-4901-A71C-5464B268E52B}">
      <dgm:prSet/>
      <dgm:spPr/>
      <dgm:t>
        <a:bodyPr/>
        <a:lstStyle/>
        <a:p>
          <a:endParaRPr lang="pl-PL"/>
        </a:p>
      </dgm:t>
    </dgm:pt>
    <dgm:pt modelId="{170E79A9-AC40-409F-9DCD-BE5DF5866CF6}" type="sibTrans" cxnId="{076075EF-A611-4901-A71C-5464B268E52B}">
      <dgm:prSet/>
      <dgm:spPr/>
      <dgm:t>
        <a:bodyPr/>
        <a:lstStyle/>
        <a:p>
          <a:endParaRPr lang="pl-PL"/>
        </a:p>
      </dgm:t>
    </dgm:pt>
    <dgm:pt modelId="{02E2BBFF-EDD3-4A2E-AC2E-83A88C4E86CE}">
      <dgm:prSet phldrT="[Tekst]"/>
      <dgm:spPr/>
      <dgm:t>
        <a:bodyPr/>
        <a:lstStyle/>
        <a:p>
          <a:r>
            <a:rPr lang="pl-PL" dirty="0" smtClean="0"/>
            <a:t>SC2</a:t>
          </a:r>
          <a:endParaRPr lang="pl-PL" dirty="0"/>
        </a:p>
      </dgm:t>
    </dgm:pt>
    <dgm:pt modelId="{F4667C95-78BB-4F3F-BB9F-ABE54D854F2A}" type="parTrans" cxnId="{21D38644-4A3A-4E40-BE38-598470162A9B}">
      <dgm:prSet/>
      <dgm:spPr/>
      <dgm:t>
        <a:bodyPr/>
        <a:lstStyle/>
        <a:p>
          <a:endParaRPr lang="pl-PL"/>
        </a:p>
      </dgm:t>
    </dgm:pt>
    <dgm:pt modelId="{99C1A5E2-48CF-4273-8F59-0B5498DE5DC6}" type="sibTrans" cxnId="{21D38644-4A3A-4E40-BE38-598470162A9B}">
      <dgm:prSet/>
      <dgm:spPr/>
      <dgm:t>
        <a:bodyPr/>
        <a:lstStyle/>
        <a:p>
          <a:endParaRPr lang="pl-PL"/>
        </a:p>
      </dgm:t>
    </dgm:pt>
    <dgm:pt modelId="{81A09087-79CB-4083-9D63-8D534865E25B}">
      <dgm:prSet phldrT="[Tekst]"/>
      <dgm:spPr/>
      <dgm:t>
        <a:bodyPr/>
        <a:lstStyle/>
        <a:p>
          <a:r>
            <a:rPr lang="pl-PL" dirty="0" smtClean="0"/>
            <a:t>WPŁYW</a:t>
          </a:r>
          <a:endParaRPr lang="pl-PL" dirty="0"/>
        </a:p>
      </dgm:t>
    </dgm:pt>
    <dgm:pt modelId="{31D0D646-2392-41B7-8067-EB23F7C8A582}" type="parTrans" cxnId="{81E0AC77-D4B4-478A-8EAB-99070B5BD106}">
      <dgm:prSet/>
      <dgm:spPr/>
      <dgm:t>
        <a:bodyPr/>
        <a:lstStyle/>
        <a:p>
          <a:endParaRPr lang="pl-PL"/>
        </a:p>
      </dgm:t>
    </dgm:pt>
    <dgm:pt modelId="{04331F81-1472-41D1-9391-100189937BF9}" type="sibTrans" cxnId="{81E0AC77-D4B4-478A-8EAB-99070B5BD106}">
      <dgm:prSet/>
      <dgm:spPr/>
      <dgm:t>
        <a:bodyPr/>
        <a:lstStyle/>
        <a:p>
          <a:endParaRPr lang="pl-PL"/>
        </a:p>
      </dgm:t>
    </dgm:pt>
    <dgm:pt modelId="{BEFC8DC7-92BA-4E1B-AB4B-5C96506C5C90}" type="pres">
      <dgm:prSet presAssocID="{FEC3CF4D-9F9C-4E04-9D5F-3240F0E39A99}" presName="Name0" presStyleCnt="0">
        <dgm:presLayoutVars>
          <dgm:dir/>
          <dgm:resizeHandles val="exact"/>
        </dgm:presLayoutVars>
      </dgm:prSet>
      <dgm:spPr/>
    </dgm:pt>
    <dgm:pt modelId="{8C7ED7E1-F9EF-4BCF-9D6C-C61F58C73557}" type="pres">
      <dgm:prSet presAssocID="{FEC3CF4D-9F9C-4E04-9D5F-3240F0E39A99}" presName="vNodes" presStyleCnt="0"/>
      <dgm:spPr/>
    </dgm:pt>
    <dgm:pt modelId="{10549589-237D-4E02-B600-4EA23D5C6588}" type="pres">
      <dgm:prSet presAssocID="{22DFE7C4-E70D-495D-BF85-6825CE54FA7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11303A-4AC9-4884-9F38-6F22FBFE81E9}" type="pres">
      <dgm:prSet presAssocID="{170E79A9-AC40-409F-9DCD-BE5DF5866CF6}" presName="spacerT" presStyleCnt="0"/>
      <dgm:spPr/>
    </dgm:pt>
    <dgm:pt modelId="{11DED14E-2A59-4FEC-BAFE-4499BEC01771}" type="pres">
      <dgm:prSet presAssocID="{170E79A9-AC40-409F-9DCD-BE5DF5866CF6}" presName="sibTrans" presStyleLbl="sibTrans2D1" presStyleIdx="0" presStyleCnt="2" custScaleX="51740" custScaleY="14686"/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8CFB432-5502-4181-AB10-87CE446200B5}" type="pres">
      <dgm:prSet presAssocID="{170E79A9-AC40-409F-9DCD-BE5DF5866CF6}" presName="spacerB" presStyleCnt="0"/>
      <dgm:spPr/>
    </dgm:pt>
    <dgm:pt modelId="{128BEE46-0E79-4069-8039-4F46DC776A7D}" type="pres">
      <dgm:prSet presAssocID="{02E2BBFF-EDD3-4A2E-AC2E-83A88C4E86C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25D5F3-F002-485C-8CB9-30E2384694BC}" type="pres">
      <dgm:prSet presAssocID="{FEC3CF4D-9F9C-4E04-9D5F-3240F0E39A99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ED374119-276C-4526-BCC8-D55C7F4ED200}" type="pres">
      <dgm:prSet presAssocID="{FEC3CF4D-9F9C-4E04-9D5F-3240F0E39A99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7532FA6-4D3B-414B-BD71-24C3FF15A460}" type="pres">
      <dgm:prSet presAssocID="{FEC3CF4D-9F9C-4E04-9D5F-3240F0E39A99}" presName="lastNode" presStyleLbl="node1" presStyleIdx="2" presStyleCnt="3" custLinFactNeighborX="4337" custLinFactNeighborY="-69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9215E94-C9D9-4AA8-9AD3-708617B98FE0}" type="presOf" srcId="{02E2BBFF-EDD3-4A2E-AC2E-83A88C4E86CE}" destId="{128BEE46-0E79-4069-8039-4F46DC776A7D}" srcOrd="0" destOrd="0" presId="urn:microsoft.com/office/officeart/2005/8/layout/equation2"/>
    <dgm:cxn modelId="{1F1DE2A3-01FB-4B6F-9438-54A8AF41533C}" type="presOf" srcId="{81A09087-79CB-4083-9D63-8D534865E25B}" destId="{47532FA6-4D3B-414B-BD71-24C3FF15A460}" srcOrd="0" destOrd="0" presId="urn:microsoft.com/office/officeart/2005/8/layout/equation2"/>
    <dgm:cxn modelId="{B8E25352-EC33-4AA6-A2E7-D90130BEFFFB}" type="presOf" srcId="{FEC3CF4D-9F9C-4E04-9D5F-3240F0E39A99}" destId="{BEFC8DC7-92BA-4E1B-AB4B-5C96506C5C90}" srcOrd="0" destOrd="0" presId="urn:microsoft.com/office/officeart/2005/8/layout/equation2"/>
    <dgm:cxn modelId="{ACC5F2FA-A30C-4EFE-9D3D-957E2BB53897}" type="presOf" srcId="{99C1A5E2-48CF-4273-8F59-0B5498DE5DC6}" destId="{ED374119-276C-4526-BCC8-D55C7F4ED200}" srcOrd="1" destOrd="0" presId="urn:microsoft.com/office/officeart/2005/8/layout/equation2"/>
    <dgm:cxn modelId="{81E0AC77-D4B4-478A-8EAB-99070B5BD106}" srcId="{FEC3CF4D-9F9C-4E04-9D5F-3240F0E39A99}" destId="{81A09087-79CB-4083-9D63-8D534865E25B}" srcOrd="2" destOrd="0" parTransId="{31D0D646-2392-41B7-8067-EB23F7C8A582}" sibTransId="{04331F81-1472-41D1-9391-100189937BF9}"/>
    <dgm:cxn modelId="{076075EF-A611-4901-A71C-5464B268E52B}" srcId="{FEC3CF4D-9F9C-4E04-9D5F-3240F0E39A99}" destId="{22DFE7C4-E70D-495D-BF85-6825CE54FA7F}" srcOrd="0" destOrd="0" parTransId="{C09D3861-F25C-4DD3-A672-31096051900A}" sibTransId="{170E79A9-AC40-409F-9DCD-BE5DF5866CF6}"/>
    <dgm:cxn modelId="{21D38644-4A3A-4E40-BE38-598470162A9B}" srcId="{FEC3CF4D-9F9C-4E04-9D5F-3240F0E39A99}" destId="{02E2BBFF-EDD3-4A2E-AC2E-83A88C4E86CE}" srcOrd="1" destOrd="0" parTransId="{F4667C95-78BB-4F3F-BB9F-ABE54D854F2A}" sibTransId="{99C1A5E2-48CF-4273-8F59-0B5498DE5DC6}"/>
    <dgm:cxn modelId="{FCF1349A-B480-4307-A47E-FFD15359CD6F}" type="presOf" srcId="{22DFE7C4-E70D-495D-BF85-6825CE54FA7F}" destId="{10549589-237D-4E02-B600-4EA23D5C6588}" srcOrd="0" destOrd="0" presId="urn:microsoft.com/office/officeart/2005/8/layout/equation2"/>
    <dgm:cxn modelId="{2629D211-EC53-417C-8D3A-2D72F1447763}" type="presOf" srcId="{99C1A5E2-48CF-4273-8F59-0B5498DE5DC6}" destId="{5225D5F3-F002-485C-8CB9-30E2384694BC}" srcOrd="0" destOrd="0" presId="urn:microsoft.com/office/officeart/2005/8/layout/equation2"/>
    <dgm:cxn modelId="{C48533AC-A019-4AAC-A06C-AD23434C4B3A}" type="presOf" srcId="{170E79A9-AC40-409F-9DCD-BE5DF5866CF6}" destId="{11DED14E-2A59-4FEC-BAFE-4499BEC01771}" srcOrd="0" destOrd="0" presId="urn:microsoft.com/office/officeart/2005/8/layout/equation2"/>
    <dgm:cxn modelId="{31A45767-FB0B-486F-A668-FC2E92F8FB4C}" type="presParOf" srcId="{BEFC8DC7-92BA-4E1B-AB4B-5C96506C5C90}" destId="{8C7ED7E1-F9EF-4BCF-9D6C-C61F58C73557}" srcOrd="0" destOrd="0" presId="urn:microsoft.com/office/officeart/2005/8/layout/equation2"/>
    <dgm:cxn modelId="{B27D25CD-D504-41C9-AE20-9FC049C6B89B}" type="presParOf" srcId="{8C7ED7E1-F9EF-4BCF-9D6C-C61F58C73557}" destId="{10549589-237D-4E02-B600-4EA23D5C6588}" srcOrd="0" destOrd="0" presId="urn:microsoft.com/office/officeart/2005/8/layout/equation2"/>
    <dgm:cxn modelId="{FFF78052-C382-4C2E-B699-584252383278}" type="presParOf" srcId="{8C7ED7E1-F9EF-4BCF-9D6C-C61F58C73557}" destId="{4F11303A-4AC9-4884-9F38-6F22FBFE81E9}" srcOrd="1" destOrd="0" presId="urn:microsoft.com/office/officeart/2005/8/layout/equation2"/>
    <dgm:cxn modelId="{385328EC-3604-4E14-B149-A8C1E6D4A1E2}" type="presParOf" srcId="{8C7ED7E1-F9EF-4BCF-9D6C-C61F58C73557}" destId="{11DED14E-2A59-4FEC-BAFE-4499BEC01771}" srcOrd="2" destOrd="0" presId="urn:microsoft.com/office/officeart/2005/8/layout/equation2"/>
    <dgm:cxn modelId="{6B425637-AD23-42A2-9240-5FEC50103F16}" type="presParOf" srcId="{8C7ED7E1-F9EF-4BCF-9D6C-C61F58C73557}" destId="{58CFB432-5502-4181-AB10-87CE446200B5}" srcOrd="3" destOrd="0" presId="urn:microsoft.com/office/officeart/2005/8/layout/equation2"/>
    <dgm:cxn modelId="{08C0C57F-50D4-43DB-AB97-2CC58D8EE975}" type="presParOf" srcId="{8C7ED7E1-F9EF-4BCF-9D6C-C61F58C73557}" destId="{128BEE46-0E79-4069-8039-4F46DC776A7D}" srcOrd="4" destOrd="0" presId="urn:microsoft.com/office/officeart/2005/8/layout/equation2"/>
    <dgm:cxn modelId="{D1462A84-86E0-443E-8DD8-7DC2DC69AA4A}" type="presParOf" srcId="{BEFC8DC7-92BA-4E1B-AB4B-5C96506C5C90}" destId="{5225D5F3-F002-485C-8CB9-30E2384694BC}" srcOrd="1" destOrd="0" presId="urn:microsoft.com/office/officeart/2005/8/layout/equation2"/>
    <dgm:cxn modelId="{CA78D984-3A7F-4610-BC23-256C995839F3}" type="presParOf" srcId="{5225D5F3-F002-485C-8CB9-30E2384694BC}" destId="{ED374119-276C-4526-BCC8-D55C7F4ED200}" srcOrd="0" destOrd="0" presId="urn:microsoft.com/office/officeart/2005/8/layout/equation2"/>
    <dgm:cxn modelId="{033F304D-3EF8-4FEA-AFCF-5728592A75FC}" type="presParOf" srcId="{BEFC8DC7-92BA-4E1B-AB4B-5C96506C5C90}" destId="{47532FA6-4D3B-414B-BD71-24C3FF15A46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549589-237D-4E02-B600-4EA23D5C6588}">
      <dsp:nvSpPr>
        <dsp:cNvPr id="0" name=""/>
        <dsp:cNvSpPr/>
      </dsp:nvSpPr>
      <dsp:spPr>
        <a:xfrm>
          <a:off x="3622" y="74683"/>
          <a:ext cx="1286160" cy="128616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200" kern="1200" dirty="0" smtClean="0"/>
            <a:t>SC1</a:t>
          </a:r>
          <a:endParaRPr lang="pl-PL" sz="4200" kern="1200" dirty="0"/>
        </a:p>
      </dsp:txBody>
      <dsp:txXfrm>
        <a:off x="191976" y="263037"/>
        <a:ext cx="909452" cy="909452"/>
      </dsp:txXfrm>
    </dsp:sp>
    <dsp:sp modelId="{11DED14E-2A59-4FEC-BAFE-4499BEC01771}">
      <dsp:nvSpPr>
        <dsp:cNvPr id="0" name=""/>
        <dsp:cNvSpPr/>
      </dsp:nvSpPr>
      <dsp:spPr>
        <a:xfrm>
          <a:off x="453719" y="1465279"/>
          <a:ext cx="385966" cy="10955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700" kern="1200"/>
        </a:p>
      </dsp:txBody>
      <dsp:txXfrm>
        <a:off x="453719" y="1465279"/>
        <a:ext cx="385966" cy="109553"/>
      </dsp:txXfrm>
    </dsp:sp>
    <dsp:sp modelId="{128BEE46-0E79-4069-8039-4F46DC776A7D}">
      <dsp:nvSpPr>
        <dsp:cNvPr id="0" name=""/>
        <dsp:cNvSpPr/>
      </dsp:nvSpPr>
      <dsp:spPr>
        <a:xfrm>
          <a:off x="3622" y="1679268"/>
          <a:ext cx="1286160" cy="1286160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200" kern="1200" dirty="0" smtClean="0"/>
            <a:t>SC2</a:t>
          </a:r>
          <a:endParaRPr lang="pl-PL" sz="4200" kern="1200" dirty="0"/>
        </a:p>
      </dsp:txBody>
      <dsp:txXfrm>
        <a:off x="191976" y="1867622"/>
        <a:ext cx="909452" cy="909452"/>
      </dsp:txXfrm>
    </dsp:sp>
    <dsp:sp modelId="{5225D5F3-F002-485C-8CB9-30E2384694BC}">
      <dsp:nvSpPr>
        <dsp:cNvPr id="0" name=""/>
        <dsp:cNvSpPr/>
      </dsp:nvSpPr>
      <dsp:spPr>
        <a:xfrm rot="21577276">
          <a:off x="1483615" y="1273939"/>
          <a:ext cx="410942" cy="47845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000" kern="1200"/>
        </a:p>
      </dsp:txBody>
      <dsp:txXfrm>
        <a:off x="1483616" y="1370036"/>
        <a:ext cx="287659" cy="287071"/>
      </dsp:txXfrm>
    </dsp:sp>
    <dsp:sp modelId="{47532FA6-4D3B-414B-BD71-24C3FF15A460}">
      <dsp:nvSpPr>
        <dsp:cNvPr id="0" name=""/>
        <dsp:cNvSpPr/>
      </dsp:nvSpPr>
      <dsp:spPr>
        <a:xfrm>
          <a:off x="2065101" y="216018"/>
          <a:ext cx="2572320" cy="2572320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 dirty="0" smtClean="0"/>
            <a:t>WPŁYW</a:t>
          </a:r>
          <a:endParaRPr lang="pl-PL" sz="4100" kern="1200" dirty="0"/>
        </a:p>
      </dsp:txBody>
      <dsp:txXfrm>
        <a:off x="2441809" y="592726"/>
        <a:ext cx="1818904" cy="1818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9566E-3F2E-4A25-86AF-797A0F85E749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6F6AA-1B99-4B14-87F4-E782AC0670C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8167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F9862-317E-45C6-86D0-B5CEC9BC97F5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D56AA3-8D42-4681-B5B9-24A555B030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8348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1083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>
                <a:solidFill>
                  <a:prstClr val="black"/>
                </a:solidFill>
              </a:rPr>
              <a:pPr/>
              <a:t>13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>
                <a:solidFill>
                  <a:prstClr val="black"/>
                </a:solidFill>
              </a:rPr>
              <a:pPr/>
              <a:t>17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08157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2929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>
                <a:solidFill>
                  <a:prstClr val="black"/>
                </a:solidFill>
              </a:rPr>
              <a:pPr/>
              <a:t>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>
                <a:solidFill>
                  <a:prstClr val="black"/>
                </a:solidFill>
              </a:rPr>
              <a:pPr/>
              <a:t>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>
                <a:solidFill>
                  <a:prstClr val="black"/>
                </a:solidFill>
              </a:rPr>
              <a:pPr/>
              <a:t>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6AA3-8D42-4681-B5B9-24A555B03052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309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8ABB-B03D-4E98-AEC5-AEC091D06D51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50C0-0788-48BB-917D-C3E4CA53BC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2209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8ABB-B03D-4E98-AEC5-AEC091D06D51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50C0-0788-48BB-917D-C3E4CA53BC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120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8ABB-B03D-4E98-AEC5-AEC091D06D51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50C0-0788-48BB-917D-C3E4CA53BC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713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8ABB-B03D-4E98-AEC5-AEC091D06D51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50C0-0788-48BB-917D-C3E4CA53BC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9197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8ABB-B03D-4E98-AEC5-AEC091D06D51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50C0-0788-48BB-917D-C3E4CA53BC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8785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8ABB-B03D-4E98-AEC5-AEC091D06D51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50C0-0788-48BB-917D-C3E4CA53BC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740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8ABB-B03D-4E98-AEC5-AEC091D06D51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50C0-0788-48BB-917D-C3E4CA53BC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6923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8ABB-B03D-4E98-AEC5-AEC091D06D51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50C0-0788-48BB-917D-C3E4CA53BC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6614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8ABB-B03D-4E98-AEC5-AEC091D06D51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50C0-0788-48BB-917D-C3E4CA53BC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7463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8ABB-B03D-4E98-AEC5-AEC091D06D51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50C0-0788-48BB-917D-C3E4CA53BC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0503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8ABB-B03D-4E98-AEC5-AEC091D06D51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50C0-0788-48BB-917D-C3E4CA53BC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477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C8ABB-B03D-4E98-AEC5-AEC091D06D51}" type="datetimeFigureOut">
              <a:rPr lang="pl-PL" smtClean="0"/>
              <a:t>2014-12-01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50C0-0788-48BB-917D-C3E4CA53BC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944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2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3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jkd@warr.p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.jpe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0" y="0"/>
            <a:ext cx="9144000" cy="28529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66328"/>
            <a:ext cx="7772400" cy="2520279"/>
          </a:xfrm>
        </p:spPr>
        <p:txBody>
          <a:bodyPr>
            <a:noAutofit/>
          </a:bodyPr>
          <a:lstStyle/>
          <a:p>
            <a:r>
              <a:rPr lang="pl-PL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Szacowanie wartości i analiza wybranych wskaźników celu głównego RPO WK-P na lata 2007-2013 za pomocą modelu HERMIN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7504" y="2996952"/>
            <a:ext cx="8928992" cy="1368152"/>
          </a:xfrm>
        </p:spPr>
        <p:txBody>
          <a:bodyPr>
            <a:noAutofit/>
          </a:bodyPr>
          <a:lstStyle/>
          <a:p>
            <a:pPr algn="ctr"/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d</a:t>
            </a:r>
            <a:r>
              <a:rPr lang="pl-PL" sz="1400" b="1" dirty="0" smtClean="0">
                <a:solidFill>
                  <a:schemeClr val="accent2">
                    <a:lumMod val="50000"/>
                  </a:schemeClr>
                </a:solidFill>
              </a:rPr>
              <a:t>r Zbigniew Mogiła</a:t>
            </a:r>
          </a:p>
          <a:p>
            <a:pPr algn="ctr"/>
            <a:endParaRPr lang="pl-PL" sz="1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pl-PL" sz="1400" dirty="0" smtClean="0">
                <a:solidFill>
                  <a:schemeClr val="accent2">
                    <a:lumMod val="50000"/>
                  </a:schemeClr>
                </a:solidFill>
              </a:rPr>
              <a:t>Zespół </a:t>
            </a:r>
            <a:r>
              <a:rPr lang="pl-PL" sz="1400" dirty="0">
                <a:solidFill>
                  <a:schemeClr val="accent2">
                    <a:lumMod val="50000"/>
                  </a:schemeClr>
                </a:solidFill>
              </a:rPr>
              <a:t>badawczy Wrocławskiej Agencji Rozwoju </a:t>
            </a:r>
            <a:r>
              <a:rPr lang="pl-PL" sz="1400" dirty="0" smtClean="0">
                <a:solidFill>
                  <a:schemeClr val="accent2">
                    <a:lumMod val="50000"/>
                  </a:schemeClr>
                </a:solidFill>
              </a:rPr>
              <a:t>Regionalnego</a:t>
            </a:r>
          </a:p>
          <a:p>
            <a:pPr algn="ctr"/>
            <a:r>
              <a:rPr lang="pl-PL" sz="1400" dirty="0" smtClean="0">
                <a:solidFill>
                  <a:schemeClr val="accent2">
                    <a:lumMod val="50000"/>
                  </a:schemeClr>
                </a:solidFill>
              </a:rPr>
              <a:t>pod kierownictwem naukowym prof. dr. hab. Janusza Zaleskiego</a:t>
            </a:r>
            <a:endParaRPr lang="pl-PL" sz="14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pl-PL" sz="1600" dirty="0"/>
          </a:p>
        </p:txBody>
      </p:sp>
      <p:sp>
        <p:nvSpPr>
          <p:cNvPr id="8" name="Pole tekstowe 2"/>
          <p:cNvSpPr txBox="1">
            <a:spLocks noChangeArrowheads="1"/>
          </p:cNvSpPr>
          <p:nvPr/>
        </p:nvSpPr>
        <p:spPr bwMode="auto">
          <a:xfrm>
            <a:off x="0" y="6380240"/>
            <a:ext cx="91440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5000"/>
              </a:lnSpc>
              <a:spcBef>
                <a:spcPts val="1400"/>
              </a:spcBef>
              <a:spcAft>
                <a:spcPts val="1000"/>
              </a:spcAft>
              <a:tabLst>
                <a:tab pos="2986405" algn="ctr"/>
                <a:tab pos="5972810" algn="r"/>
              </a:tabLst>
            </a:pPr>
            <a:r>
              <a:rPr lang="pl-PL" sz="900" b="1" i="1" dirty="0">
                <a:solidFill>
                  <a:schemeClr val="accent2">
                    <a:lumMod val="75000"/>
                  </a:schemeClr>
                </a:solidFill>
                <a:latin typeface="Cambria"/>
                <a:ea typeface="Times New Roman"/>
                <a:cs typeface="Times New Roman"/>
              </a:rPr>
              <a:t>Analiza jest finansowana ze środków Europejskiego Funduszu Rozwoju Regionalnego w ramach Regionalnego Programu Operacyjnego Województwa Kujawsko-Pomorskiego na lata 2007-2013</a:t>
            </a:r>
            <a:endParaRPr lang="pl-PL" sz="1100" dirty="0">
              <a:solidFill>
                <a:schemeClr val="accent2">
                  <a:lumMod val="75000"/>
                </a:schemeClr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pic>
        <p:nvPicPr>
          <p:cNvPr id="9" name="Obraz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071382"/>
            <a:ext cx="1828800" cy="648970"/>
          </a:xfrm>
          <a:prstGeom prst="rect">
            <a:avLst/>
          </a:prstGeom>
          <a:noFill/>
        </p:spPr>
      </p:pic>
      <p:pic>
        <p:nvPicPr>
          <p:cNvPr id="10" name="Obraz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377" y="4696958"/>
            <a:ext cx="1579245" cy="277495"/>
          </a:xfrm>
          <a:prstGeom prst="rect">
            <a:avLst/>
          </a:prstGeom>
          <a:noFill/>
        </p:spPr>
      </p:pic>
      <p:sp>
        <p:nvSpPr>
          <p:cNvPr id="12" name="Prostokąt 11"/>
          <p:cNvSpPr/>
          <p:nvPr/>
        </p:nvSpPr>
        <p:spPr>
          <a:xfrm>
            <a:off x="323494" y="5301208"/>
            <a:ext cx="8568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accent2">
                    <a:lumMod val="50000"/>
                  </a:schemeClr>
                </a:solidFill>
              </a:rPr>
              <a:t>Urząd Marszałkowski Województwa Kujawsko-Pomorskiego</a:t>
            </a:r>
            <a:r>
              <a:rPr lang="pl-PL" sz="1200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pl-PL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Obraz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7" y="5762873"/>
            <a:ext cx="5330859" cy="61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11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Wyniki wpływu (2)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404922" y="1413427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Zmiana poziomu PKB w wyniku oddziaływania RPO w województwie kujawsko-pomorskim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71251" y="5857867"/>
            <a:ext cx="84969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200" i="1" dirty="0"/>
              <a:t>Źródło: Opracowanie własne na podstawie wyników symulacji modelu HERMIN dla gospodarki </a:t>
            </a:r>
            <a:r>
              <a:rPr lang="pl-PL" sz="1200" i="1" dirty="0" smtClean="0"/>
              <a:t>województwa kujawsko-pomorskiego.</a:t>
            </a:r>
            <a:endParaRPr lang="pl-PL" sz="1200" dirty="0"/>
          </a:p>
        </p:txBody>
      </p:sp>
      <p:graphicFrame>
        <p:nvGraphicFramePr>
          <p:cNvPr id="13" name="Wykres 12"/>
          <p:cNvGraphicFramePr/>
          <p:nvPr>
            <p:extLst>
              <p:ext uri="{D42A27DB-BD31-4B8C-83A1-F6EECF244321}">
                <p14:modId xmlns:p14="http://schemas.microsoft.com/office/powerpoint/2010/main" val="25956102"/>
              </p:ext>
            </p:extLst>
          </p:nvPr>
        </p:nvGraphicFramePr>
        <p:xfrm>
          <a:off x="1773074" y="2176319"/>
          <a:ext cx="5256584" cy="3221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5868145" y="2204864"/>
            <a:ext cx="3275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Dzięki wdrożeniu RPO WK-P w roku 2015 PKB w regionie będzie wyższy o 3,9% niż w sytuacji, gdyby Program nie był realizowany</a:t>
            </a:r>
            <a:endParaRPr lang="en-US" b="1" dirty="0">
              <a:solidFill>
                <a:srgbClr val="00B0F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2" name="Łącznik prostoliniowy 11"/>
          <p:cNvCxnSpPr/>
          <p:nvPr/>
        </p:nvCxnSpPr>
        <p:spPr>
          <a:xfrm flipV="1">
            <a:off x="5292080" y="2059758"/>
            <a:ext cx="0" cy="3078278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ipsa 10"/>
          <p:cNvSpPr/>
          <p:nvPr/>
        </p:nvSpPr>
        <p:spPr>
          <a:xfrm>
            <a:off x="4716016" y="2195520"/>
            <a:ext cx="720000" cy="720000"/>
          </a:xfrm>
          <a:prstGeom prst="ellipse">
            <a:avLst/>
          </a:prstGeom>
          <a:noFill/>
          <a:ln w="635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75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Wyniki wpływu (3)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404922" y="1413427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PKB per capita w cenach stałych (rok 2005=100) w województwie kujawsko-pomorskim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41719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648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71251" y="5857867"/>
            <a:ext cx="84969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200" i="1" dirty="0"/>
              <a:t>Źródło: Opracowanie własne na podstawie wyników symulacji modelu HERMIN dla gospodarki </a:t>
            </a:r>
            <a:r>
              <a:rPr lang="pl-PL" sz="1200" i="1" dirty="0" smtClean="0"/>
              <a:t>województwa kujawsko-pomorskiego.</a:t>
            </a:r>
            <a:endParaRPr lang="pl-PL" sz="1200" dirty="0"/>
          </a:p>
        </p:txBody>
      </p:sp>
      <p:graphicFrame>
        <p:nvGraphicFramePr>
          <p:cNvPr id="17" name="Wykres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9813054"/>
              </p:ext>
            </p:extLst>
          </p:nvPr>
        </p:nvGraphicFramePr>
        <p:xfrm>
          <a:off x="1840897" y="2314575"/>
          <a:ext cx="5256000" cy="322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1652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Wyniki wpływu (4)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388860" y="141663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PKB per capita w PPS (UE-28=100) w województwie kujawsko-pomorskim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41719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648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71251" y="5857867"/>
            <a:ext cx="84969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200" i="1" dirty="0"/>
              <a:t>Źródło: Opracowanie własne na podstawie wyników symulacji modelu HERMIN dla gospodarki </a:t>
            </a:r>
            <a:r>
              <a:rPr lang="pl-PL" sz="1200" i="1" dirty="0" smtClean="0"/>
              <a:t>województwa kujawsko-pomorskiego.</a:t>
            </a:r>
            <a:endParaRPr lang="pl-PL" sz="1200" dirty="0"/>
          </a:p>
        </p:txBody>
      </p:sp>
      <p:graphicFrame>
        <p:nvGraphicFramePr>
          <p:cNvPr id="17" name="Wykres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1123938"/>
              </p:ext>
            </p:extLst>
          </p:nvPr>
        </p:nvGraphicFramePr>
        <p:xfrm>
          <a:off x="1757304" y="2132856"/>
          <a:ext cx="5256000" cy="322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0047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79646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Wyniki wpływu (5)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388860" y="141663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prstClr val="black"/>
                </a:solidFill>
              </a:rPr>
              <a:t>Wydajność pracy w PPS (UE-28=100) w województwie kujawsko-pomorskim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altLang="pl-PL" sz="1100" smtClean="0">
                <a:solidFill>
                  <a:prstClr val="black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pl-PL" altLang="pl-PL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41719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648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altLang="pl-PL" sz="1100" smtClean="0">
                <a:solidFill>
                  <a:prstClr val="black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pl-PL" altLang="pl-PL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371251" y="5857867"/>
            <a:ext cx="84969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200" i="1" dirty="0"/>
              <a:t>Źródło: Opracowanie własne na podstawie wyników symulacji modelu HERMIN dla gospodarki </a:t>
            </a:r>
            <a:r>
              <a:rPr lang="pl-PL" sz="1200" i="1" dirty="0" smtClean="0"/>
              <a:t>województwa kujawsko-pomorskiego.</a:t>
            </a:r>
            <a:endParaRPr lang="pl-PL" sz="1200" dirty="0"/>
          </a:p>
        </p:txBody>
      </p:sp>
      <p:graphicFrame>
        <p:nvGraphicFramePr>
          <p:cNvPr id="17" name="Wykres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595121"/>
              </p:ext>
            </p:extLst>
          </p:nvPr>
        </p:nvGraphicFramePr>
        <p:xfrm>
          <a:off x="1879610" y="2204864"/>
          <a:ext cx="5256000" cy="322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20674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Wyniki wpływu (6)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404922" y="1413427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Nakłady brutto na środki trwałe w cenach stałych (rok 2005=100) w województwie kujawsko-pomorskim 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41719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648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71251" y="5857867"/>
            <a:ext cx="84969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200" i="1" dirty="0"/>
              <a:t>Źródło: Opracowanie własne na podstawie wyników symulacji modelu HERMIN dla gospodarki </a:t>
            </a:r>
            <a:r>
              <a:rPr lang="pl-PL" sz="1200" i="1" dirty="0" smtClean="0"/>
              <a:t>województwa kujawsko-pomorskiego.</a:t>
            </a:r>
            <a:endParaRPr lang="pl-PL" sz="1200" dirty="0"/>
          </a:p>
        </p:txBody>
      </p:sp>
      <p:graphicFrame>
        <p:nvGraphicFramePr>
          <p:cNvPr id="17" name="Wykres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2048179"/>
              </p:ext>
            </p:extLst>
          </p:nvPr>
        </p:nvGraphicFramePr>
        <p:xfrm>
          <a:off x="1991722" y="2314575"/>
          <a:ext cx="5256000" cy="322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0406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Wyniki wpływu (7)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404922" y="1413427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Liczba nowoutworzonych miejsc pracy netto ogółem w województwie kujawsko-pomorskim</a:t>
            </a:r>
            <a:endParaRPr lang="pl-PL" dirty="0">
              <a:solidFill>
                <a:srgbClr val="FFFF00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41719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648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Wykres 15"/>
          <p:cNvGraphicFramePr/>
          <p:nvPr>
            <p:extLst>
              <p:ext uri="{D42A27DB-BD31-4B8C-83A1-F6EECF244321}">
                <p14:modId xmlns:p14="http://schemas.microsoft.com/office/powerpoint/2010/main" val="1603757363"/>
              </p:ext>
            </p:extLst>
          </p:nvPr>
        </p:nvGraphicFramePr>
        <p:xfrm>
          <a:off x="1475656" y="2132856"/>
          <a:ext cx="554461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Prostokąt 16"/>
          <p:cNvSpPr/>
          <p:nvPr/>
        </p:nvSpPr>
        <p:spPr>
          <a:xfrm>
            <a:off x="371251" y="5857867"/>
            <a:ext cx="84969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200" i="1" dirty="0"/>
              <a:t>Źródło: Opracowanie własne na podstawie wyników symulacji modelu HERMIN dla gospodarki </a:t>
            </a:r>
            <a:r>
              <a:rPr lang="pl-PL" sz="1200" i="1" dirty="0" smtClean="0"/>
              <a:t>województwa kujawsko-pomorskiego.</a:t>
            </a:r>
            <a:endParaRPr lang="pl-PL" sz="1200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724128" y="2051230"/>
            <a:ext cx="3312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Dzięki wdrożeniu RPO WK-P w roku 2015 liczba utworzonych miejsc pracy w regionie będzie wyższa o 18,2 tys. niż w sytuacji, gdyby Program nie był realizowany</a:t>
            </a:r>
            <a:endParaRPr lang="en-US" b="1" dirty="0">
              <a:solidFill>
                <a:srgbClr val="00B0F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20" name="Łącznik prostoliniowy 19"/>
          <p:cNvCxnSpPr/>
          <p:nvPr/>
        </p:nvCxnSpPr>
        <p:spPr>
          <a:xfrm flipV="1">
            <a:off x="5203910" y="1916832"/>
            <a:ext cx="0" cy="3253988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ipsa 18"/>
          <p:cNvSpPr/>
          <p:nvPr/>
        </p:nvSpPr>
        <p:spPr>
          <a:xfrm>
            <a:off x="4619722" y="2082960"/>
            <a:ext cx="720000" cy="720000"/>
          </a:xfrm>
          <a:prstGeom prst="ellipse">
            <a:avLst/>
          </a:prstGeom>
          <a:noFill/>
          <a:ln w="635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8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Wyniki wpływu (8)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388860" y="141663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Stopa bezrobocia wg </a:t>
            </a:r>
            <a:r>
              <a:rPr lang="pl-PL" dirty="0"/>
              <a:t>BAEL (wiek 15-64) w województwie kujawsko-pomorskim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41719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648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71251" y="5857867"/>
            <a:ext cx="84969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200" i="1" dirty="0"/>
              <a:t>Źródło: Opracowanie własne na podstawie wyników symulacji modelu HERMIN dla gospodarki </a:t>
            </a:r>
            <a:r>
              <a:rPr lang="pl-PL" sz="1200" i="1" dirty="0" smtClean="0"/>
              <a:t>województwa kujawsko-pomorskiego.</a:t>
            </a:r>
            <a:endParaRPr lang="pl-PL" sz="1200" dirty="0"/>
          </a:p>
        </p:txBody>
      </p:sp>
      <p:graphicFrame>
        <p:nvGraphicFramePr>
          <p:cNvPr id="17" name="Wykres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3864963"/>
              </p:ext>
            </p:extLst>
          </p:nvPr>
        </p:nvGraphicFramePr>
        <p:xfrm>
          <a:off x="1830312" y="2132856"/>
          <a:ext cx="5256000" cy="322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76257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79646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Wyniki wpływu - porównanie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altLang="pl-PL" sz="1100" smtClean="0">
                <a:solidFill>
                  <a:prstClr val="black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pl-PL" altLang="pl-PL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41719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648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altLang="pl-PL" sz="1100" smtClean="0">
                <a:solidFill>
                  <a:prstClr val="black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pl-PL" altLang="pl-PL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67544" y="5596258"/>
            <a:ext cx="82809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800" i="1" dirty="0"/>
              <a:t>Źródło: Opracowanie własne na podstawie: raportów WARR „Ocena wpływu Wielkopolskiego Regionalnego Programu Operacyjnego na lata 2007-2013 na sytuację społeczno - gospodarczą w województwie oraz w nowej perspektywie finansowej na lata 2014-2020, przy użyciu regionalnego modelu makroekonomicznego (Hermin) gospodarki województwa wielkopolskiego wg trzywariantowego układu struktury płatności nowego WRPO 2014-2020”; "Badanie stopnia realizacji wskaźników celu głównego Regionalnego Programu Operacyjnego Województwa Świętokrzyskiego 2007 – 2013 za pomocą modelu HERMIN (do roku 2010)".</a:t>
            </a:r>
            <a:endParaRPr lang="pl-PL" sz="800" dirty="0">
              <a:solidFill>
                <a:prstClr val="black"/>
              </a:solidFill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45994"/>
              </p:ext>
            </p:extLst>
          </p:nvPr>
        </p:nvGraphicFramePr>
        <p:xfrm>
          <a:off x="647560" y="2598476"/>
          <a:ext cx="7848879" cy="201622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944652"/>
                <a:gridCol w="493834"/>
                <a:gridCol w="493834"/>
                <a:gridCol w="493834"/>
                <a:gridCol w="492975"/>
                <a:gridCol w="492975"/>
                <a:gridCol w="492975"/>
                <a:gridCol w="492975"/>
                <a:gridCol w="492975"/>
                <a:gridCol w="492975"/>
                <a:gridCol w="492975"/>
                <a:gridCol w="492975"/>
                <a:gridCol w="492975"/>
                <a:gridCol w="492975"/>
                <a:gridCol w="492975"/>
              </a:tblGrid>
              <a:tr h="3312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Wskaźnik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2007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2008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2009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2010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2011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2012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2013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2014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2015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2016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2017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2018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2019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2020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616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Kujawsko-pomorskie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0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0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0,7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1,8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1,8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2,1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2,1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2,6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3,9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1,9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1,7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1,5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1,4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1,3</a:t>
                      </a:r>
                      <a:endParaRPr lang="pl-PL" sz="1200" b="1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616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Wielkopolskie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0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0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0,8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1,3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1,7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1,8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1,9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1,8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1,7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1,3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1,2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1,1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1,0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1,0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616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effectLst/>
                        </a:rPr>
                        <a:t>Świętokrzyskie</a:t>
                      </a:r>
                      <a:endParaRPr lang="pl-PL" sz="105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0</a:t>
                      </a:r>
                      <a:endParaRPr lang="pl-PL" sz="12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0</a:t>
                      </a:r>
                      <a:endParaRPr lang="pl-PL" sz="12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0,8</a:t>
                      </a:r>
                      <a:endParaRPr lang="pl-PL" sz="12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2,3</a:t>
                      </a:r>
                      <a:endParaRPr lang="pl-PL" sz="12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2,4</a:t>
                      </a:r>
                      <a:endParaRPr lang="pl-PL" sz="12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3,1</a:t>
                      </a:r>
                      <a:endParaRPr lang="pl-PL" sz="12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3,0</a:t>
                      </a:r>
                      <a:endParaRPr lang="pl-PL" sz="12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2,2</a:t>
                      </a:r>
                      <a:endParaRPr lang="pl-PL" sz="12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1,8</a:t>
                      </a:r>
                      <a:endParaRPr lang="pl-PL" sz="12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1,5</a:t>
                      </a:r>
                      <a:endParaRPr lang="pl-PL" sz="12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1,4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1,3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1,2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1,2</a:t>
                      </a:r>
                      <a:endParaRPr lang="pl-PL" sz="12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10" name="Prostokąt 9"/>
          <p:cNvSpPr/>
          <p:nvPr/>
        </p:nvSpPr>
        <p:spPr>
          <a:xfrm>
            <a:off x="323528" y="1484784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Zmiana poziomu PKB w wyniku oddziaływania RPO w województwie kujawsko-pomorskim w porównaniu z wybranymi wynikami badań WARR dla województw: świętokrzyskiego i wielkopolskiego</a:t>
            </a:r>
          </a:p>
        </p:txBody>
      </p:sp>
    </p:spTree>
    <p:extLst>
      <p:ext uri="{BB962C8B-B14F-4D97-AF65-F5344CB8AC3E}">
        <p14:creationId xmlns:p14="http://schemas.microsoft.com/office/powerpoint/2010/main" val="116981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Podsumowanie i wnioski (1)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pl-PL" sz="2000" b="1" dirty="0"/>
              <a:t>pozytywny wpływ RPO </a:t>
            </a:r>
            <a:r>
              <a:rPr lang="pl-PL" sz="2000" b="1" dirty="0" smtClean="0"/>
              <a:t>WK-P </a:t>
            </a:r>
            <a:r>
              <a:rPr lang="pl-PL" sz="2000" dirty="0"/>
              <a:t>na rozwój województwa </a:t>
            </a:r>
            <a:r>
              <a:rPr lang="pl-PL" sz="2000" dirty="0" smtClean="0"/>
              <a:t>kujawsko-pomorskiego w latach 2007-2020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pl-PL" sz="2000" dirty="0" smtClean="0"/>
              <a:t>relatywnie </a:t>
            </a:r>
            <a:r>
              <a:rPr lang="pl-PL" sz="2000" dirty="0"/>
              <a:t>wysoki </a:t>
            </a:r>
            <a:r>
              <a:rPr lang="pl-PL" sz="2000" dirty="0" smtClean="0"/>
              <a:t>poziom </a:t>
            </a:r>
            <a:r>
              <a:rPr lang="pl-PL" sz="2000" dirty="0"/>
              <a:t>efektywności </a:t>
            </a:r>
            <a:r>
              <a:rPr lang="pl-PL" sz="2000" dirty="0" smtClean="0"/>
              <a:t>funduszy</a:t>
            </a:r>
            <a:endParaRPr lang="pl-PL" sz="2000" dirty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pl-PL" sz="2000" dirty="0" smtClean="0"/>
              <a:t>skumulowana* wielkość </a:t>
            </a:r>
            <a:r>
              <a:rPr lang="pl-PL" sz="2000" dirty="0"/>
              <a:t>wpływu na PKB w cenach bieżących kształtuje się na poziomie </a:t>
            </a:r>
            <a:r>
              <a:rPr lang="pl-PL" sz="2000" b="1" dirty="0" smtClean="0"/>
              <a:t>26,3 </a:t>
            </a:r>
            <a:r>
              <a:rPr lang="pl-PL" sz="2000" b="1" dirty="0"/>
              <a:t>mld zł </a:t>
            </a:r>
            <a:r>
              <a:rPr lang="pl-PL" sz="2000" dirty="0" smtClean="0"/>
              <a:t>(</a:t>
            </a:r>
            <a:r>
              <a:rPr lang="pl-PL" sz="2000" b="1" dirty="0" smtClean="0"/>
              <a:t>38,5% </a:t>
            </a:r>
            <a:r>
              <a:rPr lang="pl-PL" sz="2000" b="1" dirty="0"/>
              <a:t>PKB regionu z roku </a:t>
            </a:r>
            <a:r>
              <a:rPr lang="pl-PL" sz="2000" b="1" dirty="0" smtClean="0"/>
              <a:t>2011)</a:t>
            </a: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9" name="pole tekstowe 8"/>
          <p:cNvSpPr txBox="1"/>
          <p:nvPr/>
        </p:nvSpPr>
        <p:spPr>
          <a:xfrm>
            <a:off x="1828800" y="6156688"/>
            <a:ext cx="4752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dirty="0" smtClean="0"/>
              <a:t>*z lat 2007-2020</a:t>
            </a:r>
            <a:endParaRPr lang="pl-PL" sz="1050" dirty="0"/>
          </a:p>
        </p:txBody>
      </p:sp>
    </p:spTree>
    <p:extLst>
      <p:ext uri="{BB962C8B-B14F-4D97-AF65-F5344CB8AC3E}">
        <p14:creationId xmlns:p14="http://schemas.microsoft.com/office/powerpoint/2010/main" val="9165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Podsumowanie i wnioski (2)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50000"/>
              </a:lnSpc>
              <a:spcAft>
                <a:spcPts val="1500"/>
              </a:spcAft>
            </a:pPr>
            <a:r>
              <a:rPr lang="pl-PL" sz="2400" b="1" dirty="0">
                <a:solidFill>
                  <a:prstClr val="black"/>
                </a:solidFill>
              </a:rPr>
              <a:t>wyższa nominalna wielkości </a:t>
            </a:r>
            <a:r>
              <a:rPr lang="pl-PL" sz="2400" dirty="0">
                <a:solidFill>
                  <a:prstClr val="black"/>
                </a:solidFill>
              </a:rPr>
              <a:t>środków unijnych w nowej perspektywie </a:t>
            </a:r>
            <a:r>
              <a:rPr lang="pl-PL" sz="2400" dirty="0" smtClean="0">
                <a:solidFill>
                  <a:prstClr val="black"/>
                </a:solidFill>
              </a:rPr>
              <a:t>(</a:t>
            </a:r>
            <a:r>
              <a:rPr lang="pl-PL" sz="2400" dirty="0" smtClean="0"/>
              <a:t>1,5 </a:t>
            </a:r>
            <a:r>
              <a:rPr lang="pl-PL" sz="2400" dirty="0" smtClean="0">
                <a:solidFill>
                  <a:prstClr val="black"/>
                </a:solidFill>
              </a:rPr>
              <a:t>mld </a:t>
            </a:r>
            <a:r>
              <a:rPr lang="pl-PL" sz="2400" dirty="0">
                <a:solidFill>
                  <a:prstClr val="black"/>
                </a:solidFill>
              </a:rPr>
              <a:t>euro na lata 2007-2013 vs. </a:t>
            </a:r>
            <a:r>
              <a:rPr lang="pl-PL" sz="2400" dirty="0" smtClean="0">
                <a:solidFill>
                  <a:prstClr val="black"/>
                </a:solidFill>
              </a:rPr>
              <a:t> 1,9 mld </a:t>
            </a:r>
            <a:r>
              <a:rPr lang="pl-PL" sz="2400" dirty="0">
                <a:solidFill>
                  <a:prstClr val="black"/>
                </a:solidFill>
              </a:rPr>
              <a:t>euro na lata 2014-2020), ale </a:t>
            </a:r>
            <a:r>
              <a:rPr lang="pl-PL" sz="2400" b="1" dirty="0">
                <a:solidFill>
                  <a:prstClr val="black"/>
                </a:solidFill>
              </a:rPr>
              <a:t>mniejsza ich realna skala </a:t>
            </a:r>
            <a:r>
              <a:rPr lang="pl-PL" sz="2400" dirty="0" smtClean="0">
                <a:solidFill>
                  <a:prstClr val="black"/>
                </a:solidFill>
              </a:rPr>
              <a:t>(14,9 % </a:t>
            </a:r>
            <a:r>
              <a:rPr lang="pl-PL" sz="2400" dirty="0">
                <a:solidFill>
                  <a:prstClr val="black"/>
                </a:solidFill>
              </a:rPr>
              <a:t>PKB na lata 2007-2013 vs. </a:t>
            </a:r>
            <a:r>
              <a:rPr lang="pl-PL" sz="2400" dirty="0" smtClean="0">
                <a:solidFill>
                  <a:prstClr val="black"/>
                </a:solidFill>
              </a:rPr>
              <a:t>11,5 % </a:t>
            </a:r>
            <a:r>
              <a:rPr lang="pl-PL" sz="2400" dirty="0">
                <a:solidFill>
                  <a:prstClr val="black"/>
                </a:solidFill>
              </a:rPr>
              <a:t>PKB na lata 2014-2020</a:t>
            </a:r>
            <a:r>
              <a:rPr lang="pl-PL" sz="2400" dirty="0" smtClean="0">
                <a:solidFill>
                  <a:prstClr val="black"/>
                </a:solidFill>
              </a:rPr>
              <a:t>)*</a:t>
            </a:r>
            <a:endParaRPr lang="pl-PL" sz="24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spcAft>
                <a:spcPts val="1500"/>
              </a:spcAft>
            </a:pPr>
            <a:r>
              <a:rPr lang="pl-PL" sz="2400" dirty="0">
                <a:solidFill>
                  <a:prstClr val="black"/>
                </a:solidFill>
              </a:rPr>
              <a:t>koncentracja funduszy unijnych a funkcjonowanie w </a:t>
            </a:r>
            <a:r>
              <a:rPr lang="pl-PL" sz="2400" b="1" dirty="0">
                <a:solidFill>
                  <a:prstClr val="black"/>
                </a:solidFill>
              </a:rPr>
              <a:t>rzeczywistości post-dotacyjnej po 2023 r. </a:t>
            </a:r>
            <a:r>
              <a:rPr lang="pl-PL" sz="2400" dirty="0">
                <a:solidFill>
                  <a:prstClr val="black"/>
                </a:solidFill>
              </a:rPr>
              <a:t>(projekty stricte gospodarcze versus ograniczanie luki cywilizacyjnej</a:t>
            </a:r>
            <a:r>
              <a:rPr lang="pl-PL" sz="2400" dirty="0" smtClean="0">
                <a:solidFill>
                  <a:prstClr val="black"/>
                </a:solidFill>
              </a:rPr>
              <a:t>)</a:t>
            </a:r>
            <a:endParaRPr lang="pl-PL" sz="24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spcAft>
                <a:spcPts val="1500"/>
              </a:spcAft>
            </a:pPr>
            <a:r>
              <a:rPr lang="pl-PL" sz="2400" dirty="0">
                <a:solidFill>
                  <a:prstClr val="black"/>
                </a:solidFill>
              </a:rPr>
              <a:t>odgórne wytyczne KE jako bariera w </a:t>
            </a:r>
            <a:r>
              <a:rPr lang="pl-PL" sz="2400" b="1" dirty="0">
                <a:solidFill>
                  <a:prstClr val="black"/>
                </a:solidFill>
              </a:rPr>
              <a:t>„regionalizacji” regionalnych programów operacyjnych </a:t>
            </a:r>
            <a:r>
              <a:rPr lang="pl-PL" sz="2400" dirty="0">
                <a:solidFill>
                  <a:prstClr val="black"/>
                </a:solidFill>
              </a:rPr>
              <a:t>na lata </a:t>
            </a:r>
            <a:r>
              <a:rPr lang="pl-PL" sz="2400" dirty="0" smtClean="0">
                <a:solidFill>
                  <a:prstClr val="black"/>
                </a:solidFill>
              </a:rPr>
              <a:t>2014-2020</a:t>
            </a:r>
            <a:endParaRPr lang="pl-PL" sz="2400" dirty="0">
              <a:solidFill>
                <a:prstClr val="black"/>
              </a:solidFill>
            </a:endParaRPr>
          </a:p>
          <a:p>
            <a:pPr algn="just"/>
            <a:endParaRPr lang="pl-PL" sz="2400" dirty="0"/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9" name="pole tekstowe 8"/>
          <p:cNvSpPr txBox="1"/>
          <p:nvPr/>
        </p:nvSpPr>
        <p:spPr>
          <a:xfrm>
            <a:off x="1979712" y="6187087"/>
            <a:ext cx="47525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* Kwota alokacji UE (RPO + regionalny komponent POKL) dla województwa  kujawsko-pomorskiego w perspektywie finansowej  2007-2013 została odniesiona do PKB z 2004 r., natomiast alokacja RPO na lata 2014-2020 do PKB z 2011 r.</a:t>
            </a:r>
          </a:p>
        </p:txBody>
      </p:sp>
    </p:spTree>
    <p:extLst>
      <p:ext uri="{BB962C8B-B14F-4D97-AF65-F5344CB8AC3E}">
        <p14:creationId xmlns:p14="http://schemas.microsoft.com/office/powerpoint/2010/main" val="275519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prezentacji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pl-PL" dirty="0" smtClean="0"/>
              <a:t>Cel badania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Metodyka badania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Fundusze w ramach RPO WK-P 2007-2013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Wyniki wpływu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Podsumowanie i wnioski</a:t>
            </a: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060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0"/>
            <a:ext cx="9144000" cy="32849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798" y="1484784"/>
            <a:ext cx="7772400" cy="1470025"/>
          </a:xfrm>
        </p:spPr>
        <p:txBody>
          <a:bodyPr/>
          <a:lstStyle/>
          <a:p>
            <a:r>
              <a:rPr lang="pl-P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Dziękuję za uwagę</a:t>
            </a:r>
            <a:endParaRPr lang="pl-P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599" y="3460828"/>
            <a:ext cx="6400800" cy="1752600"/>
          </a:xfrm>
        </p:spPr>
        <p:txBody>
          <a:bodyPr>
            <a:normAutofit/>
          </a:bodyPr>
          <a:lstStyle/>
          <a:p>
            <a:r>
              <a:rPr lang="pl-PL" sz="2400" dirty="0" smtClean="0">
                <a:solidFill>
                  <a:schemeClr val="accent2">
                    <a:lumMod val="50000"/>
                  </a:schemeClr>
                </a:solidFill>
              </a:rPr>
              <a:t>Zbigniew Mogiła</a:t>
            </a:r>
          </a:p>
          <a:p>
            <a:r>
              <a:rPr lang="pl-PL" sz="2400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zmg@warr.pl</a:t>
            </a:r>
            <a:endParaRPr lang="pl-PL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pl-PL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Obraz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841" y="4337128"/>
            <a:ext cx="2702318" cy="1171342"/>
          </a:xfrm>
          <a:prstGeom prst="rect">
            <a:avLst/>
          </a:prstGeom>
          <a:noFill/>
        </p:spPr>
      </p:pic>
      <p:pic>
        <p:nvPicPr>
          <p:cNvPr id="6" name="Obraz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475" y="5462733"/>
            <a:ext cx="2313049" cy="486548"/>
          </a:xfrm>
          <a:prstGeom prst="rect">
            <a:avLst/>
          </a:prstGeom>
          <a:noFill/>
        </p:spPr>
      </p:pic>
      <p:sp>
        <p:nvSpPr>
          <p:cNvPr id="7" name="Pole tekstowe 2"/>
          <p:cNvSpPr txBox="1">
            <a:spLocks noChangeArrowheads="1"/>
          </p:cNvSpPr>
          <p:nvPr/>
        </p:nvSpPr>
        <p:spPr bwMode="auto">
          <a:xfrm>
            <a:off x="3347862" y="5949281"/>
            <a:ext cx="2726491" cy="347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5000"/>
              </a:lnSpc>
              <a:spcBef>
                <a:spcPts val="1400"/>
              </a:spcBef>
              <a:spcAft>
                <a:spcPts val="1000"/>
              </a:spcAft>
            </a:pPr>
            <a:r>
              <a:rPr lang="pl-PL" sz="1600" b="1" spc="570" dirty="0">
                <a:solidFill>
                  <a:srgbClr val="17365D"/>
                </a:solidFill>
                <a:effectLst/>
                <a:latin typeface="Arial"/>
                <a:ea typeface="Times New Roman"/>
                <a:cs typeface="Times New Roman"/>
              </a:rPr>
              <a:t>www.hermin.pl</a:t>
            </a:r>
            <a:endParaRPr lang="pl-PL" sz="1600" dirty="0">
              <a:effectLst/>
              <a:latin typeface="Cambri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395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 badania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pl-PL" sz="2600" dirty="0" smtClean="0"/>
              <a:t>Określenie </a:t>
            </a:r>
            <a:r>
              <a:rPr lang="pl-PL" sz="2600" dirty="0"/>
              <a:t>i ocena wpływu realizacji Regionalnego Programu Operacyjnego Województwa  </a:t>
            </a:r>
            <a:r>
              <a:rPr lang="pl-PL" sz="2600" dirty="0" smtClean="0"/>
              <a:t>                    Kujawsko-Pomorskiego  </a:t>
            </a:r>
            <a:r>
              <a:rPr lang="pl-PL" sz="2600" dirty="0"/>
              <a:t>na lata 2007-2013 </a:t>
            </a:r>
            <a:r>
              <a:rPr lang="pl-PL" sz="2600" dirty="0" smtClean="0"/>
              <a:t>na:</a:t>
            </a:r>
          </a:p>
          <a:p>
            <a:r>
              <a:rPr lang="pl-PL" sz="2400" b="1" dirty="0" smtClean="0"/>
              <a:t>2 </a:t>
            </a:r>
            <a:r>
              <a:rPr lang="pl-PL" sz="2400" b="1" dirty="0"/>
              <a:t>wskaźniki celu </a:t>
            </a:r>
            <a:r>
              <a:rPr lang="pl-PL" sz="2400" b="1" dirty="0" smtClean="0"/>
              <a:t>strategicznego Programu</a:t>
            </a:r>
            <a:r>
              <a:rPr lang="pl-PL" sz="1800" dirty="0" smtClean="0"/>
              <a:t>: </a:t>
            </a:r>
          </a:p>
          <a:p>
            <a:pPr lvl="1"/>
            <a:r>
              <a:rPr lang="pl-PL" sz="1800" i="1" dirty="0"/>
              <a:t>zmiana poziomu PKB w wyniku oddziaływania </a:t>
            </a:r>
            <a:r>
              <a:rPr lang="pl-PL" sz="1800" i="1" dirty="0" smtClean="0"/>
              <a:t>RPO;</a:t>
            </a:r>
          </a:p>
          <a:p>
            <a:pPr lvl="1"/>
            <a:r>
              <a:rPr lang="pl-PL" sz="1800" i="1" dirty="0" smtClean="0"/>
              <a:t>liczba </a:t>
            </a:r>
            <a:r>
              <a:rPr lang="pl-PL" sz="1800" i="1" dirty="0"/>
              <a:t>nowoutworzonych miejsc pracy netto </a:t>
            </a:r>
            <a:r>
              <a:rPr lang="pl-PL" sz="1800" i="1" dirty="0" smtClean="0"/>
              <a:t>ogółem</a:t>
            </a:r>
            <a:r>
              <a:rPr lang="pl-PL" sz="1800" dirty="0" smtClean="0"/>
              <a:t>. </a:t>
            </a:r>
          </a:p>
          <a:p>
            <a:pPr algn="just"/>
            <a:r>
              <a:rPr lang="pl-PL" sz="2400" b="1" dirty="0" smtClean="0"/>
              <a:t>11 wybranych </a:t>
            </a:r>
            <a:r>
              <a:rPr lang="pl-PL" sz="2400" b="1" dirty="0"/>
              <a:t>wskaźników </a:t>
            </a:r>
            <a:endParaRPr lang="pl-PL" sz="2400" b="1" dirty="0" smtClean="0"/>
          </a:p>
          <a:p>
            <a:pPr marL="400050" lvl="1" indent="0" algn="just">
              <a:buNone/>
            </a:pPr>
            <a:r>
              <a:rPr lang="pl-PL" sz="2400" b="1" dirty="0"/>
              <a:t>m</a:t>
            </a:r>
            <a:r>
              <a:rPr lang="pl-PL" sz="2400" b="1" dirty="0" smtClean="0"/>
              <a:t>akroekonomicznych z różnych dziedzin </a:t>
            </a:r>
          </a:p>
          <a:p>
            <a:pPr marL="400050" lvl="1" indent="0">
              <a:buNone/>
            </a:pPr>
            <a:endParaRPr lang="pl-PL" sz="1800" dirty="0"/>
          </a:p>
          <a:p>
            <a:pPr marL="0" indent="0">
              <a:buNone/>
            </a:pPr>
            <a:r>
              <a:rPr lang="pl-PL" sz="2200" dirty="0" smtClean="0"/>
              <a:t>Zakres czasowy badania: </a:t>
            </a:r>
            <a:r>
              <a:rPr lang="pl-PL" sz="2200" b="1" dirty="0" smtClean="0"/>
              <a:t>lata 2007-2020</a:t>
            </a: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429000"/>
            <a:ext cx="1761828" cy="2299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15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79646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Metodyka badania (1)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9" name="Tytuł 2"/>
          <p:cNvSpPr txBox="1">
            <a:spLocks/>
          </p:cNvSpPr>
          <p:nvPr/>
        </p:nvSpPr>
        <p:spPr>
          <a:xfrm>
            <a:off x="251520" y="1412776"/>
            <a:ext cx="7715250" cy="496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200" dirty="0" smtClean="0"/>
              <a:t>Metoda obliczania wpływu RPO WK-P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566966553"/>
              </p:ext>
            </p:extLst>
          </p:nvPr>
        </p:nvGraphicFramePr>
        <p:xfrm>
          <a:off x="2126351" y="1857828"/>
          <a:ext cx="4637422" cy="304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Symbol zastępczy zawartości 1"/>
          <p:cNvSpPr>
            <a:spLocks noGrp="1"/>
          </p:cNvSpPr>
          <p:nvPr>
            <p:ph idx="1"/>
          </p:nvPr>
        </p:nvSpPr>
        <p:spPr>
          <a:xfrm>
            <a:off x="914400" y="4757948"/>
            <a:ext cx="8407374" cy="1909588"/>
          </a:xfrm>
        </p:spPr>
        <p:txBody>
          <a:bodyPr rtlCol="0">
            <a:normAutofit fontScale="62500" lnSpcReduction="20000"/>
          </a:bodyPr>
          <a:lstStyle/>
          <a:p>
            <a:pPr marL="263525" indent="273050">
              <a:lnSpc>
                <a:spcPct val="115000"/>
              </a:lnSpc>
              <a:spcAft>
                <a:spcPts val="0"/>
              </a:spcAft>
              <a:defRPr/>
            </a:pPr>
            <a:r>
              <a:rPr lang="pl-PL" dirty="0" smtClean="0">
                <a:latin typeface="+mj-lt"/>
                <a:ea typeface="Calibri"/>
                <a:cs typeface="Times New Roman"/>
              </a:rPr>
              <a:t>symulacje </a:t>
            </a:r>
            <a:r>
              <a:rPr lang="pl-PL" dirty="0">
                <a:latin typeface="+mj-lt"/>
                <a:ea typeface="Calibri"/>
                <a:cs typeface="Times New Roman"/>
              </a:rPr>
              <a:t>dwóch scenariuszy rozwojowych:</a:t>
            </a:r>
          </a:p>
          <a:p>
            <a:pPr marL="542925" lvl="2" indent="0">
              <a:lnSpc>
                <a:spcPct val="115000"/>
              </a:lnSpc>
              <a:buNone/>
              <a:defRPr/>
            </a:pPr>
            <a:r>
              <a:rPr lang="pl-PL" sz="2100" b="1" dirty="0">
                <a:latin typeface="+mj-lt"/>
                <a:ea typeface="Calibri"/>
                <a:cs typeface="Times New Roman"/>
              </a:rPr>
              <a:t> </a:t>
            </a:r>
            <a:r>
              <a:rPr lang="pl-PL" sz="2300" b="1" dirty="0" smtClean="0">
                <a:latin typeface="+mj-lt"/>
                <a:ea typeface="Calibri"/>
                <a:cs typeface="Times New Roman"/>
              </a:rPr>
              <a:t>SC1</a:t>
            </a:r>
            <a:r>
              <a:rPr lang="pl-PL" sz="2100" b="1" dirty="0" smtClean="0">
                <a:latin typeface="+mj-lt"/>
                <a:ea typeface="Calibri"/>
                <a:cs typeface="Times New Roman"/>
              </a:rPr>
              <a:t> </a:t>
            </a:r>
            <a:r>
              <a:rPr lang="pl-PL" sz="2100" dirty="0">
                <a:latin typeface="+mj-lt"/>
                <a:ea typeface="Calibri"/>
                <a:cs typeface="Times New Roman"/>
              </a:rPr>
              <a:t>– zakładającego </a:t>
            </a:r>
            <a:r>
              <a:rPr lang="pl-PL" sz="2100" dirty="0" smtClean="0">
                <a:latin typeface="+mj-lt"/>
                <a:ea typeface="Calibri"/>
                <a:cs typeface="Times New Roman"/>
              </a:rPr>
              <a:t>interwencję finansową </a:t>
            </a:r>
            <a:r>
              <a:rPr lang="pl-PL" sz="2100" dirty="0">
                <a:latin typeface="+mj-lt"/>
                <a:ea typeface="Calibri"/>
                <a:cs typeface="Times New Roman"/>
              </a:rPr>
              <a:t>w postaci </a:t>
            </a:r>
            <a:r>
              <a:rPr lang="pl-PL" sz="2100" dirty="0" smtClean="0">
                <a:latin typeface="+mj-lt"/>
                <a:ea typeface="Calibri"/>
                <a:cs typeface="Times New Roman"/>
              </a:rPr>
              <a:t>RPO WK-P (scenariusz </a:t>
            </a:r>
            <a:r>
              <a:rPr lang="pl-PL" sz="2100" dirty="0">
                <a:latin typeface="+mj-lt"/>
                <a:ea typeface="Calibri"/>
                <a:cs typeface="Times New Roman"/>
              </a:rPr>
              <a:t>z </a:t>
            </a:r>
            <a:r>
              <a:rPr lang="pl-PL" sz="2100" dirty="0" smtClean="0">
                <a:latin typeface="+mj-lt"/>
                <a:ea typeface="Calibri"/>
                <a:cs typeface="Times New Roman"/>
              </a:rPr>
              <a:t>funduszami);</a:t>
            </a:r>
            <a:endParaRPr lang="pl-PL" sz="2100" dirty="0">
              <a:latin typeface="+mj-lt"/>
              <a:ea typeface="Calibri"/>
              <a:cs typeface="Times New Roman"/>
            </a:endParaRPr>
          </a:p>
          <a:p>
            <a:pPr marL="542925" lvl="2" indent="0">
              <a:lnSpc>
                <a:spcPct val="115000"/>
              </a:lnSpc>
              <a:buNone/>
              <a:defRPr/>
            </a:pPr>
            <a:r>
              <a:rPr lang="pl-PL" sz="2100" b="1" dirty="0">
                <a:latin typeface="+mj-lt"/>
                <a:ea typeface="Calibri"/>
                <a:cs typeface="Times New Roman"/>
              </a:rPr>
              <a:t> </a:t>
            </a:r>
            <a:r>
              <a:rPr lang="pl-PL" sz="2300" b="1" dirty="0" smtClean="0">
                <a:latin typeface="+mj-lt"/>
                <a:ea typeface="Calibri"/>
                <a:cs typeface="Times New Roman"/>
              </a:rPr>
              <a:t>SC2</a:t>
            </a:r>
            <a:r>
              <a:rPr lang="pl-PL" sz="2100" b="1" dirty="0" smtClean="0">
                <a:latin typeface="+mj-lt"/>
                <a:ea typeface="Calibri"/>
                <a:cs typeface="Times New Roman"/>
              </a:rPr>
              <a:t> </a:t>
            </a:r>
            <a:r>
              <a:rPr lang="pl-PL" sz="2100" dirty="0">
                <a:latin typeface="+mj-lt"/>
                <a:ea typeface="Calibri"/>
                <a:cs typeface="Times New Roman"/>
              </a:rPr>
              <a:t>– zakładającego brak takiej interwencji (scenariusz bez </a:t>
            </a:r>
            <a:r>
              <a:rPr lang="pl-PL" sz="2100" dirty="0" smtClean="0">
                <a:latin typeface="+mj-lt"/>
                <a:ea typeface="Calibri"/>
                <a:cs typeface="Times New Roman"/>
              </a:rPr>
              <a:t>funduszy);</a:t>
            </a:r>
          </a:p>
          <a:p>
            <a:pPr marL="263525" lvl="1" indent="273050">
              <a:lnSpc>
                <a:spcPct val="115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pl-PL" sz="2000" dirty="0">
              <a:latin typeface="+mj-lt"/>
              <a:ea typeface="Calibri"/>
              <a:cs typeface="Times New Roman"/>
            </a:endParaRPr>
          </a:p>
          <a:p>
            <a:pPr marL="263525" indent="273050">
              <a:lnSpc>
                <a:spcPct val="115000"/>
              </a:lnSpc>
              <a:spcAft>
                <a:spcPts val="0"/>
              </a:spcAft>
              <a:defRPr/>
            </a:pPr>
            <a:r>
              <a:rPr lang="pl-PL" dirty="0" smtClean="0">
                <a:latin typeface="+mj-lt"/>
                <a:ea typeface="Calibri"/>
                <a:cs typeface="Times New Roman"/>
              </a:rPr>
              <a:t>badania </a:t>
            </a:r>
            <a:r>
              <a:rPr lang="pl-PL" dirty="0">
                <a:latin typeface="+mj-lt"/>
                <a:ea typeface="Calibri"/>
                <a:cs typeface="Times New Roman"/>
              </a:rPr>
              <a:t>wpływu są analizami różnicy wyników dwóch symulacji: </a:t>
            </a:r>
            <a:r>
              <a:rPr lang="pl-PL" dirty="0" smtClean="0">
                <a:latin typeface="+mj-lt"/>
                <a:ea typeface="Calibri"/>
                <a:cs typeface="Times New Roman"/>
              </a:rPr>
              <a:t>             </a:t>
            </a:r>
          </a:p>
          <a:p>
            <a:pPr marL="263525" indent="273050">
              <a:lnSpc>
                <a:spcPct val="115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pl-PL" b="1" dirty="0" smtClean="0">
                <a:latin typeface="+mj-lt"/>
                <a:ea typeface="Calibri"/>
                <a:cs typeface="Times New Roman"/>
              </a:rPr>
              <a:t>                                                 (SC1) - (SC2).</a:t>
            </a:r>
            <a:endParaRPr lang="pl-PL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pl-PL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pl-PL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pl-PL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pl-PL" dirty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0499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Metodyka badania (2)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34298"/>
            <a:ext cx="8229600" cy="1684784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pl-PL" sz="1600" dirty="0" smtClean="0">
                <a:latin typeface="+mn-lt"/>
                <a:cs typeface="Times New Roman" pitchFamily="18" charset="0"/>
              </a:rPr>
              <a:t>Główne narzędzie badawcze:</a:t>
            </a:r>
          </a:p>
          <a:p>
            <a:pPr marL="400050" lvl="1" indent="0" algn="ctr">
              <a:spcAft>
                <a:spcPts val="600"/>
              </a:spcAft>
              <a:buNone/>
            </a:pPr>
            <a:r>
              <a:rPr lang="pl-PL" sz="3400" b="1" dirty="0" smtClean="0">
                <a:latin typeface="+mn-lt"/>
                <a:cs typeface="Times New Roman" pitchFamily="18" charset="0"/>
              </a:rPr>
              <a:t>5-sektorowy model HERMIN gospodarki województwa kujawsko-pomorskiego</a:t>
            </a:r>
            <a:r>
              <a:rPr lang="pl-PL" sz="3400" dirty="0" smtClean="0">
                <a:latin typeface="+mn-lt"/>
                <a:cs typeface="Times New Roman" pitchFamily="18" charset="0"/>
              </a:rPr>
              <a:t> </a:t>
            </a:r>
            <a:endParaRPr lang="pl-PL" sz="2400" dirty="0" smtClean="0">
              <a:latin typeface="+mn-lt"/>
              <a:cs typeface="Times New Roman" pitchFamily="18" charset="0"/>
            </a:endParaRPr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4" name="pole tekstowe 3"/>
          <p:cNvSpPr txBox="1"/>
          <p:nvPr/>
        </p:nvSpPr>
        <p:spPr>
          <a:xfrm>
            <a:off x="1868252" y="6273225"/>
            <a:ext cx="5407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 smtClean="0"/>
              <a:t>*</a:t>
            </a:r>
            <a:r>
              <a:rPr lang="en-US" altLang="ko-KR" sz="800" i="1" dirty="0" smtClean="0">
                <a:ea typeface="굴림" charset="-127"/>
                <a:cs typeface="Times New Roman" pitchFamily="18" charset="0"/>
              </a:rPr>
              <a:t>The New Programming Period 2007-2013.Indicative guidelines on evaluation methods: ex ante evaluation. Working</a:t>
            </a:r>
            <a:r>
              <a:rPr lang="pl-PL" altLang="ko-KR" sz="800" i="1" dirty="0" smtClean="0">
                <a:ea typeface="굴림" charset="-127"/>
                <a:cs typeface="Times New Roman" pitchFamily="18" charset="0"/>
              </a:rPr>
              <a:t> </a:t>
            </a:r>
            <a:r>
              <a:rPr lang="en-US" altLang="ko-KR" sz="800" i="1" dirty="0" smtClean="0">
                <a:ea typeface="굴림" charset="-127"/>
                <a:cs typeface="Times New Roman" pitchFamily="18" charset="0"/>
              </a:rPr>
              <a:t>document no. 1.”, European Commission, Directorate-General Regional Policy, August 2006.</a:t>
            </a:r>
            <a:endParaRPr lang="pl-PL" sz="800" dirty="0" smtClean="0"/>
          </a:p>
          <a:p>
            <a:r>
              <a:rPr lang="pl-PL" sz="800" dirty="0" smtClean="0"/>
              <a:t>**m.in. </a:t>
            </a:r>
            <a:r>
              <a:rPr lang="en-US" sz="800" dirty="0" smtClean="0"/>
              <a:t>Bradley J., </a:t>
            </a:r>
            <a:r>
              <a:rPr lang="en-US" sz="800" dirty="0" err="1" smtClean="0"/>
              <a:t>Untiedt</a:t>
            </a:r>
            <a:r>
              <a:rPr lang="en-US" sz="800" dirty="0" smtClean="0"/>
              <a:t> G. </a:t>
            </a:r>
            <a:r>
              <a:rPr lang="en-US" sz="800" i="1" dirty="0" smtClean="0"/>
              <a:t>The COHESION system of HERMIN country and regional models: Description and operating manual</a:t>
            </a:r>
            <a:r>
              <a:rPr lang="en-US" sz="800" dirty="0" smtClean="0"/>
              <a:t>, Muenster 2007</a:t>
            </a:r>
            <a:r>
              <a:rPr lang="pl-PL" sz="800" dirty="0" smtClean="0"/>
              <a:t>.</a:t>
            </a:r>
            <a:endParaRPr lang="pl-PL" sz="800" dirty="0"/>
          </a:p>
        </p:txBody>
      </p:sp>
      <p:sp>
        <p:nvSpPr>
          <p:cNvPr id="5" name="pole tekstowe 4"/>
          <p:cNvSpPr txBox="1"/>
          <p:nvPr/>
        </p:nvSpPr>
        <p:spPr>
          <a:xfrm>
            <a:off x="467544" y="3319082"/>
            <a:ext cx="820891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 smtClean="0">
                <a:cs typeface="Times New Roman" pitchFamily="18" charset="0"/>
              </a:rPr>
              <a:t>Bazuje na najbardziej aktualnej wersji modelu krajowego dla Polski, który jest częścią </a:t>
            </a:r>
            <a:r>
              <a:rPr lang="pl-PL" b="1" i="1" dirty="0" err="1" smtClean="0">
                <a:cs typeface="Times New Roman" pitchFamily="18" charset="0"/>
              </a:rPr>
              <a:t>Cohesion</a:t>
            </a:r>
            <a:r>
              <a:rPr lang="pl-PL" b="1" i="1" dirty="0" smtClean="0">
                <a:cs typeface="Times New Roman" pitchFamily="18" charset="0"/>
              </a:rPr>
              <a:t> System of HERMIN </a:t>
            </a:r>
            <a:r>
              <a:rPr lang="pl-PL" b="1" i="1" dirty="0" err="1" smtClean="0">
                <a:cs typeface="Times New Roman" pitchFamily="18" charset="0"/>
              </a:rPr>
              <a:t>Models</a:t>
            </a:r>
            <a:r>
              <a:rPr lang="pl-PL" b="1" i="1" dirty="0" smtClean="0">
                <a:cs typeface="Times New Roman" pitchFamily="18" charset="0"/>
              </a:rPr>
              <a:t> (CSHM)</a:t>
            </a:r>
            <a:r>
              <a:rPr lang="pl-PL" i="1" dirty="0" smtClean="0">
                <a:cs typeface="Times New Roman" pitchFamily="18" charset="0"/>
              </a:rPr>
              <a:t>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 smtClean="0">
                <a:cs typeface="Times New Roman" pitchFamily="18" charset="0"/>
              </a:rPr>
              <a:t>Modele HERMIN stosowane są przez Komisję Europejską i spełniają jej wymagania*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 smtClean="0">
                <a:cs typeface="Times New Roman" pitchFamily="18" charset="0"/>
              </a:rPr>
              <a:t>Szeroko opisane w literaturze naukowej**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 smtClean="0">
                <a:cs typeface="Times New Roman" pitchFamily="18" charset="0"/>
              </a:rPr>
              <a:t>Polskie wersje modeli HERMIN (krajowy i 16 regionalnych) zostały zbudowane przez zespół WARR pod kierownictwem prof. dr hab. J. Zaleskiego i </a:t>
            </a:r>
            <a:r>
              <a:rPr lang="pl-PL" b="1" dirty="0" smtClean="0">
                <a:cs typeface="Times New Roman" pitchFamily="18" charset="0"/>
              </a:rPr>
              <a:t>we współpracy z dr J. Bradley’em z Instytutu Badań Społeczno-Ekonomicznych (ESRI) w Dublinie</a:t>
            </a:r>
            <a:endParaRPr lang="pl-PL" dirty="0">
              <a:cs typeface="Times New Roman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9572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79646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Fundusze w ramach RPO WK-P (1)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46449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pl-PL" sz="2300" dirty="0"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pl-PL" sz="2300" dirty="0" smtClean="0"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pl-PL" sz="2400" dirty="0"/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4" name="pole tekstowe 3"/>
          <p:cNvSpPr txBox="1"/>
          <p:nvPr/>
        </p:nvSpPr>
        <p:spPr>
          <a:xfrm>
            <a:off x="503548" y="1413488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Profil wydatkowania środków finansowych (publicznych i prywatnych) w ramach RPO WK-P 2007-2013 w poszczególnych latach realizacji programu</a:t>
            </a:r>
          </a:p>
        </p:txBody>
      </p:sp>
      <p:graphicFrame>
        <p:nvGraphicFramePr>
          <p:cNvPr id="15" name="Wykres 14"/>
          <p:cNvGraphicFramePr/>
          <p:nvPr>
            <p:extLst>
              <p:ext uri="{D42A27DB-BD31-4B8C-83A1-F6EECF244321}">
                <p14:modId xmlns:p14="http://schemas.microsoft.com/office/powerpoint/2010/main" val="809656569"/>
              </p:ext>
            </p:extLst>
          </p:nvPr>
        </p:nvGraphicFramePr>
        <p:xfrm>
          <a:off x="683568" y="2420888"/>
          <a:ext cx="5045958" cy="2930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Prostokąt 4"/>
          <p:cNvSpPr/>
          <p:nvPr/>
        </p:nvSpPr>
        <p:spPr>
          <a:xfrm>
            <a:off x="1200657" y="5589240"/>
            <a:ext cx="69487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i="1" dirty="0"/>
              <a:t>Źródło: Opracowanie własne na podstawie informacji uzyskanych od Zamawiającego</a:t>
            </a:r>
            <a:endParaRPr lang="pl-PL" sz="1400" dirty="0"/>
          </a:p>
        </p:txBody>
      </p:sp>
      <p:sp>
        <p:nvSpPr>
          <p:cNvPr id="9" name="pole tekstowe 8"/>
          <p:cNvSpPr txBox="1"/>
          <p:nvPr/>
        </p:nvSpPr>
        <p:spPr>
          <a:xfrm>
            <a:off x="6084168" y="2564904"/>
            <a:ext cx="259228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4,02 mld zł </a:t>
            </a:r>
            <a:r>
              <a:rPr lang="pl-PL" sz="1400" dirty="0"/>
              <a:t>z budżetu </a:t>
            </a:r>
            <a:r>
              <a:rPr lang="pl-PL" sz="1400" dirty="0" smtClean="0"/>
              <a:t>UE </a:t>
            </a:r>
          </a:p>
          <a:p>
            <a:r>
              <a:rPr lang="pl-PL" b="1" dirty="0" smtClean="0"/>
              <a:t>1,96 </a:t>
            </a:r>
            <a:r>
              <a:rPr lang="pl-PL" b="1" dirty="0"/>
              <a:t>mld zł </a:t>
            </a:r>
            <a:r>
              <a:rPr lang="pl-PL" sz="1400" dirty="0"/>
              <a:t>z krajowych środków </a:t>
            </a:r>
            <a:r>
              <a:rPr lang="pl-PL" sz="1400" dirty="0" smtClean="0"/>
              <a:t>publicznych</a:t>
            </a:r>
          </a:p>
          <a:p>
            <a:r>
              <a:rPr lang="pl-PL" b="1" dirty="0" smtClean="0"/>
              <a:t>0,7 </a:t>
            </a:r>
            <a:r>
              <a:rPr lang="pl-PL" b="1" dirty="0"/>
              <a:t>mld zł </a:t>
            </a:r>
            <a:r>
              <a:rPr lang="pl-PL" sz="1400" dirty="0"/>
              <a:t>z sektora prywatnego</a:t>
            </a:r>
            <a:r>
              <a:rPr lang="pl-PL" dirty="0"/>
              <a:t> </a:t>
            </a:r>
            <a:r>
              <a:rPr lang="pl-PL" dirty="0" smtClean="0"/>
              <a:t> </a:t>
            </a:r>
          </a:p>
          <a:p>
            <a:r>
              <a:rPr lang="pl-PL" sz="3200" b="1" dirty="0" smtClean="0">
                <a:solidFill>
                  <a:srgbClr val="00B0F0"/>
                </a:solidFill>
              </a:rPr>
              <a:t>łącznie </a:t>
            </a:r>
          </a:p>
          <a:p>
            <a:r>
              <a:rPr lang="pl-PL" sz="3200" b="1" dirty="0" smtClean="0">
                <a:solidFill>
                  <a:srgbClr val="00B0F0"/>
                </a:solidFill>
              </a:rPr>
              <a:t>6,7 </a:t>
            </a:r>
            <a:r>
              <a:rPr lang="pl-PL" sz="3200" b="1" dirty="0">
                <a:solidFill>
                  <a:srgbClr val="00B0F0"/>
                </a:solidFill>
              </a:rPr>
              <a:t>mld zł</a:t>
            </a:r>
          </a:p>
        </p:txBody>
      </p:sp>
    </p:spTree>
    <p:extLst>
      <p:ext uri="{BB962C8B-B14F-4D97-AF65-F5344CB8AC3E}">
        <p14:creationId xmlns:p14="http://schemas.microsoft.com/office/powerpoint/2010/main" val="428492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Fundusze w ramach RPO WK-P (2)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46449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pl-PL" sz="2300" dirty="0"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pl-PL" sz="2300" dirty="0" smtClean="0"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pl-PL" sz="2400" dirty="0"/>
          </a:p>
        </p:txBody>
      </p:sp>
      <p:pic>
        <p:nvPicPr>
          <p:cNvPr id="7" name="Obraz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4" name="pole tekstowe 3"/>
          <p:cNvSpPr txBox="1"/>
          <p:nvPr/>
        </p:nvSpPr>
        <p:spPr>
          <a:xfrm>
            <a:off x="503548" y="1413488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Publiczne i prywatne środki finansowe wydatkowane w ramach RPO WK-P 2007-2013 w relacji do poziomu PKB  i liczby ludności</a:t>
            </a:r>
          </a:p>
        </p:txBody>
      </p:sp>
      <p:pic>
        <p:nvPicPr>
          <p:cNvPr id="6" name="Obraz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sp>
        <p:nvSpPr>
          <p:cNvPr id="15" name="Prostokąt 14"/>
          <p:cNvSpPr/>
          <p:nvPr/>
        </p:nvSpPr>
        <p:spPr>
          <a:xfrm>
            <a:off x="1259632" y="4941168"/>
            <a:ext cx="69103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i="1" dirty="0"/>
              <a:t>Źródło: </a:t>
            </a:r>
            <a:r>
              <a:rPr lang="pl-PL" sz="1400" i="1" dirty="0" smtClean="0"/>
              <a:t>Opracowanie </a:t>
            </a:r>
            <a:r>
              <a:rPr lang="pl-PL" sz="1400" i="1" dirty="0"/>
              <a:t>własne na podstawie informacji uzyskanych od Zamawiającego.</a:t>
            </a:r>
            <a:endParaRPr lang="pl-PL" sz="1400" dirty="0"/>
          </a:p>
        </p:txBody>
      </p:sp>
      <p:graphicFrame>
        <p:nvGraphicFramePr>
          <p:cNvPr id="16" name="Wykres 15"/>
          <p:cNvGraphicFramePr/>
          <p:nvPr>
            <p:extLst>
              <p:ext uri="{D42A27DB-BD31-4B8C-83A1-F6EECF244321}">
                <p14:modId xmlns:p14="http://schemas.microsoft.com/office/powerpoint/2010/main" val="3027691813"/>
              </p:ext>
            </p:extLst>
          </p:nvPr>
        </p:nvGraphicFramePr>
        <p:xfrm>
          <a:off x="827584" y="2492896"/>
          <a:ext cx="331236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Wykres 16"/>
          <p:cNvGraphicFramePr/>
          <p:nvPr>
            <p:extLst>
              <p:ext uri="{D42A27DB-BD31-4B8C-83A1-F6EECF244321}">
                <p14:modId xmlns:p14="http://schemas.microsoft.com/office/powerpoint/2010/main" val="2959886933"/>
              </p:ext>
            </p:extLst>
          </p:nvPr>
        </p:nvGraphicFramePr>
        <p:xfrm>
          <a:off x="4914645" y="2521334"/>
          <a:ext cx="324036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99509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79646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Fundusze w ramach RPO WK-P (3)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46449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pl-PL" sz="2300" dirty="0"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pl-PL" sz="2300" dirty="0" smtClean="0"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pl-PL" sz="2400" dirty="0"/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4" name="pole tekstowe 3"/>
          <p:cNvSpPr txBox="1"/>
          <p:nvPr/>
        </p:nvSpPr>
        <p:spPr>
          <a:xfrm>
            <a:off x="503548" y="1413488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prstClr val="black"/>
                </a:solidFill>
              </a:rPr>
              <a:t>Struktura wydatkowania środków finansowych w ramach RPO WK-P 2007-2013 w podziale na poszczególne źródła finansowania (% podział alokacji) </a:t>
            </a:r>
          </a:p>
        </p:txBody>
      </p:sp>
      <p:sp>
        <p:nvSpPr>
          <p:cNvPr id="5" name="Prostokąt 4"/>
          <p:cNvSpPr/>
          <p:nvPr/>
        </p:nvSpPr>
        <p:spPr>
          <a:xfrm>
            <a:off x="1124221" y="5373215"/>
            <a:ext cx="70567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i="1" dirty="0"/>
              <a:t>Źródło: Opracowanie własne na podstawie informacji uzyskanych od Zamawiającego</a:t>
            </a:r>
            <a:endParaRPr lang="pl-PL" sz="1400" dirty="0"/>
          </a:p>
        </p:txBody>
      </p:sp>
      <p:graphicFrame>
        <p:nvGraphicFramePr>
          <p:cNvPr id="11" name="Wykres 10"/>
          <p:cNvGraphicFramePr/>
          <p:nvPr>
            <p:extLst>
              <p:ext uri="{D42A27DB-BD31-4B8C-83A1-F6EECF244321}">
                <p14:modId xmlns:p14="http://schemas.microsoft.com/office/powerpoint/2010/main" val="393960755"/>
              </p:ext>
            </p:extLst>
          </p:nvPr>
        </p:nvGraphicFramePr>
        <p:xfrm>
          <a:off x="791884" y="2708920"/>
          <a:ext cx="2123931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Wykres 11"/>
          <p:cNvGraphicFramePr/>
          <p:nvPr>
            <p:extLst>
              <p:ext uri="{D42A27DB-BD31-4B8C-83A1-F6EECF244321}">
                <p14:modId xmlns:p14="http://schemas.microsoft.com/office/powerpoint/2010/main" val="1495624902"/>
              </p:ext>
            </p:extLst>
          </p:nvPr>
        </p:nvGraphicFramePr>
        <p:xfrm>
          <a:off x="3510034" y="2708920"/>
          <a:ext cx="2123931" cy="1871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Wykres 13"/>
          <p:cNvGraphicFramePr/>
          <p:nvPr>
            <p:extLst>
              <p:ext uri="{D42A27DB-BD31-4B8C-83A1-F6EECF244321}">
                <p14:modId xmlns:p14="http://schemas.microsoft.com/office/powerpoint/2010/main" val="1815795087"/>
              </p:ext>
            </p:extLst>
          </p:nvPr>
        </p:nvGraphicFramePr>
        <p:xfrm>
          <a:off x="6084168" y="2708920"/>
          <a:ext cx="2085766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84759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Wyniki wpływu (1)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53144"/>
          </a:xfrm>
        </p:spPr>
        <p:txBody>
          <a:bodyPr numCol="2">
            <a:noAutofit/>
          </a:bodyPr>
          <a:lstStyle/>
          <a:p>
            <a:pPr lvl="0">
              <a:spcBef>
                <a:spcPts val="0"/>
              </a:spcBef>
            </a:pPr>
            <a:r>
              <a:rPr lang="pl-PL" sz="1400" b="1" dirty="0" smtClean="0"/>
              <a:t>realizacja celu strategicznego Programu:</a:t>
            </a:r>
          </a:p>
          <a:p>
            <a:pPr lvl="1"/>
            <a:r>
              <a:rPr lang="pl-PL" sz="1400" i="1" dirty="0" smtClean="0"/>
              <a:t>zmiana </a:t>
            </a:r>
            <a:r>
              <a:rPr lang="pl-PL" sz="1400" i="1" dirty="0"/>
              <a:t>poziomu PKB w wyniku oddziaływania RPO </a:t>
            </a:r>
          </a:p>
          <a:p>
            <a:pPr lvl="1"/>
            <a:r>
              <a:rPr lang="pl-PL" sz="1400" i="1" dirty="0" smtClean="0"/>
              <a:t>liczba </a:t>
            </a:r>
            <a:r>
              <a:rPr lang="pl-PL" sz="1400" i="1" dirty="0"/>
              <a:t>nowoutworzonych miejsc pracy netto ogółem</a:t>
            </a:r>
            <a:r>
              <a:rPr lang="pl-PL" sz="1400" dirty="0" smtClean="0"/>
              <a:t>;</a:t>
            </a:r>
          </a:p>
          <a:p>
            <a:pPr marL="457200" lvl="1" indent="0">
              <a:buNone/>
            </a:pPr>
            <a:endParaRPr lang="pl-PL" sz="1400" dirty="0" smtClean="0"/>
          </a:p>
          <a:p>
            <a:pPr marL="265113" lvl="1" indent="-265113">
              <a:buFont typeface="Arial" panose="020B0604020202020204" pitchFamily="34" charset="0"/>
              <a:buChar char="•"/>
            </a:pPr>
            <a:r>
              <a:rPr lang="pl-PL" sz="1400" b="1" dirty="0" smtClean="0"/>
              <a:t>poziom </a:t>
            </a:r>
            <a:r>
              <a:rPr lang="pl-PL" sz="1400" b="1" dirty="0"/>
              <a:t>rozwoju gospodarczego i podażową stronę gospodarki:</a:t>
            </a:r>
          </a:p>
          <a:p>
            <a:pPr lvl="1"/>
            <a:r>
              <a:rPr lang="pl-PL" sz="1400" dirty="0" smtClean="0"/>
              <a:t>poziom </a:t>
            </a:r>
            <a:r>
              <a:rPr lang="pl-PL" sz="1400" dirty="0"/>
              <a:t>PKB per capita;</a:t>
            </a:r>
          </a:p>
          <a:p>
            <a:pPr lvl="1"/>
            <a:r>
              <a:rPr lang="pl-PL" sz="1400" dirty="0" smtClean="0"/>
              <a:t>nakłady </a:t>
            </a:r>
            <a:r>
              <a:rPr lang="pl-PL" sz="1400" dirty="0"/>
              <a:t>brutto na środki trwałe;</a:t>
            </a:r>
          </a:p>
          <a:p>
            <a:pPr lvl="1"/>
            <a:r>
              <a:rPr lang="pl-PL" sz="1400" dirty="0" smtClean="0"/>
              <a:t>stopa </a:t>
            </a:r>
            <a:r>
              <a:rPr lang="pl-PL" sz="1400" dirty="0"/>
              <a:t>inwestycji</a:t>
            </a:r>
            <a:r>
              <a:rPr lang="pl-PL" sz="1400" dirty="0" smtClean="0"/>
              <a:t>;</a:t>
            </a:r>
          </a:p>
          <a:p>
            <a:pPr marL="457200" lvl="1" indent="0">
              <a:buNone/>
            </a:pPr>
            <a:endParaRPr lang="pl-PL" sz="1400" dirty="0"/>
          </a:p>
          <a:p>
            <a:pPr marL="285750" lvl="1">
              <a:buFont typeface="Arial" panose="020B0604020202020204" pitchFamily="34" charset="0"/>
              <a:buChar char="•"/>
            </a:pPr>
            <a:r>
              <a:rPr lang="pl-PL" sz="1400" b="1" dirty="0" smtClean="0"/>
              <a:t>procesy </a:t>
            </a:r>
            <a:r>
              <a:rPr lang="pl-PL" sz="1400" b="1" dirty="0" err="1"/>
              <a:t>konwergencyjne</a:t>
            </a:r>
            <a:r>
              <a:rPr lang="pl-PL" sz="1400" b="1" dirty="0"/>
              <a:t>:</a:t>
            </a:r>
          </a:p>
          <a:p>
            <a:pPr lvl="1"/>
            <a:r>
              <a:rPr lang="pl-PL" sz="1400" dirty="0" smtClean="0"/>
              <a:t>PKB </a:t>
            </a:r>
            <a:r>
              <a:rPr lang="pl-PL" sz="1400" dirty="0"/>
              <a:t>per capita i wydajność pracy (Polska=100);</a:t>
            </a:r>
          </a:p>
          <a:p>
            <a:pPr lvl="1"/>
            <a:r>
              <a:rPr lang="pl-PL" sz="1400" dirty="0" smtClean="0"/>
              <a:t>PKB </a:t>
            </a:r>
            <a:r>
              <a:rPr lang="pl-PL" sz="1400" dirty="0"/>
              <a:t>per capita w PPS i wydajność pracy (UE-27=100</a:t>
            </a:r>
            <a:r>
              <a:rPr lang="pl-PL" sz="1400" dirty="0" smtClean="0"/>
              <a:t>);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l-PL" sz="1400" b="1" dirty="0" smtClean="0"/>
              <a:t>rozwój </a:t>
            </a:r>
            <a:r>
              <a:rPr lang="pl-PL" sz="1400" b="1" dirty="0"/>
              <a:t>społeczny odzwierciedlony poprzez sytuację na rynku pracy:</a:t>
            </a:r>
          </a:p>
          <a:p>
            <a:pPr lvl="1"/>
            <a:r>
              <a:rPr lang="pl-PL" sz="1400" dirty="0" smtClean="0"/>
              <a:t>stopa </a:t>
            </a:r>
            <a:r>
              <a:rPr lang="pl-PL" sz="1400" dirty="0"/>
              <a:t>bezrobocia;</a:t>
            </a:r>
          </a:p>
          <a:p>
            <a:pPr lvl="1"/>
            <a:r>
              <a:rPr lang="pl-PL" sz="1400" dirty="0" smtClean="0"/>
              <a:t>wskaźnik </a:t>
            </a:r>
            <a:r>
              <a:rPr lang="pl-PL" sz="1400" dirty="0"/>
              <a:t>zatrudnienia</a:t>
            </a:r>
            <a:r>
              <a:rPr lang="pl-PL" sz="1400" dirty="0" smtClean="0"/>
              <a:t>;</a:t>
            </a:r>
          </a:p>
          <a:p>
            <a:pPr marL="457200" lvl="1" indent="0">
              <a:buNone/>
            </a:pPr>
            <a:endParaRPr lang="pl-PL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pl-PL" sz="1400" b="1" dirty="0" smtClean="0"/>
              <a:t>poziom </a:t>
            </a:r>
            <a:r>
              <a:rPr lang="pl-PL" sz="1400" b="1" dirty="0"/>
              <a:t>życia ludności:</a:t>
            </a:r>
          </a:p>
          <a:p>
            <a:pPr lvl="1"/>
            <a:r>
              <a:rPr lang="pl-PL" sz="1400" dirty="0" smtClean="0"/>
              <a:t>dochody </a:t>
            </a:r>
            <a:r>
              <a:rPr lang="pl-PL" sz="1400" dirty="0"/>
              <a:t>do dyspozycji brutto w sektorze gospodarstw domowych;</a:t>
            </a:r>
          </a:p>
          <a:p>
            <a:pPr lvl="1"/>
            <a:r>
              <a:rPr lang="pl-PL" sz="1400" dirty="0" smtClean="0"/>
              <a:t>poziom </a:t>
            </a:r>
            <a:r>
              <a:rPr lang="pl-PL" sz="1400" dirty="0"/>
              <a:t>spożycia prywatnego.</a:t>
            </a:r>
          </a:p>
          <a:p>
            <a:pPr lvl="1"/>
            <a:endParaRPr lang="pl-PL" sz="1400" b="1" dirty="0" smtClean="0"/>
          </a:p>
        </p:txBody>
      </p:sp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366770"/>
            <a:ext cx="1579245" cy="277495"/>
          </a:xfrm>
          <a:prstGeom prst="rect">
            <a:avLst/>
          </a:prstGeom>
          <a:noFill/>
        </p:spPr>
      </p:pic>
      <p:pic>
        <p:nvPicPr>
          <p:cNvPr id="7" name="Obraz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1033"/>
            <a:ext cx="1828800" cy="648970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404922" y="141342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pl-PL" b="1" dirty="0" smtClean="0"/>
              <a:t>Analizowane wskaźniki makroekonomiczne:</a:t>
            </a:r>
          </a:p>
        </p:txBody>
      </p:sp>
    </p:spTree>
    <p:extLst>
      <p:ext uri="{BB962C8B-B14F-4D97-AF65-F5344CB8AC3E}">
        <p14:creationId xmlns:p14="http://schemas.microsoft.com/office/powerpoint/2010/main" val="150323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2378</TotalTime>
  <Words>1264</Words>
  <Application>Microsoft Office PowerPoint</Application>
  <PresentationFormat>Pokaz na ekranie (4:3)</PresentationFormat>
  <Paragraphs>233</Paragraphs>
  <Slides>20</Slides>
  <Notes>20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1" baseType="lpstr">
      <vt:lpstr>Motyw pakietu Office</vt:lpstr>
      <vt:lpstr>Szacowanie wartości i analiza wybranych wskaźników celu głównego RPO WK-P na lata 2007-2013 za pomocą modelu HERMIN</vt:lpstr>
      <vt:lpstr>Plan prezentacji</vt:lpstr>
      <vt:lpstr>Cel badania</vt:lpstr>
      <vt:lpstr>Metodyka badania (1)</vt:lpstr>
      <vt:lpstr>Metodyka badania (2)</vt:lpstr>
      <vt:lpstr>Fundusze w ramach RPO WK-P (1)</vt:lpstr>
      <vt:lpstr>Fundusze w ramach RPO WK-P (2)</vt:lpstr>
      <vt:lpstr>Fundusze w ramach RPO WK-P (3)</vt:lpstr>
      <vt:lpstr>Wyniki wpływu (1)</vt:lpstr>
      <vt:lpstr>Wyniki wpływu (2)</vt:lpstr>
      <vt:lpstr>Wyniki wpływu (3)</vt:lpstr>
      <vt:lpstr>Wyniki wpływu (4)</vt:lpstr>
      <vt:lpstr>Wyniki wpływu (5)</vt:lpstr>
      <vt:lpstr>Wyniki wpływu (6)</vt:lpstr>
      <vt:lpstr>Wyniki wpływu (7)</vt:lpstr>
      <vt:lpstr>Wyniki wpływu (8)</vt:lpstr>
      <vt:lpstr>Wyniki wpływu - porównanie</vt:lpstr>
      <vt:lpstr>Podsumowanie i wnioski (1)</vt:lpstr>
      <vt:lpstr>Podsumowanie i wnioski (2)</vt:lpstr>
      <vt:lpstr>Dziękuję za uwagę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WPŁYW REALIZACJI REGIONALNEGO PROGRAMU OPERACYJNEGO WOJEWÓDZTWA ŚLĄSKIEGO NA LATA 2007-2013 (RPO WSL)  NA ROZWÓJ SPOŁECZNO-GOSPODARCZY WOJEWÓDZTWA ŚLĄSKIEGO Z WYKORZYSTANIEM MAKROEKONOMICZNEGO  5-SEKTOROWEGO MODELU HERMIN</dc:title>
  <dc:creator>WARR S.A.</dc:creator>
  <cp:lastModifiedBy>WARR S.A.</cp:lastModifiedBy>
  <cp:revision>129</cp:revision>
  <cp:lastPrinted>2013-12-18T14:51:35Z</cp:lastPrinted>
  <dcterms:created xsi:type="dcterms:W3CDTF">2013-12-16T08:47:07Z</dcterms:created>
  <dcterms:modified xsi:type="dcterms:W3CDTF">2014-12-01T13:27:52Z</dcterms:modified>
</cp:coreProperties>
</file>