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36" r:id="rId1"/>
  </p:sldMasterIdLst>
  <p:notesMasterIdLst>
    <p:notesMasterId r:id="rId19"/>
  </p:notesMasterIdLst>
  <p:sldIdLst>
    <p:sldId id="257" r:id="rId2"/>
    <p:sldId id="276" r:id="rId3"/>
    <p:sldId id="283" r:id="rId4"/>
    <p:sldId id="277" r:id="rId5"/>
    <p:sldId id="260" r:id="rId6"/>
    <p:sldId id="273" r:id="rId7"/>
    <p:sldId id="272" r:id="rId8"/>
    <p:sldId id="278" r:id="rId9"/>
    <p:sldId id="266" r:id="rId10"/>
    <p:sldId id="281" r:id="rId11"/>
    <p:sldId id="282" r:id="rId12"/>
    <p:sldId id="284" r:id="rId13"/>
    <p:sldId id="279" r:id="rId14"/>
    <p:sldId id="264" r:id="rId15"/>
    <p:sldId id="274" r:id="rId16"/>
    <p:sldId id="285" r:id="rId17"/>
    <p:sldId id="271" r:id="rId18"/>
  </p:sldIdLst>
  <p:sldSz cx="9144000" cy="6858000" type="screen4x3"/>
  <p:notesSz cx="6797675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4435"/>
    <a:srgbClr val="F85B14"/>
    <a:srgbClr val="00CC66"/>
    <a:srgbClr val="68C3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3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341" cy="496967"/>
          </a:xfrm>
          <a:prstGeom prst="rect">
            <a:avLst/>
          </a:prstGeom>
        </p:spPr>
        <p:txBody>
          <a:bodyPr vert="horz" lIns="91531" tIns="45766" rIns="91531" bIns="4576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744" y="0"/>
            <a:ext cx="2945341" cy="496967"/>
          </a:xfrm>
          <a:prstGeom prst="rect">
            <a:avLst/>
          </a:prstGeom>
        </p:spPr>
        <p:txBody>
          <a:bodyPr vert="horz" lIns="91531" tIns="45766" rIns="91531" bIns="4576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F78628-D6BC-42E7-B5C9-FBF49244F7A6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1" tIns="45766" rIns="91531" bIns="45766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1" y="4715629"/>
            <a:ext cx="5438776" cy="4467939"/>
          </a:xfrm>
          <a:prstGeom prst="rect">
            <a:avLst/>
          </a:prstGeom>
        </p:spPr>
        <p:txBody>
          <a:bodyPr vert="horz" lIns="91531" tIns="45766" rIns="91531" bIns="45766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9671"/>
            <a:ext cx="2945341" cy="496966"/>
          </a:xfrm>
          <a:prstGeom prst="rect">
            <a:avLst/>
          </a:prstGeom>
        </p:spPr>
        <p:txBody>
          <a:bodyPr vert="horz" lIns="91531" tIns="45766" rIns="91531" bIns="4576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744" y="9429671"/>
            <a:ext cx="2945341" cy="496966"/>
          </a:xfrm>
          <a:prstGeom prst="rect">
            <a:avLst/>
          </a:prstGeom>
        </p:spPr>
        <p:txBody>
          <a:bodyPr vert="horz" lIns="91531" tIns="45766" rIns="91531" bIns="4576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23D3063-8C14-4375-B50C-79C940F313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67708-8512-4844-92B5-92C3446031C0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9A82C-AEC0-42E3-9624-1E387DAB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244D5-6A57-4D75-8AAC-4983600BA495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54723-3486-4000-8092-04263D8A2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15188-AD15-47E8-A6FF-DF2A0D69E95C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38C3-FA5C-4516-9FA9-EDF9583E431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67EE-940D-4C0A-816F-0D9924DAFD28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2E33-37BC-4F24-8A94-346019C99A9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7E060-5A6D-4E0E-AFFD-8CF448D2C665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29F1-9DD1-4353-A4F5-592E3A08F4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CE68-A425-4FAE-8355-34C0C80483B6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6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2C466-BEA3-493B-B467-240FBC4C4B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0083-E6F7-4099-B8E2-D3298D7DD2C9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8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E0B36-5E86-420E-9915-08A4BDB605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37EA0-2029-41AA-8CE3-F0C9B9B7C3A3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4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7BE9E-BEF1-4710-8E86-21BEAA644E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8BBFE-06A0-43F1-9708-F16F1204A1FE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3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16D85-CC0D-4C38-B67C-87D3AD6B34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7F86E-A2BC-468C-A36B-BFCDDD8576F6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6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4D4BE-79B6-4C70-9B3A-C26D460D7D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e ściętym i zaokrąglonym rogiem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ójkąt prostokątny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9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1567A-EDA4-4E3E-AF97-A601ABD0B345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10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96DD7-1583-4613-AFC9-9119BD9173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7000">
              <a:schemeClr val="bg2">
                <a:tint val="80000"/>
                <a:satMod val="355000"/>
                <a:alpha val="60000"/>
              </a:schemeClr>
            </a:gs>
            <a:gs pos="100000">
              <a:schemeClr val="bg2">
                <a:tint val="95000"/>
                <a:shade val="55000"/>
                <a:satMod val="355000"/>
              </a:schemeClr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9" name="Symbol zastępczy tekstu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69CE4A-43BE-4A47-9596-FADF57FBA878}" type="datetimeFigureOut">
              <a:rPr lang="pl-PL"/>
              <a:pPr>
                <a:defRPr/>
              </a:pPr>
              <a:t>2013-04-16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106007-DA29-4B34-80A2-6F75DC1110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grpSp>
        <p:nvGrpSpPr>
          <p:cNvPr id="1033" name="Grupa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7" r:id="rId1"/>
    <p:sldLayoutId id="2147485146" r:id="rId2"/>
    <p:sldLayoutId id="2147485145" r:id="rId3"/>
    <p:sldLayoutId id="2147485144" r:id="rId4"/>
    <p:sldLayoutId id="2147485143" r:id="rId5"/>
    <p:sldLayoutId id="2147485142" r:id="rId6"/>
    <p:sldLayoutId id="2147485141" r:id="rId7"/>
    <p:sldLayoutId id="2147485140" r:id="rId8"/>
    <p:sldLayoutId id="2147485148" r:id="rId9"/>
    <p:sldLayoutId id="2147485139" r:id="rId10"/>
    <p:sldLayoutId id="21474851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Wykres_programu_Microsoft_Office_Excel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851648" cy="1828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accent3">
                    <a:lumMod val="75000"/>
                  </a:schemeClr>
                </a:solidFill>
              </a:rPr>
              <a:t>Program Rozwoju Obszarów Wiejskich na lata 2007 - 2013</a:t>
            </a:r>
            <a:endParaRPr lang="pl-P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Podtytuł 15"/>
          <p:cNvSpPr>
            <a:spLocks noGrp="1"/>
          </p:cNvSpPr>
          <p:nvPr>
            <p:ph type="subTitle" idx="1"/>
          </p:nvPr>
        </p:nvSpPr>
        <p:spPr>
          <a:xfrm>
            <a:off x="468313" y="3933825"/>
            <a:ext cx="7853362" cy="1752600"/>
          </a:xfrm>
        </p:spPr>
        <p:txBody>
          <a:bodyPr>
            <a:normAutofit/>
          </a:bodyPr>
          <a:lstStyle/>
          <a:p>
            <a:pPr marR="0" algn="ctr"/>
            <a:r>
              <a:rPr lang="pl-PL" sz="2800" smtClean="0">
                <a:solidFill>
                  <a:srgbClr val="91581F"/>
                </a:solidFill>
              </a:rPr>
              <a:t>Działanie 321 „Podstawowe usługi dla gospodarki </a:t>
            </a:r>
            <a:br>
              <a:rPr lang="pl-PL" sz="2800" smtClean="0">
                <a:solidFill>
                  <a:srgbClr val="91581F"/>
                </a:solidFill>
              </a:rPr>
            </a:br>
            <a:r>
              <a:rPr lang="pl-PL" sz="2800" smtClean="0">
                <a:solidFill>
                  <a:srgbClr val="91581F"/>
                </a:solidFill>
              </a:rPr>
              <a:t>i ludności wiejskiej”</a:t>
            </a:r>
            <a:endParaRPr lang="pl-PL" smtClean="0">
              <a:solidFill>
                <a:srgbClr val="91581F"/>
              </a:solidFill>
            </a:endParaRPr>
          </a:p>
          <a:p>
            <a:pPr marR="0"/>
            <a:endParaRPr lang="pl-PL" smtClean="0"/>
          </a:p>
        </p:txBody>
      </p:sp>
      <p:pic>
        <p:nvPicPr>
          <p:cNvPr id="5" name="Symbol zastępczy zawartości 7" descr="fla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28934"/>
            <a:ext cx="1512168" cy="1002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04664"/>
            <a:ext cx="1428158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Symbol zastępczy zawartości 30" descr="prow-81cc2ad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404664"/>
            <a:ext cx="1587578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188913"/>
            <a:ext cx="20891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04664"/>
            <a:ext cx="18002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1052513"/>
            <a:ext cx="7772400" cy="50403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trakcie rozpatrywania wniosków o przyznanie pomocy dokonuje się ich oceny przyznając operacji punkty: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14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39552" y="2276872"/>
          <a:ext cx="7992888" cy="327695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448272"/>
                <a:gridCol w="1137324"/>
                <a:gridCol w="1166932"/>
                <a:gridCol w="1224136"/>
                <a:gridCol w="1080120"/>
                <a:gridCol w="936104"/>
              </a:tblGrid>
              <a:tr h="492810">
                <a:tc row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Kryterium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Liczba punktów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9281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443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443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443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443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4435">
                        <a:alpha val="40000"/>
                      </a:srgbClr>
                    </a:solidFill>
                  </a:tcPr>
                </a:tc>
              </a:tr>
              <a:tr h="1102612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 Podstawowy dochód podatkowy</a:t>
                      </a:r>
                      <a:r>
                        <a:rPr lang="pl-PL" sz="1200" baseline="0" dirty="0" smtClean="0"/>
                        <a:t> gminy, w której jest planowana realizacja operacji, </a:t>
                      </a:r>
                      <a:br>
                        <a:rPr lang="pl-PL" sz="1200" baseline="0" dirty="0" smtClean="0"/>
                      </a:br>
                      <a:r>
                        <a:rPr lang="pl-PL" sz="1200" baseline="0" dirty="0" smtClean="0"/>
                        <a:t>w przeliczeniu na 1 mieszkańca, kształtuje się na poziomie</a:t>
                      </a:r>
                      <a:endParaRPr lang="pl-PL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&gt;</a:t>
                      </a:r>
                      <a:r>
                        <a:rPr lang="pl-PL" sz="1200" baseline="0" dirty="0" smtClean="0"/>
                        <a:t> </a:t>
                      </a:r>
                      <a:r>
                        <a:rPr lang="pl-PL" sz="1200" dirty="0" smtClean="0"/>
                        <a:t>100%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średniej krajowej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aseline="0" dirty="0" smtClean="0"/>
                        <a:t> </a:t>
                      </a:r>
                      <a:r>
                        <a:rPr lang="pl-PL" sz="1800" baseline="0" dirty="0" smtClean="0"/>
                        <a:t>- </a:t>
                      </a:r>
                      <a:endParaRPr lang="pl-PL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&gt; 75%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≤ 100%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średniej krajowej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&gt;</a:t>
                      </a:r>
                      <a:r>
                        <a:rPr lang="pl-PL" sz="1200" baseline="0" dirty="0" smtClean="0"/>
                        <a:t>  </a:t>
                      </a:r>
                      <a:r>
                        <a:rPr lang="pl-PL" sz="1200" dirty="0" smtClean="0"/>
                        <a:t>50%</a:t>
                      </a:r>
                      <a:r>
                        <a:rPr lang="pl-PL" sz="1200" baseline="0" dirty="0" smtClean="0"/>
                        <a:t> </a:t>
                      </a:r>
                    </a:p>
                    <a:p>
                      <a:pPr algn="ctr"/>
                      <a:r>
                        <a:rPr lang="pl-PL" sz="1200" dirty="0" smtClean="0"/>
                        <a:t>≤ 75%</a:t>
                      </a:r>
                    </a:p>
                    <a:p>
                      <a:pPr algn="ctr"/>
                      <a:r>
                        <a:rPr lang="pl-PL" sz="1200" dirty="0" smtClean="0"/>
                        <a:t>średniej krajowej</a:t>
                      </a:r>
                      <a:endParaRPr lang="pl-PL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≤</a:t>
                      </a:r>
                      <a:r>
                        <a:rPr lang="pl-PL" sz="1200" baseline="0" dirty="0" smtClean="0"/>
                        <a:t> </a:t>
                      </a:r>
                      <a:r>
                        <a:rPr lang="pl-PL" sz="1200" dirty="0" smtClean="0"/>
                        <a:t>50%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średniej krajowej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9281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Bezrobocie w powiecie,</a:t>
                      </a:r>
                      <a:r>
                        <a:rPr lang="pl-PL" sz="1200" baseline="0" dirty="0" smtClean="0"/>
                        <a:t> na obszarze którego jest położona gmina,</a:t>
                      </a:r>
                      <a:br>
                        <a:rPr lang="pl-PL" sz="1200" baseline="0" dirty="0" smtClean="0"/>
                      </a:br>
                      <a:r>
                        <a:rPr lang="pl-PL" sz="1200" baseline="0" dirty="0" smtClean="0"/>
                        <a:t> w której jest planowana realizacja operacji, w okresie ostatnich 6 miesięcy przed dniem złożenia wniosku o przyznanie pomocy było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niższe od średniej </a:t>
                      </a:r>
                      <a:br>
                        <a:rPr lang="pl-PL" sz="1200" dirty="0" smtClean="0"/>
                      </a:br>
                      <a:r>
                        <a:rPr lang="pl-PL" sz="1200" dirty="0" smtClean="0"/>
                        <a:t>w województwie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równe ze średnią </a:t>
                      </a:r>
                      <a:br>
                        <a:rPr lang="pl-PL" sz="1200" dirty="0" smtClean="0"/>
                      </a:br>
                      <a:r>
                        <a:rPr lang="pl-PL" sz="1200" dirty="0" smtClean="0"/>
                        <a:t>w województwie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wyższe od średniej </a:t>
                      </a:r>
                      <a:br>
                        <a:rPr lang="pl-PL" sz="1200" dirty="0" smtClean="0"/>
                      </a:br>
                      <a:r>
                        <a:rPr lang="pl-PL" sz="1200" dirty="0" smtClean="0"/>
                        <a:t>w województwie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aseline="0" dirty="0" smtClean="0"/>
                        <a:t>- 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aseline="0" dirty="0" smtClean="0"/>
                        <a:t>- 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67544" y="908720"/>
          <a:ext cx="7992888" cy="503828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465097"/>
                <a:gridCol w="1120499"/>
                <a:gridCol w="1166932"/>
                <a:gridCol w="1224136"/>
                <a:gridCol w="1080120"/>
                <a:gridCol w="936104"/>
              </a:tblGrid>
              <a:tr h="492810">
                <a:tc row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Kryterium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Liczba punktów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9281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548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 Kryterium regionalne (*)</a:t>
                      </a:r>
                      <a:endParaRPr lang="pl-PL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nie jest spełnione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aseline="0" dirty="0" smtClean="0"/>
                        <a:t>jest spełnione w części </a:t>
                      </a:r>
                      <a:endParaRPr lang="pl-PL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jest spełnione</a:t>
                      </a:r>
                      <a:endParaRPr lang="pl-PL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  <a:endParaRPr lang="pl-PL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9281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Wnioskowana kwota dofinansowania operacji na każdym etapie jej realizacji wynosi nie więcej niż 50 % kosztów kwalifikowalnych</a:t>
                      </a:r>
                      <a:r>
                        <a:rPr lang="pl-PL" sz="1200" baseline="0" dirty="0" smtClean="0"/>
                        <a:t>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/>
                        <a:t>-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/>
                        <a:t>-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TAK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/>
                        <a:t>-</a:t>
                      </a:r>
                    </a:p>
                    <a:p>
                      <a:pPr algn="ctr"/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-</a:t>
                      </a:r>
                    </a:p>
                    <a:p>
                      <a:pPr algn="ctr"/>
                      <a:endParaRPr lang="pl-PL" dirty="0"/>
                    </a:p>
                  </a:txBody>
                  <a:tcPr/>
                </a:tc>
              </a:tr>
              <a:tr h="49281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Wskaźnik zwodociągowania gminy,</a:t>
                      </a:r>
                      <a:r>
                        <a:rPr lang="pl-PL" sz="1200" baseline="0" dirty="0" smtClean="0"/>
                        <a:t> w której jest planowana realizacja operacji dotyczącej gospodarki wodnej, kształtuje się na poziomie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Wingdings"/>
                        <a:buNone/>
                      </a:pPr>
                      <a:r>
                        <a:rPr lang="pl-PL" sz="1200" baseline="0" dirty="0" smtClean="0"/>
                        <a:t>powyżej 50% </a:t>
                      </a:r>
                    </a:p>
                    <a:p>
                      <a:pPr algn="ctr">
                        <a:buFont typeface="Wingdings"/>
                        <a:buNone/>
                      </a:pPr>
                      <a:r>
                        <a:rPr lang="pl-PL" sz="1200" baseline="0" dirty="0" smtClean="0"/>
                        <a:t>i nie więcej niż </a:t>
                      </a:r>
                      <a:r>
                        <a:rPr lang="pl-PL" sz="1200" dirty="0" smtClean="0"/>
                        <a:t>75%</a:t>
                      </a:r>
                      <a:endParaRPr lang="pl-PL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powyżej</a:t>
                      </a:r>
                      <a:r>
                        <a:rPr lang="pl-PL" sz="1200" baseline="0" dirty="0" smtClean="0"/>
                        <a:t> </a:t>
                      </a:r>
                      <a:r>
                        <a:rPr lang="pl-PL" sz="1200" dirty="0" smtClean="0"/>
                        <a:t>25%</a:t>
                      </a:r>
                    </a:p>
                    <a:p>
                      <a:pPr algn="ctr"/>
                      <a:r>
                        <a:rPr lang="pl-PL" sz="1200" baseline="0" dirty="0" smtClean="0"/>
                        <a:t>i nie więcej niż 5</a:t>
                      </a:r>
                      <a:r>
                        <a:rPr lang="pl-PL" sz="1200" dirty="0" smtClean="0"/>
                        <a:t>0%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aseline="0" dirty="0" smtClean="0"/>
                        <a:t>Nie więcej niż 25%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</a:tr>
              <a:tr h="8743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Wskaźnik zwodociągowania gminy,</a:t>
                      </a:r>
                      <a:r>
                        <a:rPr lang="pl-PL" sz="1200" baseline="0" dirty="0" smtClean="0"/>
                        <a:t> w której jest planowana realizacja operacji dotyczącej gospodarki ściekowej, kształtuje się na poziomie</a:t>
                      </a:r>
                      <a:endParaRPr lang="pl-PL" sz="1200" dirty="0" smtClean="0"/>
                    </a:p>
                    <a:p>
                      <a:pPr algn="ctr"/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nie</a:t>
                      </a:r>
                      <a:r>
                        <a:rPr lang="pl-PL" sz="1200" baseline="0" dirty="0" smtClean="0"/>
                        <a:t> więcej niż </a:t>
                      </a:r>
                      <a:r>
                        <a:rPr lang="pl-PL" sz="1200" dirty="0" smtClean="0"/>
                        <a:t>50%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Wingdings"/>
                        <a:buNone/>
                      </a:pPr>
                      <a:r>
                        <a:rPr lang="pl-PL" sz="1200" baseline="0" dirty="0" smtClean="0"/>
                        <a:t>powyżej 50% </a:t>
                      </a:r>
                    </a:p>
                    <a:p>
                      <a:pPr algn="ctr">
                        <a:buFont typeface="Wingdings"/>
                        <a:buNone/>
                      </a:pPr>
                      <a:r>
                        <a:rPr lang="pl-PL" sz="1200" dirty="0" smtClean="0"/>
                        <a:t> i nie więcej niż 80%</a:t>
                      </a:r>
                      <a:endParaRPr lang="pl-PL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powyżej</a:t>
                      </a:r>
                      <a:r>
                        <a:rPr lang="pl-PL" sz="1200" baseline="0" dirty="0" smtClean="0"/>
                        <a:t> </a:t>
                      </a:r>
                      <a:r>
                        <a:rPr lang="pl-PL" sz="1200" dirty="0" smtClean="0"/>
                        <a:t>80%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</a:tr>
              <a:tr h="87436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/>
                        <a:t>Planowana operacja dotyczy łącznie gospodarki wodnej i gospodarki ściekowej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</a:p>
                    <a:p>
                      <a:pPr algn="ctr"/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Wingdings"/>
                        <a:buNone/>
                      </a:pPr>
                      <a:r>
                        <a:rPr lang="pl-PL" sz="1200" baseline="0" dirty="0" smtClean="0"/>
                        <a:t>TAK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-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301208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13" y="981075"/>
            <a:ext cx="7772400" cy="4824413"/>
          </a:xfrm>
        </p:spPr>
        <p:txBody>
          <a:bodyPr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3100" b="1" dirty="0" smtClean="0">
                <a:solidFill>
                  <a:schemeClr val="accent2">
                    <a:lumMod val="75000"/>
                  </a:schemeClr>
                </a:solidFill>
              </a:rPr>
              <a:t>(*) Kryterium regionalne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b="1" dirty="0" smtClean="0"/>
              <a:t>2 punkty </a:t>
            </a:r>
            <a:r>
              <a:rPr lang="pl-PL" dirty="0" smtClean="0"/>
              <a:t>otrzymują operacje, dla których wnioskodawcy w każdym z poprzednich dwóch naborów wniosków spełniali kryteria regionalne i jednocześnie w obecnym naborze wnioskowana kwota dofinansowania nie przekroczy 1 mln zł dla obszaru jednej Gminy, dla wszystkich zakresów łącznie.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dirty="0" smtClean="0"/>
              <a:t>Kryterium </a:t>
            </a:r>
            <a:r>
              <a:rPr lang="pl-PL" b="1" dirty="0" smtClean="0"/>
              <a:t>jest również spełnione </a:t>
            </a:r>
            <a:r>
              <a:rPr lang="pl-PL" dirty="0" smtClean="0"/>
              <a:t>w przypadku gdy wnioskodawca spełnił kryterium regionalne tylko w jednym z poprzednich naborów wniosków, a w drugim nie otrzymał pomocy lub nie otrzymał pomocy w obydwu poprzednich naborach wniosków niezależnie od wnioskowanej poprzednio kwoty pomocy i w obecnym naborze (oddzielne ogłoszenia naborów na poszczególne zakresy działania) wnioskowana kwota dofinansowania nie przekroczy 1 mln zł dla obszaru jednej Gminy, dla wszystkich zakresów łącznie.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b="1" dirty="0" smtClean="0"/>
              <a:t>1 dodatkowy </a:t>
            </a:r>
            <a:r>
              <a:rPr lang="pl-PL" dirty="0" smtClean="0"/>
              <a:t>punkt (kryterium regionalne </a:t>
            </a:r>
            <a:r>
              <a:rPr lang="pl-PL" b="1" dirty="0" smtClean="0"/>
              <a:t>jest spełnione w części) </a:t>
            </a:r>
            <a:r>
              <a:rPr lang="pl-PL" dirty="0" smtClean="0"/>
              <a:t> otrzymują operacje </a:t>
            </a:r>
            <a:br>
              <a:rPr lang="pl-PL" dirty="0" smtClean="0"/>
            </a:br>
            <a:r>
              <a:rPr lang="pl-PL" dirty="0" smtClean="0"/>
              <a:t>w przypadku, gdy w obecnym naborze suma wnioskowanych kwot dofinansowania wszystkich wniosków dla obszaru jednej Gminy nie przekroczy 1 mln zł, dla wszystkich zakresów łącznie.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dirty="0" smtClean="0"/>
              <a:t>W przypadku spełnienia jednego z powyższych wymagań operacja otrzyma odpowiednio </a:t>
            </a:r>
            <a:br>
              <a:rPr lang="pl-PL" dirty="0" smtClean="0"/>
            </a:br>
            <a:r>
              <a:rPr lang="pl-PL" dirty="0" smtClean="0"/>
              <a:t>2 lub 1 punkt. W przypadku niespełnienia kryterium regionalnego punktów nie przyznaje się.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dirty="0" smtClean="0"/>
              <a:t> 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301208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2800" smtClean="0">
                <a:solidFill>
                  <a:schemeClr val="accent3">
                    <a:lumMod val="75000"/>
                  </a:schemeClr>
                </a:solidFill>
              </a:rPr>
              <a:t>Warunkiem przyznania pomocy na operacje jest uzyskanie:</a:t>
            </a:r>
            <a:r>
              <a:rPr lang="pl-PL" sz="600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pl-PL" sz="6000" smtClean="0">
                <a:solidFill>
                  <a:schemeClr val="accent2">
                    <a:lumMod val="75000"/>
                  </a:schemeClr>
                </a:solidFill>
              </a:rPr>
            </a:b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400" b="1" dirty="0" smtClean="0"/>
              <a:t>co najmniej 4 punktów – </a:t>
            </a:r>
            <a:r>
              <a:rPr lang="pl-PL" sz="2400" dirty="0" smtClean="0"/>
              <a:t>w przypadku gospodarki wodno – ściekowej;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2400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400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400" b="1" dirty="0" smtClean="0"/>
              <a:t>co najmniej 3 punktów – </a:t>
            </a:r>
            <a:r>
              <a:rPr lang="pl-PL" sz="2400" dirty="0" smtClean="0"/>
              <a:t>w przypadku tworzenia systemu zbiórki, segregacji lub wywozu odpadów komunalnych oraz wytwarzania lub dystrybucji energii ze źródeł odnawialnych</a:t>
            </a:r>
            <a:r>
              <a:rPr lang="pl-PL" sz="2400" b="1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1341438"/>
            <a:ext cx="7772400" cy="439102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pl-PL" sz="2100" smtClean="0"/>
          </a:p>
          <a:p>
            <a:pPr algn="just">
              <a:buFont typeface="Wingdings" pitchFamily="2" charset="2"/>
              <a:buChar char="Ø"/>
            </a:pPr>
            <a:r>
              <a:rPr lang="pl-PL" sz="2100" smtClean="0"/>
              <a:t>W pierwszej kolejności pomoc przyznaje się na operacje, które uzyskały </a:t>
            </a:r>
            <a:r>
              <a:rPr lang="pl-PL" sz="2100" b="1" smtClean="0"/>
              <a:t>największą liczbę punktów.</a:t>
            </a:r>
          </a:p>
          <a:p>
            <a:pPr algn="just"/>
            <a:endParaRPr lang="pl-PL" sz="1000" smtClean="0"/>
          </a:p>
          <a:p>
            <a:pPr algn="just">
              <a:buFont typeface="Wingdings" pitchFamily="2" charset="2"/>
              <a:buChar char="Ø"/>
            </a:pPr>
            <a:r>
              <a:rPr lang="pl-PL" sz="2100" smtClean="0"/>
              <a:t>W przypadku operacji o tej samej liczbie punktów o kolejności przyznania pomocy decyduje </a:t>
            </a:r>
            <a:r>
              <a:rPr lang="pl-PL" sz="2100" b="1" smtClean="0"/>
              <a:t>niższa wartość podstawowego dochodu podatkowego gminy przypadająca na 1 mieszkańca.</a:t>
            </a:r>
          </a:p>
          <a:p>
            <a:pPr algn="just"/>
            <a:endParaRPr lang="pl-PL" sz="1000" smtClean="0"/>
          </a:p>
          <a:p>
            <a:pPr algn="just">
              <a:buFont typeface="Wingdings" pitchFamily="2" charset="2"/>
              <a:buChar char="Ø"/>
            </a:pPr>
            <a:r>
              <a:rPr lang="pl-PL" sz="2100" smtClean="0"/>
              <a:t>W przypadku operacji o tej samej liczbie punktów i identycznej wartości podstawowego dochodu podatkowego gminy przypadającego na 1 mieszkańca o kolejności przyznania pomocy decyduje </a:t>
            </a:r>
            <a:r>
              <a:rPr lang="pl-PL" sz="2100" b="1" smtClean="0"/>
              <a:t>data i godzina złożenia wniosku o przyznanie pomocy.</a:t>
            </a:r>
          </a:p>
          <a:p>
            <a:pPr algn="just">
              <a:buFont typeface="Wingdings" pitchFamily="2" charset="2"/>
              <a:buChar char="Ø"/>
            </a:pPr>
            <a:endParaRPr lang="pl-PL" sz="2000" b="1" smtClean="0"/>
          </a:p>
          <a:p>
            <a:pPr algn="just">
              <a:buFont typeface="Wingdings" pitchFamily="2" charset="2"/>
              <a:buChar char="Ø"/>
            </a:pPr>
            <a:endParaRPr lang="pl-PL" sz="2000" b="1" smtClean="0"/>
          </a:p>
        </p:txBody>
      </p:sp>
      <p:pic>
        <p:nvPicPr>
          <p:cNvPr id="5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301208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692150"/>
            <a:ext cx="7772400" cy="5545138"/>
          </a:xfrm>
        </p:spPr>
        <p:txBody>
          <a:bodyPr>
            <a:normAutofit lnSpcReduction="10000"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Możliwe przyczyny odmowy przyznania pomocy: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11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złożenie wniosku/uzupełnienia po wyznaczonym terminie,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wniosek jest kolejnym wnioskiem złożonym przez Wnioskodawcę w danym naborze,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operacja jest niezgodna z zakresem pomocy określonym w Programie Rozwoju Obszarów Wiejskich na lata 2007-2013 oraz rozporządzeniem </a:t>
            </a:r>
            <a:r>
              <a:rPr lang="pl-PL" sz="1700" dirty="0" err="1" smtClean="0"/>
              <a:t>MRiRW</a:t>
            </a:r>
            <a:r>
              <a:rPr lang="pl-PL" sz="1700" dirty="0" smtClean="0"/>
              <a:t>,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 złożenie wniosku przez nieuprawnionego Wnioskodawcę,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brak uzupełnienia braków/poprawy uchybień w wymaganym terminie (I uzupełnienie – brak poprawy jakichkolwiek błędów, II uzupełnienie – brak poprawy wszystkich uchybień),   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miejscowość, w której będzie realizowana operacja nie należy do: gminy wiejskiej, gminy miejsko-wiejskiej, z wyłączeniem miast liczących powyżej 5 000 mieszkańców lub gminy miejskiej z wyłączeniem miejscowości powyżej 5 000 mieszkańców,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700" dirty="0" smtClean="0"/>
              <a:t>zidentyfikowano konflikt krzyżowy, tj. Wnioskodawca zrealizował w ramach działania 2.6. SPO </a:t>
            </a:r>
            <a:r>
              <a:rPr lang="pl-PL" sz="1700" i="1" dirty="0" smtClean="0"/>
              <a:t>Restrukturyzacja (…) </a:t>
            </a:r>
            <a:r>
              <a:rPr lang="pl-PL" sz="1700" dirty="0" smtClean="0"/>
              <a:t>operację, której zakres rzeczowy w całości jest wspólny </a:t>
            </a:r>
            <a:br>
              <a:rPr lang="pl-PL" sz="1700" dirty="0" smtClean="0"/>
            </a:br>
            <a:r>
              <a:rPr lang="pl-PL" sz="1700" dirty="0" smtClean="0"/>
              <a:t>z zakresem rzeczowym operacji w ramach działania „</a:t>
            </a:r>
            <a:r>
              <a:rPr lang="pl-PL" sz="1700" i="1" dirty="0" smtClean="0"/>
              <a:t>Podstawowe usługi dla gospodarki </a:t>
            </a:r>
            <a:br>
              <a:rPr lang="pl-PL" sz="1700" i="1" dirty="0" smtClean="0"/>
            </a:br>
            <a:r>
              <a:rPr lang="pl-PL" sz="1700" i="1" dirty="0" smtClean="0"/>
              <a:t>i ludności wiejskiej</a:t>
            </a:r>
            <a:r>
              <a:rPr lang="pl-PL" sz="1700" dirty="0" smtClean="0"/>
              <a:t>” lub  Wnioskodawca zawarł umowę o przyznanie pomocy lub złożył wniosek o płatność lub wypłacono mu pomoc na operację, której zakres rzeczowy </a:t>
            </a:r>
            <a:br>
              <a:rPr lang="pl-PL" sz="1700" dirty="0" smtClean="0"/>
            </a:br>
            <a:r>
              <a:rPr lang="pl-PL" sz="1700" dirty="0" smtClean="0"/>
              <a:t>w całości jest wspólny z zakresem rzeczowym operacji stanowiącej przedmiot niniejszego wniosku.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700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7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1700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5517232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764704"/>
            <a:ext cx="7772400" cy="19144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/>
            </a:r>
            <a:br>
              <a:rPr lang="pl-PL" sz="2800" smtClean="0"/>
            </a:br>
            <a:r>
              <a:rPr lang="pl-PL" sz="2800" smtClean="0"/>
              <a:t>Departament Rozwoju Obszarów Wiejskich organizuje szkolenia, które odbędą się w następujących terminach i miejscach:</a:t>
            </a:r>
            <a:r>
              <a:rPr lang="pl-PL" smtClean="0"/>
              <a:t/>
            </a:r>
            <a:br>
              <a:rPr lang="pl-PL" smtClean="0"/>
            </a:br>
            <a:endParaRPr lang="pl-PL"/>
          </a:p>
        </p:txBody>
      </p:sp>
      <p:sp>
        <p:nvSpPr>
          <p:cNvPr id="29698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2276475"/>
            <a:ext cx="7772400" cy="3889375"/>
          </a:xfrm>
        </p:spPr>
        <p:txBody>
          <a:bodyPr/>
          <a:lstStyle/>
          <a:p>
            <a:r>
              <a:rPr lang="pl-PL" sz="1900" smtClean="0"/>
              <a:t>1.  17 stycznia 2012 r. - Przedstawicielstwo Urzędu Marszałkowskiego Województwa Kujawsko-Pomorskiego we Włocławku, ul. Bechiego 2; </a:t>
            </a:r>
          </a:p>
          <a:p>
            <a:r>
              <a:rPr lang="pl-PL" sz="1900" smtClean="0"/>
              <a:t>2.  18 stycznia 2012 r. - Przedstawicielstwo Urzędu Marszałkowskiego Województwa Kujawsko-Pomorskiego w Grudziądzu, ul. Sienkiewicza 22, II piętro, </a:t>
            </a:r>
          </a:p>
          <a:p>
            <a:r>
              <a:rPr lang="pl-PL" sz="1900" smtClean="0"/>
              <a:t>3.  19 stycznia 2012 r. - Sanatorium Uzdrowiskowe „Przy Tężni" w Inowrocławiu, ul. Przy Stawku 12; </a:t>
            </a:r>
          </a:p>
          <a:p>
            <a:r>
              <a:rPr lang="pl-PL" sz="1900" smtClean="0"/>
              <a:t>4.  24 stycznia 2012 r. - Urząd Marszałkowski Województwa Kujawsko - Pomorskiego w Toruniu, Plac Teatralny 2, patio I piętro; </a:t>
            </a:r>
          </a:p>
          <a:p>
            <a:r>
              <a:rPr lang="pl-PL" sz="1900" smtClean="0"/>
              <a:t>5.  26 stycznia 2012 r. - Przedstawicielstwo Urzędu Marszałkowskiego Województwa Kujawsko-Pomorskiego w Bydgoszczy, ul. Jagiellońska 9. </a:t>
            </a:r>
          </a:p>
          <a:p>
            <a:endParaRPr lang="pl-PL" smtClean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5589240"/>
            <a:ext cx="1905000" cy="1137667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3058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Dziękuję za uwagę !!</a:t>
            </a:r>
            <a:endParaRPr lang="pl-PL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7772400" cy="4032250"/>
          </a:xfrm>
        </p:spPr>
        <p:txBody>
          <a:bodyPr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4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Beneficjentem w ramach działania 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4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„Podstawowe usługi dla gospodarki i ludności wiejskiej” 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4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objętego PROW na lata 2007-2013 może być :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1500" b="1" dirty="0" smtClean="0"/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900" dirty="0" smtClean="0">
                <a:cs typeface="Times New Roman" pitchFamily="18" charset="0"/>
              </a:rPr>
              <a:t> </a:t>
            </a:r>
            <a:r>
              <a:rPr lang="pl-PL" sz="2900" b="1" dirty="0" smtClean="0">
                <a:cs typeface="Times New Roman" pitchFamily="18" charset="0"/>
              </a:rPr>
              <a:t>gmina;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4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800" b="1" dirty="0" smtClean="0">
                <a:cs typeface="Times New Roman" pitchFamily="18" charset="0"/>
              </a:rPr>
              <a:t> </a:t>
            </a:r>
            <a:r>
              <a:rPr lang="pl-PL" sz="2900" b="1" dirty="0" smtClean="0">
                <a:cs typeface="Times New Roman" pitchFamily="18" charset="0"/>
              </a:rPr>
              <a:t>jednoosobowa spółka gminy;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4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900" b="1" dirty="0" smtClean="0">
                <a:cs typeface="Times New Roman" pitchFamily="18" charset="0"/>
              </a:rPr>
              <a:t>gminny zakład budżetowy; 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2800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2800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4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Każdy wnioskodawca może złożyć  </a:t>
            </a:r>
            <a:r>
              <a:rPr lang="pl-PL" sz="45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jeden</a:t>
            </a:r>
            <a:r>
              <a:rPr lang="pl-PL" sz="4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wniosek          o przyznanie pomocy na dany zakres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2800" dirty="0" smtClean="0">
              <a:cs typeface="Times New Roman" pitchFamily="18" charset="0"/>
            </a:endParaRPr>
          </a:p>
          <a:p>
            <a:pPr marL="457200" indent="-45720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2800" dirty="0" smtClean="0">
              <a:cs typeface="Times New Roman" pitchFamily="18" charset="0"/>
            </a:endParaRPr>
          </a:p>
          <a:p>
            <a:pPr marL="457200" indent="-45720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900" dirty="0" smtClean="0">
              <a:cs typeface="Times New Roman" pitchFamily="18" charset="0"/>
            </a:endParaRPr>
          </a:p>
          <a:p>
            <a:pPr marL="457200" indent="-45720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900" dirty="0" smtClean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28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Pomoc finansowa przyznawana jest </a:t>
            </a:r>
            <a:br>
              <a:rPr lang="pl-PL" sz="28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pl-PL" sz="28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 operację realizowaną w miejscowości </a:t>
            </a:r>
            <a:br>
              <a:rPr lang="pl-PL" sz="28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pl-PL" sz="28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należącej do:</a:t>
            </a:r>
            <a:r>
              <a:rPr lang="pl-PL" sz="2800" smtClean="0">
                <a:solidFill>
                  <a:srgbClr val="6F44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pl-PL" sz="2800" smtClean="0">
                <a:solidFill>
                  <a:srgbClr val="6F44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endParaRPr lang="pl-PL" sz="280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2492375"/>
            <a:ext cx="7772400" cy="2449513"/>
          </a:xfrm>
        </p:spPr>
        <p:txBody>
          <a:bodyPr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400" b="1" dirty="0" smtClean="0">
                <a:cs typeface="Times New Roman" pitchFamily="18" charset="0"/>
              </a:rPr>
              <a:t>gminy wiejskiej lub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24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000" b="1" dirty="0" smtClean="0">
                <a:cs typeface="Times New Roman" pitchFamily="18" charset="0"/>
              </a:rPr>
              <a:t> </a:t>
            </a:r>
            <a:r>
              <a:rPr lang="pl-PL" sz="2400" b="1" dirty="0" smtClean="0">
                <a:cs typeface="Times New Roman" pitchFamily="18" charset="0"/>
              </a:rPr>
              <a:t>gminy miejsko – wiejskiej, z wyłączeniem miast liczących powyżej 5 000 mieszkańców, lub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24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400" b="1" dirty="0" smtClean="0">
                <a:cs typeface="Times New Roman" pitchFamily="18" charset="0"/>
              </a:rPr>
              <a:t>gminy miejskiej, z wyłączeniem miejscowości liczących powyżej                  5 000 mieszkańców. 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052736"/>
            <a:ext cx="7772400" cy="446449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Pomoc finansowa jest przyznawana w formie refundacji części kosztów, związanych z realizacją operacji.</a:t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Koszty inwestycyjne i koszty ogólne określone  </a:t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są w § 4  ust. 1 oraz § 5 ust. 1 </a:t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Rozporządzenia Ministra Rolnictwa i Rozwoju Wsi </a:t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dnia 1 kwietnia 2008 r. z </a:t>
            </a:r>
            <a:r>
              <a:rPr lang="pl-PL" sz="240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późn</a:t>
            </a: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zm.</a:t>
            </a:r>
            <a:b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sprawie szczegółowych warunków i trybu przyznawania oraz wypłaty pomocy finansowej w ramach działania „Podstawowe usługi dla gospodarki i ludności wiejskiej ” </a:t>
            </a:r>
            <a:r>
              <a:rPr lang="pl-PL" sz="240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objetego</a:t>
            </a:r>
            <a:r>
              <a:rPr lang="pl-PL" sz="24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PROW na lata 2007-2013</a:t>
            </a:r>
            <a:endParaRPr lang="pl-PL" sz="240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1052513"/>
            <a:ext cx="7772400" cy="4248150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2000" dirty="0" smtClean="0">
                <a:cs typeface="Times New Roman" pitchFamily="18" charset="0"/>
              </a:rPr>
              <a:t>	</a:t>
            </a: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Refundacji podlegają koszty </a:t>
            </a:r>
            <a:r>
              <a:rPr lang="pl-PL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kwalifikowalne</a:t>
            </a:r>
            <a: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, poniesione przez beneficjenta </a:t>
            </a: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 wysokości nie przekraczającej 75% </a:t>
            </a:r>
            <a: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tych kosztów, </a:t>
            </a:r>
            <a:b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z tym że dla </a:t>
            </a: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jednej gminy </a:t>
            </a:r>
            <a: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 okresie realizacji Programu – </a:t>
            </a:r>
            <a:b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nie więcej niż</a:t>
            </a:r>
            <a:r>
              <a:rPr lang="pl-P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2000" dirty="0" smtClean="0">
              <a:cs typeface="Times New Roman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4 000 000 zł </a:t>
            </a:r>
            <a:r>
              <a:rPr lang="pl-PL" sz="1800" b="1" dirty="0" smtClean="0">
                <a:cs typeface="Times New Roman" pitchFamily="18" charset="0"/>
              </a:rPr>
              <a:t>– w przypadku operacji dotyczącej gospodarki 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1800" b="1" dirty="0" smtClean="0">
                <a:cs typeface="Times New Roman" pitchFamily="18" charset="0"/>
              </a:rPr>
              <a:t>			wodno-ściekowej;</a:t>
            </a:r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000" b="1" dirty="0" smtClean="0">
              <a:cs typeface="Times New Roman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200 000 zł </a:t>
            </a:r>
            <a:r>
              <a:rPr lang="pl-PL" sz="1800" b="1" dirty="0" smtClean="0">
                <a:cs typeface="Times New Roman" pitchFamily="18" charset="0"/>
              </a:rPr>
              <a:t>– 	w przypadku operacji dotyczącej tworzenia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1800" b="1" dirty="0" smtClean="0">
                <a:cs typeface="Times New Roman" pitchFamily="18" charset="0"/>
              </a:rPr>
              <a:t>			systemu zbiórki, segregacji lub 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1800" b="1" dirty="0" smtClean="0">
                <a:cs typeface="Times New Roman" pitchFamily="18" charset="0"/>
              </a:rPr>
              <a:t>			wywozu odpadów komunalnych;</a:t>
            </a:r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000" b="1" dirty="0" smtClean="0">
              <a:cs typeface="Times New Roman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3 000 000 zł</a:t>
            </a:r>
            <a:r>
              <a:rPr lang="pl-PL" sz="1800" b="1" dirty="0" smtClean="0">
                <a:cs typeface="Times New Roman" pitchFamily="18" charset="0"/>
              </a:rPr>
              <a:t> – w przypadku operacji dotyczącej 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1800" b="1" dirty="0" smtClean="0">
                <a:cs typeface="Times New Roman" pitchFamily="18" charset="0"/>
              </a:rPr>
              <a:t>			wytwarzania lub dystrybucji energii 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1800" b="1" dirty="0" smtClean="0">
                <a:cs typeface="Times New Roman" pitchFamily="18" charset="0"/>
              </a:rPr>
              <a:t>			ze źródeł odnawialnych.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8435" name="Picture 2" descr="http://www.zgora.pios.gov.pl/wios/images/stories/pms/pub/rap2004/zg/img/roz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2781300"/>
            <a:ext cx="6492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www.odpady-smieci.yoyo.pl/segregac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644900"/>
            <a:ext cx="647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://t1.gstatic.com/images?q=tbn:ANd9GcQr2a_0OQ4XGIJwWq9IxWuRcf58WvD1WOjGy_MJ_Szc2lblRB_Q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4437063"/>
            <a:ext cx="6477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9750" y="1125538"/>
            <a:ext cx="7848600" cy="446405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4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Koszty uznaje się za </a:t>
            </a:r>
            <a:r>
              <a:rPr lang="pl-PL" sz="45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kwalifikowalne</a:t>
            </a:r>
            <a:r>
              <a:rPr lang="pl-PL" sz="4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jeśli: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pl-PL" sz="2900" b="1" dirty="0" smtClean="0"/>
              <a:t>zostały poniesione: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1600" b="1" dirty="0" smtClean="0"/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900" b="1" dirty="0" smtClean="0"/>
              <a:t>w formie rozliczenia bezgotówkowego,</a:t>
            </a:r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300" b="1" dirty="0" smtClean="0"/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pl-PL" sz="2900" b="1" dirty="0" smtClean="0"/>
              <a:t>po dniu złożenia wniosku o przyznanie pomocy, a w przypadku kosztów stanowiących koszty ogólne, nie wcześniej niż od dnia 1 stycznia 2007 r.;</a:t>
            </a:r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pl-PL" sz="1900" b="1" dirty="0" smtClean="0"/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arenR" startAt="2"/>
              <a:defRPr/>
            </a:pPr>
            <a:r>
              <a:rPr lang="pl-PL" sz="2900" b="1" dirty="0" smtClean="0"/>
              <a:t>dostawy, roboty budowlane i usługi, związane z realizacją operacji, zostały nabyte w trybie przepisów o zamówieniach publicznych, w przypadku gdy beneficjent jest obowiązany stosować te przepisy.</a:t>
            </a:r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arenR" startAt="2"/>
              <a:defRPr/>
            </a:pPr>
            <a:endParaRPr lang="pl-PL" sz="2600" b="1" dirty="0" smtClean="0"/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arenR" startAt="2"/>
              <a:defRPr/>
            </a:pPr>
            <a:endParaRPr lang="pl-PL" sz="2600" b="1" dirty="0" smtClean="0"/>
          </a:p>
          <a:p>
            <a:pPr marL="457200" indent="-45720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2900" b="1" dirty="0" smtClean="0"/>
              <a:t>	W przypadku przyznania pomocy do kosztów </a:t>
            </a:r>
            <a:r>
              <a:rPr lang="pl-PL" sz="2900" b="1" dirty="0" err="1" smtClean="0"/>
              <a:t>kwalifikowalnych</a:t>
            </a:r>
            <a:r>
              <a:rPr lang="pl-PL" sz="2900" b="1" dirty="0" smtClean="0"/>
              <a:t> zalicza się również koszty </a:t>
            </a:r>
            <a:r>
              <a:rPr lang="pl-PL" sz="2900" b="1" dirty="0" err="1" smtClean="0"/>
              <a:t>kwalifikowalne</a:t>
            </a:r>
            <a:r>
              <a:rPr lang="pl-PL" sz="2900" b="1" dirty="0" smtClean="0"/>
              <a:t> poniesione przez wnioskodawcę przed dniem zawarcia umowy. </a:t>
            </a:r>
            <a:endParaRPr lang="pl-PL" sz="2900" b="1" dirty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1268413"/>
            <a:ext cx="7772400" cy="417671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pl-PL" sz="2400" b="1" smtClean="0">
                <a:solidFill>
                  <a:srgbClr val="92625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Zakres operacji na jaki beneficjent może złożyć wniosek o przyznanie pomocy: </a:t>
            </a:r>
          </a:p>
          <a:p>
            <a:pPr algn="ctr">
              <a:lnSpc>
                <a:spcPct val="80000"/>
              </a:lnSpc>
            </a:pPr>
            <a:endParaRPr lang="pl-PL" sz="2400" b="1" smtClean="0">
              <a:solidFill>
                <a:srgbClr val="926255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pl-PL" sz="1900" b="1" smtClean="0">
              <a:solidFill>
                <a:srgbClr val="6F4435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pl-PL" sz="300" b="1" smtClean="0">
              <a:solidFill>
                <a:srgbClr val="7C4B3B"/>
              </a:solidFill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r>
              <a:rPr lang="pl-PL" sz="1900" b="1" smtClean="0"/>
              <a:t>gospodarka wodno – ściekowa;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endParaRPr lang="pl-PL" sz="1900" b="1" smtClean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endParaRPr lang="pl-PL" sz="1900" b="1" smtClean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r>
              <a:rPr lang="pl-PL" sz="1900" b="1" smtClean="0"/>
              <a:t>tworzenie systemu zbiórki, segregacji lub wywozu odpadów komunalnych;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endParaRPr lang="pl-PL" sz="1900" b="1" smtClean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endParaRPr lang="pl-PL" sz="1900" b="1" smtClean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r>
              <a:rPr lang="pl-PL" sz="1900" b="1" smtClean="0"/>
              <a:t>wytwarzanie lub dystrybucja energii ze źródeł odnawialnych</a:t>
            </a:r>
          </a:p>
          <a:p>
            <a:pPr>
              <a:lnSpc>
                <a:spcPct val="80000"/>
              </a:lnSpc>
            </a:pPr>
            <a:r>
              <a:rPr lang="pl-PL" sz="2000" smtClean="0"/>
              <a:t> </a:t>
            </a:r>
          </a:p>
          <a:p>
            <a:pPr>
              <a:lnSpc>
                <a:spcPct val="80000"/>
              </a:lnSpc>
            </a:pPr>
            <a:endParaRPr lang="pl-PL" sz="2000" smtClean="0"/>
          </a:p>
          <a:p>
            <a:pPr>
              <a:lnSpc>
                <a:spcPct val="80000"/>
              </a:lnSpc>
            </a:pPr>
            <a:endParaRPr lang="pl-PL" sz="2000" smtClean="0"/>
          </a:p>
          <a:p>
            <a:pPr>
              <a:lnSpc>
                <a:spcPct val="80000"/>
              </a:lnSpc>
            </a:pPr>
            <a:endParaRPr lang="pl-PL" sz="1900" smtClean="0"/>
          </a:p>
        </p:txBody>
      </p:sp>
      <p:pic>
        <p:nvPicPr>
          <p:cNvPr id="6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501317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7835208" cy="864096"/>
          </a:xfrm>
        </p:spPr>
        <p:txBody>
          <a:bodyPr/>
          <a:lstStyle/>
          <a:p>
            <a:pPr algn="ctr">
              <a:defRPr/>
            </a:pPr>
            <a:r>
              <a:rPr lang="pl-PL" sz="2200" smtClean="0">
                <a:solidFill>
                  <a:schemeClr val="accent3">
                    <a:lumMod val="75000"/>
                  </a:schemeClr>
                </a:solidFill>
              </a:rPr>
              <a:t>Nabór wniosków o przyznanie pomocy dla działania </a:t>
            </a:r>
            <a:r>
              <a:rPr lang="pl-PL" sz="2200" smtClean="0">
                <a:solidFill>
                  <a:schemeClr val="accent3">
                    <a:lumMod val="75000"/>
                  </a:schemeClr>
                </a:solidFill>
                <a:ea typeface="Times New Roman" pitchFamily="18" charset="0"/>
              </a:rPr>
              <a:t>321 „Podstawowe usługi dla gospodarki i ludności wiejskiej” objętego</a:t>
            </a:r>
            <a:r>
              <a:rPr lang="pl-PL" sz="220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l-PL" sz="2200" smtClean="0">
                <a:solidFill>
                  <a:schemeClr val="accent3">
                    <a:lumMod val="75000"/>
                  </a:schemeClr>
                </a:solidFill>
                <a:ea typeface="Times New Roman" pitchFamily="18" charset="0"/>
              </a:rPr>
              <a:t>Programem Rozwoju Obszarów Wiejskich na lata 2007-2013</a:t>
            </a:r>
            <a:r>
              <a:rPr lang="pl-PL" sz="220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pl-PL" sz="220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pl-PL" sz="2200" smtClean="0">
                <a:solidFill>
                  <a:schemeClr val="accent3">
                    <a:lumMod val="75000"/>
                  </a:schemeClr>
                </a:solidFill>
                <a:ea typeface="Times New Roman" pitchFamily="18" charset="0"/>
              </a:rPr>
              <a:t>odbędzie się w terminie </a:t>
            </a:r>
            <a:r>
              <a:rPr lang="pl-PL" sz="1400" smtClean="0">
                <a:ea typeface="Times New Roman" pitchFamily="18" charset="0"/>
              </a:rPr>
              <a:t/>
            </a:r>
            <a:br>
              <a:rPr lang="pl-PL" sz="1400" smtClean="0">
                <a:ea typeface="Times New Roman" pitchFamily="18" charset="0"/>
              </a:rPr>
            </a:br>
            <a:r>
              <a:rPr lang="pl-PL" sz="600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</a:rPr>
              <a:t> </a:t>
            </a:r>
            <a:r>
              <a:rPr lang="pl-PL" sz="2400" smtClean="0">
                <a:solidFill>
                  <a:srgbClr val="F85B14"/>
                </a:solidFill>
                <a:ea typeface="Times New Roman" pitchFamily="18" charset="0"/>
              </a:rPr>
              <a:t>od 9 stycznia 2012 roku do 31 stycznia 2012 roku </a:t>
            </a:r>
            <a:br>
              <a:rPr lang="pl-PL" sz="2400" smtClean="0">
                <a:solidFill>
                  <a:srgbClr val="F85B14"/>
                </a:solidFill>
                <a:ea typeface="Times New Roman" pitchFamily="18" charset="0"/>
              </a:rPr>
            </a:br>
            <a:r>
              <a:rPr lang="pl-PL" sz="2400" smtClean="0">
                <a:solidFill>
                  <a:srgbClr val="F85B14"/>
                </a:solidFill>
                <a:ea typeface="Times New Roman" pitchFamily="18" charset="0"/>
              </a:rPr>
              <a:t>do godz. 12:00</a:t>
            </a:r>
            <a:endParaRPr lang="pl-PL" sz="2400">
              <a:solidFill>
                <a:srgbClr val="F85B14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225" y="4076700"/>
            <a:ext cx="7772400" cy="158432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buClrTx/>
              <a:buSzTx/>
            </a:pPr>
            <a:r>
              <a:rPr lang="pl-PL" sz="1700" b="1" smtClean="0">
                <a:cs typeface="Times New Roman" pitchFamily="18" charset="0"/>
              </a:rPr>
              <a:t>Formularz wniosku dostępny jest na stronie internetowej funduszy unijnych Urzędu Marszałkowskiego Województwa Kujawsko-Pomorskiego </a:t>
            </a:r>
            <a:r>
              <a:rPr lang="pl-PL" sz="1700" b="1" u="sng" smtClean="0">
                <a:solidFill>
                  <a:srgbClr val="F85B14"/>
                </a:solidFill>
                <a:cs typeface="Times New Roman" pitchFamily="18" charset="0"/>
              </a:rPr>
              <a:t>www.mojregion.eu</a:t>
            </a:r>
            <a:r>
              <a:rPr lang="pl-PL" sz="1700" b="1" smtClean="0">
                <a:solidFill>
                  <a:srgbClr val="F85B14"/>
                </a:solidFill>
                <a:cs typeface="Times New Roman" pitchFamily="18" charset="0"/>
              </a:rPr>
              <a:t> </a:t>
            </a:r>
            <a:r>
              <a:rPr lang="pl-PL" sz="1700" b="1" smtClean="0">
                <a:cs typeface="Times New Roman" pitchFamily="18" charset="0"/>
              </a:rPr>
              <a:t>oraz na stronie internetowej Ministerstwa Rolnictwa i Rozwoju Wsi  </a:t>
            </a:r>
            <a:r>
              <a:rPr lang="pl-PL" sz="1700" b="1" u="sng" smtClean="0">
                <a:solidFill>
                  <a:srgbClr val="F85B14"/>
                </a:solidFill>
                <a:cs typeface="Times New Roman" pitchFamily="18" charset="0"/>
              </a:rPr>
              <a:t>www.minrol.gov.pl </a:t>
            </a:r>
            <a:endParaRPr lang="pl-PL" sz="1700" b="1" u="sng" smtClean="0">
              <a:solidFill>
                <a:srgbClr val="F85B14"/>
              </a:solidFill>
            </a:endParaRPr>
          </a:p>
          <a:p>
            <a:pPr algn="just" eaLnBrk="0" hangingPunct="0">
              <a:lnSpc>
                <a:spcPct val="80000"/>
              </a:lnSpc>
              <a:spcBef>
                <a:spcPct val="0"/>
              </a:spcBef>
              <a:buClrTx/>
              <a:buSzTx/>
            </a:pPr>
            <a:r>
              <a:rPr lang="pl-PL" sz="1700" b="1" smtClean="0">
                <a:cs typeface="Times New Roman" pitchFamily="18" charset="0"/>
              </a:rPr>
              <a:t>Wnioski należy składać bezpośrednio w Urzędzie Marszałkowskim Województwa Kujawsko-Pomorskiego, ul. Szosa Chełmińska 30/32, Departament Rozwoju Obszarów Wiejskich, pokój nr 401, w godzinach od 7:30 do 15:30, we wtorki od 7:30 do 17:00, w piątki od 7:30 do 14:00 (w ostatnim dniu naboru do godziny 12:00).</a:t>
            </a:r>
            <a:endParaRPr lang="pl-PL" sz="1500" b="1" smtClean="0"/>
          </a:p>
        </p:txBody>
      </p:sp>
      <p:pic>
        <p:nvPicPr>
          <p:cNvPr id="4" name="Symbol zastępczy zawartości 30" descr="prow-81cc2a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5373216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3"/>
          <p:cNvSpPr>
            <a:spLocks noGrp="1"/>
          </p:cNvSpPr>
          <p:nvPr>
            <p:ph type="body" idx="1"/>
          </p:nvPr>
        </p:nvSpPr>
        <p:spPr>
          <a:xfrm>
            <a:off x="468313" y="836613"/>
            <a:ext cx="7772400" cy="15097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Podział dostępnych środków w ramach działania 321 ,,Podstawowe usługi dla gospodarki i ludności wiejskiej” </a:t>
            </a:r>
            <a:endParaRPr lang="pl-PL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2530" name="Wykres 7"/>
          <p:cNvGraphicFramePr>
            <a:graphicFrameLocks/>
          </p:cNvGraphicFramePr>
          <p:nvPr/>
        </p:nvGraphicFramePr>
        <p:xfrm>
          <a:off x="1425575" y="1649413"/>
          <a:ext cx="5789613" cy="3702050"/>
        </p:xfrm>
        <a:graphic>
          <a:graphicData uri="http://schemas.openxmlformats.org/presentationml/2006/ole">
            <p:oleObj spid="_x0000_s22530" r:id="rId3" imgW="5791702" imgH="3700593" progId="Excel.Chart.8">
              <p:embed/>
            </p:oleObj>
          </a:graphicData>
        </a:graphic>
      </p:graphicFrame>
      <p:pic>
        <p:nvPicPr>
          <p:cNvPr id="7" name="Symbol zastępczy zawartości 30" descr="prow-81cc2ad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5301208"/>
            <a:ext cx="1905000" cy="1209675"/>
          </a:xfrm>
          <a:prstGeom prst="rect">
            <a:avLst/>
          </a:prstGeom>
          <a:ln w="25400" cap="flat" cmpd="sng" algn="ctr">
            <a:noFill/>
            <a:prstDash val="solid"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0" name="Prostokąt 9"/>
          <p:cNvSpPr/>
          <p:nvPr/>
        </p:nvSpPr>
        <p:spPr>
          <a:xfrm>
            <a:off x="323850" y="5445125"/>
            <a:ext cx="6551613" cy="1016000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500" dirty="0">
                <a:latin typeface="+mn-lt"/>
              </a:rPr>
              <a:t>Środki, które powstaną z oszczędności </a:t>
            </a:r>
            <a:r>
              <a:rPr lang="pl-PL" sz="1500" dirty="0" err="1">
                <a:latin typeface="+mn-lt"/>
              </a:rPr>
              <a:t>poprzetargowych</a:t>
            </a:r>
            <a:r>
              <a:rPr lang="pl-PL" sz="1500" dirty="0">
                <a:latin typeface="+mn-lt"/>
              </a:rPr>
              <a:t> z inwestycji realizowanych w ramach przedmiotowego działania do momentu rozpoczęcia terminu naboru wniosków zostaną przeznaczone dla operacji dotyczących </a:t>
            </a:r>
            <a:r>
              <a:rPr lang="pl-PL" sz="1500" b="1" dirty="0">
                <a:latin typeface="+mn-lt"/>
              </a:rPr>
              <a:t>gospodarki wodno-ściekowej </a:t>
            </a:r>
            <a:r>
              <a:rPr lang="pl-PL" sz="1500" dirty="0">
                <a:latin typeface="+mn-lt"/>
              </a:rPr>
              <a:t>(wg stanu na dzień 5 stycznia 2012 r. jest to kwota </a:t>
            </a:r>
            <a:r>
              <a:rPr lang="pl-PL" sz="1500" b="1" dirty="0">
                <a:latin typeface="+mn-lt"/>
              </a:rPr>
              <a:t>55 694 680,00zł</a:t>
            </a:r>
            <a:r>
              <a:rPr lang="pl-PL" sz="1500" dirty="0">
                <a:latin typeface="+mn-lt"/>
              </a:rPr>
              <a:t>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1417</TotalTime>
  <Words>1090</Words>
  <Application>Microsoft Office PowerPoint</Application>
  <PresentationFormat>Pokaz na ekranie (4:3)</PresentationFormat>
  <Paragraphs>175</Paragraphs>
  <Slides>17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9" baseType="lpstr">
      <vt:lpstr>Przepływ</vt:lpstr>
      <vt:lpstr>Wykres programu Microsoft Office Excel</vt:lpstr>
      <vt:lpstr>Program Rozwoju Obszarów Wiejskich na lata 2007 - 2013</vt:lpstr>
      <vt:lpstr>Slajd 2</vt:lpstr>
      <vt:lpstr>Pomoc finansowa przyznawana jest  na operację realizowaną w miejscowości  należącej do: </vt:lpstr>
      <vt:lpstr>  Pomoc finansowa jest przyznawana w formie refundacji części kosztów, związanych z realizacją operacji.  Koszty inwestycyjne i koszty ogólne określone   są w § 4  ust. 1 oraz § 5 ust. 1  Rozporządzenia Ministra Rolnictwa i Rozwoju Wsi  z dnia 1 kwietnia 2008 r. z późn. zm. w sprawie szczegółowych warunków i trybu przyznawania oraz wypłaty pomocy finansowej w ramach działania „Podstawowe usługi dla gospodarki i ludności wiejskiej ” objetego PROW na lata 2007-2013</vt:lpstr>
      <vt:lpstr>Slajd 5</vt:lpstr>
      <vt:lpstr>Slajd 6</vt:lpstr>
      <vt:lpstr>Slajd 7</vt:lpstr>
      <vt:lpstr>Nabór wniosków o przyznanie pomocy dla działania 321 „Podstawowe usługi dla gospodarki i ludności wiejskiej” objętego Programem Rozwoju Obszarów Wiejskich na lata 2007-2013 odbędzie się w terminie   od 9 stycznia 2012 roku do 31 stycznia 2012 roku  do godz. 12:00</vt:lpstr>
      <vt:lpstr>Slajd 9</vt:lpstr>
      <vt:lpstr>Slajd 10</vt:lpstr>
      <vt:lpstr>Slajd 11</vt:lpstr>
      <vt:lpstr>Slajd 12</vt:lpstr>
      <vt:lpstr>Warunkiem przyznania pomocy na operacje jest uzyskanie: </vt:lpstr>
      <vt:lpstr>Slajd 14</vt:lpstr>
      <vt:lpstr>Slajd 15</vt:lpstr>
      <vt:lpstr>                   Departament Rozwoju Obszarów Wiejskich organizuje szkolenia, które odbędą się w następujących terminach i miejscach: </vt:lpstr>
      <vt:lpstr>Dziękuję za uwagę !!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magda.kowalska</dc:creator>
  <cp:lastModifiedBy> </cp:lastModifiedBy>
  <cp:revision>190</cp:revision>
  <dcterms:created xsi:type="dcterms:W3CDTF">2011-11-23T12:20:45Z</dcterms:created>
  <dcterms:modified xsi:type="dcterms:W3CDTF">2013-04-16T08:41:59Z</dcterms:modified>
</cp:coreProperties>
</file>