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82" r:id="rId3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31AD0-5174-499C-B260-255E3FFCDAB3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7B9A2-0C94-46CA-B8B7-D35E7D7AB55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2142926" y="694612"/>
            <a:ext cx="2572150" cy="34291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66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pl-PL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/>
          </p:nvPr>
        </p:nvSpPr>
        <p:spPr>
          <a:xfrm>
            <a:off x="685480" y="4343144"/>
            <a:ext cx="5479033" cy="4112094"/>
          </a:xfrm>
          <a:noFill/>
          <a:ln/>
        </p:spPr>
        <p:txBody>
          <a:bodyPr wrap="none" anchor="ctr"/>
          <a:lstStyle/>
          <a:p>
            <a:endParaRPr lang="pl-P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5.jpg@01CC1C70.9577C0F0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cid:image005.jpg@01CC1C70.9577C0F0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 smtClean="0"/>
              <a:t>Kliknij, aby edytować styl wzorca tytułu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26" name="Obraz 1" descr="cid:image005.jpg@01CC1C70.9577C0F0"/>
          <p:cNvPicPr>
            <a:picLocks noChangeAspect="1" noChangeArrowheads="1"/>
          </p:cNvPicPr>
          <p:nvPr userDrawn="1"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043608" y="0"/>
            <a:ext cx="693644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a 7"/>
          <p:cNvGraphicFramePr>
            <a:graphicFrameLocks noGrp="1"/>
          </p:cNvGraphicFramePr>
          <p:nvPr userDrawn="1"/>
        </p:nvGraphicFramePr>
        <p:xfrm>
          <a:off x="0" y="6472428"/>
          <a:ext cx="9144000" cy="385572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9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75" marR="6207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9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75" marR="6207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 wzorca tytułu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1" descr="cid:image005.jpg@01CC1C70.9577C0F0"/>
          <p:cNvPicPr>
            <a:picLocks noChangeAspect="1" noChangeArrowheads="1"/>
          </p:cNvPicPr>
          <p:nvPr userDrawn="1"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043608" y="0"/>
            <a:ext cx="693644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a 7"/>
          <p:cNvGraphicFramePr>
            <a:graphicFrameLocks noGrp="1"/>
          </p:cNvGraphicFramePr>
          <p:nvPr userDrawn="1"/>
        </p:nvGraphicFramePr>
        <p:xfrm>
          <a:off x="0" y="6472428"/>
          <a:ext cx="9144000" cy="385572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9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75" marR="6207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9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75" marR="6207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2011-05-31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/>
          <a:lstStyle/>
          <a:p>
            <a:r>
              <a:rPr lang="en-GB" dirty="0" smtClean="0"/>
              <a:t>ZAMÓWIENIA PUBLICZNE</a:t>
            </a:r>
            <a:endParaRPr lang="pl-PL" dirty="0"/>
          </a:p>
        </p:txBody>
      </p:sp>
      <p:sp>
        <p:nvSpPr>
          <p:cNvPr id="13" name="Symbol zastępczy zawartości 12"/>
          <p:cNvSpPr>
            <a:spLocks noGrp="1"/>
          </p:cNvSpPr>
          <p:nvPr>
            <p:ph idx="1"/>
          </p:nvPr>
        </p:nvSpPr>
        <p:spPr>
          <a:xfrm>
            <a:off x="467544" y="3284984"/>
            <a:ext cx="8229600" cy="892696"/>
          </a:xfrm>
        </p:spPr>
        <p:txBody>
          <a:bodyPr/>
          <a:lstStyle/>
          <a:p>
            <a:pPr marL="0" lvl="0" indent="0" algn="ctr">
              <a:lnSpc>
                <a:spcPct val="90000"/>
              </a:lnSpc>
              <a:spcBef>
                <a:spcPts val="9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600" b="1" dirty="0" smtClean="0">
                <a:solidFill>
                  <a:prstClr val="black"/>
                </a:solidFill>
              </a:rPr>
              <a:t>Wydział Zarządzania PROW</a:t>
            </a:r>
          </a:p>
          <a:p>
            <a:pPr marL="0" lvl="0" indent="0" algn="ctr">
              <a:lnSpc>
                <a:spcPct val="90000"/>
              </a:lnSpc>
              <a:spcBef>
                <a:spcPts val="9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3600" b="1" dirty="0" smtClean="0">
              <a:solidFill>
                <a:prstClr val="black"/>
              </a:solidFill>
            </a:endParaRPr>
          </a:p>
          <a:p>
            <a:pPr marL="0" lvl="0" indent="0" algn="ctr">
              <a:lnSpc>
                <a:spcPct val="90000"/>
              </a:lnSpc>
              <a:spcBef>
                <a:spcPts val="9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3600" b="1" dirty="0" smtClean="0">
              <a:solidFill>
                <a:prstClr val="black"/>
              </a:solidFill>
            </a:endParaRPr>
          </a:p>
          <a:p>
            <a:pPr marL="0" lvl="0" indent="0" algn="ctr">
              <a:lnSpc>
                <a:spcPct val="90000"/>
              </a:lnSpc>
              <a:spcBef>
                <a:spcPts val="9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3600" b="1" dirty="0" smtClean="0">
              <a:solidFill>
                <a:prstClr val="black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547664" y="6021288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Przysiek,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dnia 31.05.2011 r.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pPr algn="ctr"/>
            <a:r>
              <a:rPr lang="pl-PL" dirty="0" smtClean="0"/>
              <a:t>Wykaz dokumentów c. d.</a:t>
            </a:r>
          </a:p>
        </p:txBody>
      </p:sp>
      <p:sp>
        <p:nvSpPr>
          <p:cNvPr id="11267" name="Symbol zastępczy zawartości 2"/>
          <p:cNvSpPr>
            <a:spLocks noGrp="1"/>
          </p:cNvSpPr>
          <p:nvPr>
            <p:ph idx="1"/>
          </p:nvPr>
        </p:nvSpPr>
        <p:spPr>
          <a:xfrm>
            <a:off x="142875" y="1412777"/>
            <a:ext cx="8802688" cy="4856262"/>
          </a:xfrm>
        </p:spPr>
        <p:txBody>
          <a:bodyPr>
            <a:normAutofit/>
          </a:bodyPr>
          <a:lstStyle/>
          <a:p>
            <a:pPr marL="514350" indent="-514350" algn="just">
              <a:buFont typeface="Tahoma" pitchFamily="32" charset="0"/>
              <a:buAutoNum type="arabicPeriod" startAt="8"/>
              <a:defRPr/>
            </a:pPr>
            <a:endParaRPr lang="pl-PL" sz="2400" dirty="0" smtClean="0"/>
          </a:p>
          <a:p>
            <a:pPr marL="609600" indent="-609600">
              <a:buFont typeface="+mj-lt"/>
              <a:buAutoNum type="arabicPeriod" startAt="8"/>
              <a:defRPr/>
            </a:pPr>
            <a:r>
              <a:rPr lang="pl-PL" sz="2400" dirty="0" smtClean="0"/>
              <a:t>Opublikowane ogłoszenie o udzieleniu zamówienia publicznego w Biuletynie Zamówień Publicznych (wraz z potwierdzeniem zamieszczenia);</a:t>
            </a:r>
          </a:p>
          <a:p>
            <a:pPr marL="609600" indent="-609600">
              <a:buFont typeface="Wingdings" pitchFamily="2" charset="2"/>
              <a:buAutoNum type="arabicPeriod" startAt="8"/>
              <a:defRPr/>
            </a:pPr>
            <a:r>
              <a:rPr lang="pl-PL" sz="2400" dirty="0" smtClean="0"/>
              <a:t>Dokumentacja związana z odwołaniami oraz zapytaniami </a:t>
            </a:r>
            <a:br>
              <a:rPr lang="pl-PL" sz="2400" dirty="0" smtClean="0"/>
            </a:br>
            <a:r>
              <a:rPr lang="pl-PL" sz="2400" dirty="0" smtClean="0"/>
              <a:t>i wyjaśnieniami do treści Specyfikacji Istotnych Warunków Zamówienia – jeśli miały miejsce;</a:t>
            </a:r>
          </a:p>
          <a:p>
            <a:pPr marL="609600" indent="-609600">
              <a:buFont typeface="Wingdings" pitchFamily="2" charset="2"/>
              <a:buAutoNum type="arabicPeriod" startAt="8"/>
              <a:defRPr/>
            </a:pPr>
            <a:r>
              <a:rPr lang="pl-PL" sz="2400" dirty="0" smtClean="0"/>
              <a:t>Protokół postępowania o udzielenie zamówienia publicznego wraz z obowiązującymi załącznikami;</a:t>
            </a:r>
          </a:p>
          <a:p>
            <a:pPr marL="609600" indent="-609600">
              <a:buFont typeface="Wingdings" pitchFamily="2" charset="2"/>
              <a:buAutoNum type="arabicPeriod" startAt="8"/>
              <a:defRPr/>
            </a:pPr>
            <a:r>
              <a:rPr lang="pl-PL" sz="2400" dirty="0" smtClean="0"/>
              <a:t>Decyzja o powołaniu komisji przetargowej (jeżeli dotyczy);</a:t>
            </a:r>
          </a:p>
          <a:p>
            <a:pPr marL="609600" indent="-609600">
              <a:buFont typeface="Wingdings" pitchFamily="2" charset="2"/>
              <a:buAutoNum type="arabicPeriod" startAt="8"/>
              <a:defRPr/>
            </a:pPr>
            <a:r>
              <a:rPr lang="pl-PL" sz="2400" dirty="0" smtClean="0"/>
              <a:t>Inne dokumenty związane bezpośrednio z procedurą przetargową.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Okres przechowywania dokumentacji </a:t>
            </a:r>
          </a:p>
        </p:txBody>
      </p:sp>
      <p:sp>
        <p:nvSpPr>
          <p:cNvPr id="13315" name="Symbol zastępczy zawartości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411663"/>
          </a:xfrm>
        </p:spPr>
        <p:txBody>
          <a:bodyPr/>
          <a:lstStyle/>
          <a:p>
            <a:pPr indent="12700" algn="just">
              <a:buFont typeface="Wingdings" pitchFamily="2" charset="2"/>
              <a:buNone/>
            </a:pPr>
            <a:endParaRPr lang="pl-PL" sz="1600" dirty="0" smtClean="0"/>
          </a:p>
          <a:p>
            <a:pPr indent="12700">
              <a:buFont typeface="Wingdings" pitchFamily="2" charset="2"/>
              <a:buNone/>
            </a:pPr>
            <a:r>
              <a:rPr lang="pl-PL" sz="2600" dirty="0" smtClean="0">
                <a:solidFill>
                  <a:schemeClr val="tx1"/>
                </a:solidFill>
              </a:rPr>
              <a:t>Zgodnie z § 5 ust. 1 </a:t>
            </a:r>
            <a:r>
              <a:rPr lang="pl-PL" sz="2600" dirty="0" err="1" smtClean="0">
                <a:solidFill>
                  <a:schemeClr val="tx1"/>
                </a:solidFill>
              </a:rPr>
              <a:t>pkt</a:t>
            </a:r>
            <a:r>
              <a:rPr lang="pl-PL" sz="2600" dirty="0" smtClean="0">
                <a:solidFill>
                  <a:schemeClr val="tx1"/>
                </a:solidFill>
              </a:rPr>
              <a:t> 8 Umowy o przyznanie pomocy </a:t>
            </a:r>
            <a:br>
              <a:rPr lang="pl-PL" sz="2600" dirty="0" smtClean="0">
                <a:solidFill>
                  <a:schemeClr val="tx1"/>
                </a:solidFill>
              </a:rPr>
            </a:br>
            <a:r>
              <a:rPr lang="pl-PL" sz="2600" dirty="0" smtClean="0">
                <a:solidFill>
                  <a:schemeClr val="tx1"/>
                </a:solidFill>
              </a:rPr>
              <a:t>w ramach działania „Odnowa i rozwój wsi” objętego PROW </a:t>
            </a:r>
            <a:br>
              <a:rPr lang="pl-PL" sz="2600" dirty="0" smtClean="0">
                <a:solidFill>
                  <a:schemeClr val="tx1"/>
                </a:solidFill>
              </a:rPr>
            </a:br>
            <a:r>
              <a:rPr lang="pl-PL" sz="2600" dirty="0" smtClean="0">
                <a:solidFill>
                  <a:schemeClr val="tx1"/>
                </a:solidFill>
              </a:rPr>
              <a:t>na lata 2007-2013:</a:t>
            </a:r>
          </a:p>
          <a:p>
            <a:pPr>
              <a:buFont typeface="Wingdings" pitchFamily="2" charset="2"/>
              <a:buNone/>
            </a:pPr>
            <a:r>
              <a:rPr lang="pl-PL" sz="2400" dirty="0" smtClean="0"/>
              <a:t>	Beneficjent zobowiązuje się do spełnienia warunków określonych </a:t>
            </a:r>
            <a:br>
              <a:rPr lang="pl-PL" sz="2400" dirty="0" smtClean="0"/>
            </a:br>
            <a:r>
              <a:rPr lang="pl-PL" sz="2400" dirty="0" smtClean="0"/>
              <a:t>w Programie, ustawie i rozporządzeniu oraz realizacji operacji </a:t>
            </a:r>
            <a:br>
              <a:rPr lang="pl-PL" sz="2400" dirty="0" smtClean="0"/>
            </a:br>
            <a:r>
              <a:rPr lang="pl-PL" sz="2400" dirty="0" smtClean="0"/>
              <a:t>zgodnie z postanowieniami umowy, a w szczególności</a:t>
            </a:r>
            <a:r>
              <a:rPr lang="pl-PL" sz="2400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pl-PL" sz="2400" dirty="0" smtClean="0">
                <a:solidFill>
                  <a:schemeClr val="tx1"/>
                </a:solidFill>
              </a:rPr>
              <a:t>	przechowywania całości dokumentacji związanej z przyznaną pomocą do dnia upływu 7 lat od dnia przyznania pomocy.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Sposób potwierdzania za zgodność </a:t>
            </a:r>
            <a:br>
              <a:rPr lang="pl-PL" dirty="0" smtClean="0"/>
            </a:br>
            <a:r>
              <a:rPr lang="pl-PL" dirty="0" smtClean="0"/>
              <a:t>z oryginałem</a:t>
            </a:r>
          </a:p>
        </p:txBody>
      </p:sp>
      <p:sp>
        <p:nvSpPr>
          <p:cNvPr id="14339" name="Symbol zastępczy zawartości 3"/>
          <p:cNvSpPr>
            <a:spLocks noGrp="1"/>
          </p:cNvSpPr>
          <p:nvPr>
            <p:ph idx="1"/>
          </p:nvPr>
        </p:nvSpPr>
        <p:spPr>
          <a:xfrm>
            <a:off x="142875" y="2000250"/>
            <a:ext cx="8858250" cy="4411663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endParaRPr lang="pl-PL" sz="1800" dirty="0" smtClean="0"/>
          </a:p>
          <a:p>
            <a:pPr indent="12700" algn="just">
              <a:buFont typeface="Wingdings" pitchFamily="2" charset="2"/>
              <a:buNone/>
            </a:pPr>
            <a:r>
              <a:rPr lang="pl-PL" sz="2400" dirty="0" smtClean="0"/>
              <a:t>Zgodnie z rekomendacjami Agencji Restrukturyzacji </a:t>
            </a:r>
            <a:br>
              <a:rPr lang="pl-PL" sz="2400" dirty="0" smtClean="0"/>
            </a:br>
            <a:r>
              <a:rPr lang="pl-PL" sz="2400" dirty="0" smtClean="0"/>
              <a:t>i Modernizacji Rolnictwa w sprawie sposobu potwierdzania </a:t>
            </a:r>
            <a:br>
              <a:rPr lang="pl-PL" sz="2400" dirty="0" smtClean="0"/>
            </a:br>
            <a:r>
              <a:rPr lang="pl-PL" sz="2400" dirty="0" smtClean="0"/>
              <a:t>za zgodność z oryginałem dokumentacji z przeprowadzonego postępowania o udzielenie zamówienia publicznego, dopuszcza się możliwość potwierdzania kopii dokumentów </a:t>
            </a:r>
            <a:r>
              <a:rPr lang="pl-PL" sz="2400" b="1" dirty="0" smtClean="0"/>
              <a:t>poprzez zapis umieszczony na pierwszej stronie dokumentu, potwierdzając </a:t>
            </a:r>
            <a:br>
              <a:rPr lang="pl-PL" sz="2400" b="1" dirty="0" smtClean="0"/>
            </a:br>
            <a:r>
              <a:rPr lang="pl-PL" sz="2400" b="1" dirty="0" smtClean="0"/>
              <a:t>za zgodność z oryginałem strony od 1 do n</a:t>
            </a:r>
            <a:r>
              <a:rPr lang="pl-PL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Sposób potwierdzania za zgodność </a:t>
            </a:r>
            <a:br>
              <a:rPr lang="pl-PL" dirty="0" smtClean="0"/>
            </a:br>
            <a:r>
              <a:rPr lang="pl-PL" dirty="0" smtClean="0"/>
              <a:t>z oryginałem c. d.</a:t>
            </a:r>
          </a:p>
        </p:txBody>
      </p:sp>
      <p:sp>
        <p:nvSpPr>
          <p:cNvPr id="15363" name="Symbol zastępczy zawartości 2"/>
          <p:cNvSpPr>
            <a:spLocks noGrp="1"/>
          </p:cNvSpPr>
          <p:nvPr>
            <p:ph idx="1"/>
          </p:nvPr>
        </p:nvSpPr>
        <p:spPr>
          <a:xfrm>
            <a:off x="142875" y="2017713"/>
            <a:ext cx="8802688" cy="4840287"/>
          </a:xfrm>
        </p:spPr>
        <p:txBody>
          <a:bodyPr/>
          <a:lstStyle/>
          <a:p>
            <a:pPr indent="12700" algn="just">
              <a:buFont typeface="Wingdings" pitchFamily="2" charset="2"/>
              <a:buNone/>
            </a:pPr>
            <a:r>
              <a:rPr lang="pl-PL" sz="2800" dirty="0" smtClean="0"/>
              <a:t>Każda oferta jest oświadczeniem woli wykonawcy </a:t>
            </a:r>
            <a:br>
              <a:rPr lang="pl-PL" sz="2800" dirty="0" smtClean="0"/>
            </a:br>
            <a:r>
              <a:rPr lang="pl-PL" sz="2800" dirty="0" smtClean="0"/>
              <a:t>i składana jest w oryginale. Oryginał oferty złożony przez wykonawcę pozostaje w rękach Beneficjenta. </a:t>
            </a:r>
            <a:br>
              <a:rPr lang="pl-PL" sz="2800" dirty="0" smtClean="0"/>
            </a:br>
            <a:r>
              <a:rPr lang="pl-PL" sz="2800" dirty="0" smtClean="0"/>
              <a:t>Jeżeli w skład oryginału oferty wchodzą jakiekolwiek kopie potwierdzone za zgodność z oryginałem </a:t>
            </a:r>
            <a:br>
              <a:rPr lang="pl-PL" sz="2800" dirty="0" smtClean="0"/>
            </a:br>
            <a:r>
              <a:rPr lang="pl-PL" sz="2800" dirty="0" smtClean="0"/>
              <a:t>przez wykonawcę, to stają się one częścią oryginalnej oferty. Zamawiający potwierdza dokumenty </a:t>
            </a:r>
            <a:br>
              <a:rPr lang="pl-PL" sz="2800" dirty="0" smtClean="0"/>
            </a:br>
            <a:r>
              <a:rPr lang="pl-PL" sz="2800" dirty="0" smtClean="0"/>
              <a:t>za zgodność z oryginałem, czyli z oryginalną, złożoną przez wykonawcę ofertą.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ytuł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Sposób potwierdzania za zgodność </a:t>
            </a:r>
            <a:br>
              <a:rPr lang="pl-PL" dirty="0" smtClean="0"/>
            </a:br>
            <a:r>
              <a:rPr lang="pl-PL" dirty="0" smtClean="0"/>
              <a:t>z oryginałem c. d.</a:t>
            </a: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357188" y="2017713"/>
            <a:ext cx="8588375" cy="4411662"/>
          </a:xfrm>
        </p:spPr>
        <p:txBody>
          <a:bodyPr/>
          <a:lstStyle/>
          <a:p>
            <a:pPr indent="12700" algn="just">
              <a:buFont typeface="Wingdings" pitchFamily="2" charset="2"/>
              <a:buNone/>
            </a:pPr>
            <a:endParaRPr lang="pl-PL" sz="2800" dirty="0" smtClean="0"/>
          </a:p>
          <a:p>
            <a:pPr indent="12700" algn="just">
              <a:buFont typeface="Wingdings" pitchFamily="2" charset="2"/>
              <a:buNone/>
            </a:pPr>
            <a:r>
              <a:rPr lang="pl-PL" sz="2800" dirty="0" smtClean="0"/>
              <a:t>Reasumując, należy potwierdzać za zgodność </a:t>
            </a:r>
            <a:br>
              <a:rPr lang="pl-PL" sz="2800" dirty="0" smtClean="0"/>
            </a:br>
            <a:r>
              <a:rPr lang="pl-PL" sz="2800" dirty="0" smtClean="0"/>
              <a:t>z oryginałem, traktując jako oryginał ofertę złożoną przez wykonawcę, bez względu na to, czy w jej skład wchodzą same oryginały dokumentów, czy też znajdują się w niej również kopie potwierdzone za zgodność.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Weryfikacja dokumentacji przetargowej</a:t>
            </a:r>
          </a:p>
        </p:txBody>
      </p:sp>
      <p:sp>
        <p:nvSpPr>
          <p:cNvPr id="17411" name="Symbol zastępczy zawartości 2"/>
          <p:cNvSpPr>
            <a:spLocks noGrp="1"/>
          </p:cNvSpPr>
          <p:nvPr>
            <p:ph idx="1"/>
          </p:nvPr>
        </p:nvSpPr>
        <p:spPr>
          <a:xfrm>
            <a:off x="142875" y="2017713"/>
            <a:ext cx="8802688" cy="4411662"/>
          </a:xfrm>
        </p:spPr>
        <p:txBody>
          <a:bodyPr/>
          <a:lstStyle/>
          <a:p>
            <a:pPr indent="12700" algn="just">
              <a:buFont typeface="Wingdings" pitchFamily="2" charset="2"/>
              <a:buNone/>
            </a:pPr>
            <a:endParaRPr lang="pl-PL" sz="1600" dirty="0" smtClean="0"/>
          </a:p>
          <a:p>
            <a:pPr indent="12700" algn="just">
              <a:buFont typeface="Wingdings" pitchFamily="2" charset="2"/>
              <a:buNone/>
            </a:pPr>
            <a:r>
              <a:rPr lang="pl-PL" dirty="0" smtClean="0"/>
              <a:t>Samorząd Województwa dokona oceny postępowania o udzielenie zamówienia publicznego w terminie </a:t>
            </a:r>
            <a:r>
              <a:rPr lang="pl-PL" b="1" dirty="0" smtClean="0"/>
              <a:t>60 dni roboczych </a:t>
            </a:r>
            <a:r>
              <a:rPr lang="pl-PL" dirty="0" smtClean="0"/>
              <a:t>od dnia złożenia </a:t>
            </a:r>
            <a:r>
              <a:rPr lang="pl-PL" b="1" dirty="0" smtClean="0"/>
              <a:t>kompletnej dokumentacji</a:t>
            </a:r>
            <a:r>
              <a:rPr lang="pl-PL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ytuł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Weryfikacja dokumentacji przetargowej c. d.</a:t>
            </a:r>
          </a:p>
        </p:txBody>
      </p:sp>
      <p:sp>
        <p:nvSpPr>
          <p:cNvPr id="18435" name="Symbol zastępczy zawartości 2"/>
          <p:cNvSpPr>
            <a:spLocks noGrp="1"/>
          </p:cNvSpPr>
          <p:nvPr>
            <p:ph idx="1"/>
          </p:nvPr>
        </p:nvSpPr>
        <p:spPr>
          <a:xfrm>
            <a:off x="142875" y="2017713"/>
            <a:ext cx="8802688" cy="4411662"/>
          </a:xfrm>
        </p:spPr>
        <p:txBody>
          <a:bodyPr/>
          <a:lstStyle/>
          <a:p>
            <a:pPr indent="12700" algn="just">
              <a:buFont typeface="Wingdings" pitchFamily="2" charset="2"/>
              <a:buNone/>
            </a:pPr>
            <a:endParaRPr lang="pl-PL" sz="2800" dirty="0" smtClean="0"/>
          </a:p>
          <a:p>
            <a:pPr indent="12700" algn="just">
              <a:buFont typeface="Wingdings" pitchFamily="2" charset="2"/>
              <a:buNone/>
            </a:pPr>
            <a:r>
              <a:rPr lang="pl-PL" sz="2800" dirty="0" smtClean="0"/>
              <a:t>W przypadku, gdy w trakcie oceny postępowania niezbędne jest uzyskanie opinii innego podmiotu, termin dokonania oceny, o którym była mowa wcześniej </a:t>
            </a:r>
            <a:br>
              <a:rPr lang="pl-PL" sz="2800" dirty="0" smtClean="0"/>
            </a:br>
            <a:r>
              <a:rPr lang="pl-PL" sz="2800" dirty="0" smtClean="0"/>
              <a:t>(60 dni roboczych) wydłuża się o czas niezbędny </a:t>
            </a:r>
            <a:br>
              <a:rPr lang="pl-PL" sz="2800" dirty="0" smtClean="0"/>
            </a:br>
            <a:r>
              <a:rPr lang="pl-PL" sz="2800" dirty="0" smtClean="0"/>
              <a:t>do uzyskania opinii, o czym Samorząd Województwa informuje Beneficjenta na piśmie.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ytuł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Weryfikacja dokumentacji przetargowej c. d.</a:t>
            </a:r>
          </a:p>
        </p:txBody>
      </p:sp>
      <p:sp>
        <p:nvSpPr>
          <p:cNvPr id="19459" name="Symbol zastępczy zawartości 2"/>
          <p:cNvSpPr>
            <a:spLocks noGrp="1"/>
          </p:cNvSpPr>
          <p:nvPr>
            <p:ph idx="1"/>
          </p:nvPr>
        </p:nvSpPr>
        <p:spPr>
          <a:xfrm>
            <a:off x="142875" y="2017713"/>
            <a:ext cx="8802688" cy="4411662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endParaRPr lang="pl-PL" sz="1800" dirty="0" smtClean="0"/>
          </a:p>
          <a:p>
            <a:pPr indent="12700" algn="just">
              <a:buFont typeface="Wingdings" pitchFamily="2" charset="2"/>
              <a:buNone/>
            </a:pPr>
            <a:r>
              <a:rPr lang="pl-PL" sz="2800" dirty="0" smtClean="0"/>
              <a:t>W przypadku, gdy złożona dokumentacja lub wniosek </a:t>
            </a:r>
            <a:br>
              <a:rPr lang="pl-PL" sz="2800" dirty="0" smtClean="0"/>
            </a:br>
            <a:r>
              <a:rPr lang="pl-PL" sz="2800" dirty="0" smtClean="0"/>
              <a:t>nie są kompletne Samorząd Województwa wzywa Beneficjenta w formie pisemnej do ich uzupełnienia (usunięcia braków) lub złożenia dodatkowych wyjaśnień </a:t>
            </a:r>
            <a:r>
              <a:rPr lang="pl-PL" sz="2800" b="1" dirty="0" smtClean="0"/>
              <a:t>w terminie 7 dni </a:t>
            </a:r>
            <a:r>
              <a:rPr lang="pl-PL" sz="2800" dirty="0" smtClean="0"/>
              <a:t>od dnia doręczenia wezwania.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Weryfikacja dokumentacji przetargowej c. d.</a:t>
            </a:r>
          </a:p>
        </p:txBody>
      </p:sp>
      <p:sp>
        <p:nvSpPr>
          <p:cNvPr id="20483" name="Symbol zastępczy zawartości 2"/>
          <p:cNvSpPr>
            <a:spLocks noGrp="1"/>
          </p:cNvSpPr>
          <p:nvPr>
            <p:ph idx="1"/>
          </p:nvPr>
        </p:nvSpPr>
        <p:spPr>
          <a:xfrm>
            <a:off x="142875" y="2017713"/>
            <a:ext cx="8802688" cy="4840287"/>
          </a:xfrm>
        </p:spPr>
        <p:txBody>
          <a:bodyPr>
            <a:noAutofit/>
          </a:bodyPr>
          <a:lstStyle/>
          <a:p>
            <a:pPr indent="12700" algn="just">
              <a:buFont typeface="Wingdings" pitchFamily="2" charset="2"/>
              <a:buNone/>
            </a:pPr>
            <a:r>
              <a:rPr lang="pl-PL" sz="2600" dirty="0" smtClean="0"/>
              <a:t>Jeżeli Beneficjent, pomimo wezwania, nie złożył wymaganych dokumentów w wyznaczonym terminie lub w wyniku oceny stwierdzono, że postępowanie o udzielenie zamówienia publicznego zostało przeprowadzone z naruszeniem przepisów ustawy z dnia 29 stycznia 2004 r.  Prawo zamówień publicznych, mającym wpływ na wynik tego postępowania lub niezgodnie z warunkami określonymi w Programie, ustawie, rozporządzeniu lub umowie, Samorząd Województwa pisemnie zawiadamia Beneficjenta </a:t>
            </a:r>
            <a:br>
              <a:rPr lang="pl-PL" sz="2600" dirty="0" smtClean="0"/>
            </a:br>
            <a:r>
              <a:rPr lang="pl-PL" sz="2600" dirty="0" smtClean="0"/>
              <a:t>o negatywnej ocenie przeprowadzonego przez niego postępowania o udzielenie zamówienia publicznego.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ytuł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470025"/>
          </a:xfrm>
        </p:spPr>
        <p:txBody>
          <a:bodyPr/>
          <a:lstStyle/>
          <a:p>
            <a:r>
              <a:rPr lang="pl-PL" dirty="0" smtClean="0"/>
              <a:t>Weryfikacja dokumentacji przetargowej c. d.</a:t>
            </a:r>
          </a:p>
        </p:txBody>
      </p:sp>
      <p:sp>
        <p:nvSpPr>
          <p:cNvPr id="21507" name="Podtytuł 2"/>
          <p:cNvSpPr>
            <a:spLocks noGrp="1"/>
          </p:cNvSpPr>
          <p:nvPr>
            <p:ph type="subTitle" idx="1"/>
          </p:nvPr>
        </p:nvSpPr>
        <p:spPr>
          <a:xfrm>
            <a:off x="468313" y="2060575"/>
            <a:ext cx="8424862" cy="4537075"/>
          </a:xfrm>
        </p:spPr>
        <p:txBody>
          <a:bodyPr>
            <a:normAutofit/>
          </a:bodyPr>
          <a:lstStyle/>
          <a:p>
            <a:pPr algn="l"/>
            <a:endParaRPr lang="pl-PL" sz="2600" dirty="0" smtClean="0"/>
          </a:p>
          <a:p>
            <a:pPr algn="just"/>
            <a:r>
              <a:rPr lang="pl-PL" sz="2600" dirty="0" smtClean="0">
                <a:solidFill>
                  <a:schemeClr val="tx1"/>
                </a:solidFill>
              </a:rPr>
              <a:t>zgodnie z § 18 ust 1 Umowy o przyznanie pomocy w ramach działania „Odnowa i rozwój wsi” objętego PROW na lata 2007-2013, Beneficjentowi przysługuje prawo do wniesienia prośby wraz z uzasadnieniem do Samorządu Województwa </a:t>
            </a:r>
            <a:br>
              <a:rPr lang="pl-PL" sz="2600" dirty="0" smtClean="0">
                <a:solidFill>
                  <a:schemeClr val="tx1"/>
                </a:solidFill>
              </a:rPr>
            </a:br>
            <a:r>
              <a:rPr lang="pl-PL" sz="2600" dirty="0" smtClean="0">
                <a:solidFill>
                  <a:schemeClr val="tx1"/>
                </a:solidFill>
              </a:rPr>
              <a:t>o ponowne rozpatrzenie sprawy w zakresie rozstrzygnięcia dotyczącego (…) oceny postępowania o udzielenie zamówienia publicznego, (…) </a:t>
            </a:r>
            <a:r>
              <a:rPr lang="pl-PL" sz="2600" b="1" dirty="0" smtClean="0">
                <a:solidFill>
                  <a:schemeClr val="tx1"/>
                </a:solidFill>
              </a:rPr>
              <a:t>w terminie 14 dni </a:t>
            </a:r>
            <a:br>
              <a:rPr lang="pl-PL" sz="2600" b="1" dirty="0" smtClean="0">
                <a:solidFill>
                  <a:schemeClr val="tx1"/>
                </a:solidFill>
              </a:rPr>
            </a:br>
            <a:r>
              <a:rPr lang="pl-PL" sz="2600" dirty="0" smtClean="0">
                <a:solidFill>
                  <a:schemeClr val="tx1"/>
                </a:solidFill>
              </a:rPr>
              <a:t>od dnia doręczenia mu pisma o danym rozstrzygnięciu. </a:t>
            </a:r>
          </a:p>
          <a:p>
            <a:pPr algn="l"/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50938" y="908050"/>
            <a:ext cx="7793037" cy="771525"/>
          </a:xfrm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/>
              <a:t>Prawo zamówień publicznych</a:t>
            </a:r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2017713"/>
            <a:ext cx="8812213" cy="4414029"/>
          </a:xfrm>
        </p:spPr>
        <p:txBody>
          <a:bodyPr>
            <a:spAutoFit/>
          </a:bodyPr>
          <a:lstStyle/>
          <a:p>
            <a:pPr marL="341313" indent="14288" algn="just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pl-PL" sz="2400" dirty="0" smtClean="0">
                <a:solidFill>
                  <a:schemeClr val="tx1"/>
                </a:solidFill>
              </a:rPr>
              <a:t>Ustawę z dnia 29 stycznia 2004 roku Prawo zamówień publicznych </a:t>
            </a:r>
            <a:r>
              <a:rPr lang="pl-PL" sz="2400" dirty="0" smtClean="0"/>
              <a:t>(Dz. U. z 2010 r. Nr 113, poz. 759 ze zm.)</a:t>
            </a:r>
            <a:r>
              <a:rPr lang="pl-PL" sz="2400" dirty="0" smtClean="0">
                <a:solidFill>
                  <a:schemeClr val="tx1"/>
                </a:solidFill>
              </a:rPr>
              <a:t> stosuje się m. in.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do zamówień i konkursów, których wartość przekracza wyrażoną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w złotówkach równowartość kwoty 14 000 euro (53 746,00 zł).</a:t>
            </a:r>
          </a:p>
          <a:p>
            <a:pPr marL="341313" indent="-341313" algn="just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pl-PL" sz="2400" b="1" dirty="0" smtClean="0">
              <a:solidFill>
                <a:schemeClr val="tx1"/>
              </a:solidFill>
            </a:endParaRPr>
          </a:p>
          <a:p>
            <a:pPr marL="341313" indent="-341313" algn="just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pl-PL" sz="2400" b="1" dirty="0" smtClean="0">
                <a:solidFill>
                  <a:schemeClr val="tx1"/>
                </a:solidFill>
              </a:rPr>
              <a:t>AKTY WYKONAWCZE</a:t>
            </a:r>
          </a:p>
          <a:p>
            <a:pPr marL="341313" indent="-341313" algn="just">
              <a:spcBef>
                <a:spcPts val="500"/>
              </a:spcBef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pl-PL" sz="2400" i="1" dirty="0" smtClean="0">
                <a:solidFill>
                  <a:schemeClr val="tx1"/>
                </a:solidFill>
              </a:rPr>
              <a:t>Rozporządzenie Prezesa Rady Ministrów </a:t>
            </a:r>
            <a:r>
              <a:rPr lang="pl-PL" sz="2400" dirty="0" smtClean="0">
                <a:solidFill>
                  <a:schemeClr val="tx1"/>
                </a:solidFill>
              </a:rPr>
              <a:t>z dnia 30 grudnia 2009 r. w sprawie rodzajów dokumentów, jakich może żądać zamawiający od wykonawcy oraz form, w jakich te dokumenty mogą być składane (</a:t>
            </a:r>
            <a:r>
              <a:rPr lang="nn-NO" sz="2400" b="1" dirty="0" smtClean="0">
                <a:solidFill>
                  <a:schemeClr val="tx1"/>
                </a:solidFill>
              </a:rPr>
              <a:t>Dz. U. Nr 226, poz. 1817</a:t>
            </a:r>
            <a:r>
              <a:rPr lang="pl-PL" sz="2400" b="1" dirty="0" smtClean="0">
                <a:solidFill>
                  <a:schemeClr val="tx1"/>
                </a:solidFill>
              </a:rPr>
              <a:t>)</a:t>
            </a:r>
            <a:r>
              <a:rPr lang="pl-PL" sz="2400" dirty="0" smtClean="0">
                <a:solidFill>
                  <a:schemeClr val="tx1"/>
                </a:solidFill>
              </a:rPr>
              <a:t>;</a:t>
            </a:r>
            <a:endParaRPr lang="pl-PL" sz="1800" b="1" dirty="0" smtClean="0">
              <a:solidFill>
                <a:schemeClr val="tx1"/>
              </a:solidFill>
            </a:endParaRPr>
          </a:p>
          <a:p>
            <a:pPr marL="341313" indent="-341313" eaLnBrk="1" hangingPunct="1">
              <a:lnSpc>
                <a:spcPct val="100000"/>
              </a:lnSpc>
              <a:spcBef>
                <a:spcPts val="10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pl-PL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Weryfikacja dokumentacji przetargowej c. d.</a:t>
            </a:r>
          </a:p>
        </p:txBody>
      </p:sp>
      <p:sp>
        <p:nvSpPr>
          <p:cNvPr id="22531" name="Symbol zastępczy zawartości 2"/>
          <p:cNvSpPr>
            <a:spLocks noGrp="1"/>
          </p:cNvSpPr>
          <p:nvPr>
            <p:ph idx="1"/>
          </p:nvPr>
        </p:nvSpPr>
        <p:spPr>
          <a:xfrm>
            <a:off x="142875" y="2017713"/>
            <a:ext cx="8802688" cy="4411662"/>
          </a:xfrm>
        </p:spPr>
        <p:txBody>
          <a:bodyPr/>
          <a:lstStyle/>
          <a:p>
            <a:pPr indent="12700" algn="just">
              <a:buFont typeface="Wingdings" pitchFamily="2" charset="2"/>
              <a:buNone/>
            </a:pPr>
            <a:endParaRPr lang="pl-PL" sz="2600" dirty="0" smtClean="0"/>
          </a:p>
          <a:p>
            <a:pPr indent="12700" algn="just">
              <a:buFont typeface="Wingdings" pitchFamily="2" charset="2"/>
              <a:buNone/>
            </a:pPr>
            <a:r>
              <a:rPr lang="pl-PL" sz="2600" dirty="0" smtClean="0">
                <a:solidFill>
                  <a:schemeClr val="tx1"/>
                </a:solidFill>
              </a:rPr>
              <a:t>Zgodnie z § 11 ust. 1 pkt. 4 Umowy o przyznanie pomocy </a:t>
            </a:r>
            <a:br>
              <a:rPr lang="pl-PL" sz="2600" dirty="0" smtClean="0">
                <a:solidFill>
                  <a:schemeClr val="tx1"/>
                </a:solidFill>
              </a:rPr>
            </a:br>
            <a:r>
              <a:rPr lang="pl-PL" sz="2600" dirty="0" smtClean="0">
                <a:solidFill>
                  <a:schemeClr val="tx1"/>
                </a:solidFill>
              </a:rPr>
              <a:t>w ramach działania „Odnowa i rozwój wsi” objętego PROW na lata 2007-2013:</a:t>
            </a:r>
          </a:p>
          <a:p>
            <a:pPr algn="just">
              <a:buFont typeface="Tahoma" pitchFamily="34" charset="0"/>
              <a:buAutoNum type="arabicPeriod"/>
            </a:pPr>
            <a:r>
              <a:rPr lang="pl-PL" sz="2600" dirty="0" smtClean="0">
                <a:solidFill>
                  <a:schemeClr val="tx1"/>
                </a:solidFill>
              </a:rPr>
              <a:t>Umowa ulega rozwiązaniu w następujących przypadkach: (…)</a:t>
            </a:r>
          </a:p>
          <a:p>
            <a:pPr algn="just">
              <a:buFont typeface="Tahoma" pitchFamily="34" charset="0"/>
              <a:buAutoNum type="arabicParenR" startAt="4"/>
            </a:pPr>
            <a:r>
              <a:rPr lang="pl-PL" sz="2600" dirty="0" smtClean="0">
                <a:solidFill>
                  <a:schemeClr val="tx1"/>
                </a:solidFill>
              </a:rPr>
              <a:t> w wyniku negatywnej oceny wszystkich postępowań </a:t>
            </a:r>
            <a:br>
              <a:rPr lang="pl-PL" sz="2600" dirty="0" smtClean="0">
                <a:solidFill>
                  <a:schemeClr val="tx1"/>
                </a:solidFill>
              </a:rPr>
            </a:br>
            <a:r>
              <a:rPr lang="pl-PL" sz="2600" dirty="0" smtClean="0">
                <a:solidFill>
                  <a:schemeClr val="tx1"/>
                </a:solidFill>
              </a:rPr>
              <a:t>o udzielenie zamówienia publicznego w ramach operacji</a:t>
            </a:r>
            <a:r>
              <a:rPr lang="pl-PL" sz="240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ytuł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83513" cy="806450"/>
          </a:xfrm>
        </p:spPr>
        <p:txBody>
          <a:bodyPr/>
          <a:lstStyle/>
          <a:p>
            <a:pPr algn="ctr"/>
            <a:r>
              <a:rPr lang="pl-PL" dirty="0" smtClean="0"/>
              <a:t>Wniosek o płatność</a:t>
            </a:r>
          </a:p>
        </p:txBody>
      </p:sp>
      <p:sp>
        <p:nvSpPr>
          <p:cNvPr id="23555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700808"/>
            <a:ext cx="8231188" cy="4214812"/>
          </a:xfrm>
        </p:spPr>
        <p:txBody>
          <a:bodyPr/>
          <a:lstStyle/>
          <a:p>
            <a:pPr marL="0" algn="just">
              <a:buFont typeface="Wingdings" pitchFamily="2" charset="2"/>
              <a:buNone/>
            </a:pPr>
            <a:endParaRPr lang="pl-PL" dirty="0" smtClean="0"/>
          </a:p>
          <a:p>
            <a:pPr marL="0" algn="just">
              <a:buFont typeface="Wingdings" pitchFamily="2" charset="2"/>
              <a:buNone/>
            </a:pPr>
            <a:r>
              <a:rPr lang="pl-PL" dirty="0" smtClean="0"/>
              <a:t>Zgodnie z Książką Procedur KP-611-184-ARiMR/2/z złożenie Wniosku o płatność może nastąpić po  weryfikacji  wszystkich  postępowań </a:t>
            </a:r>
          </a:p>
          <a:p>
            <a:pPr marL="0" algn="just">
              <a:buFont typeface="Wingdings" pitchFamily="2" charset="2"/>
              <a:buNone/>
            </a:pPr>
            <a:r>
              <a:rPr lang="pl-PL" dirty="0" smtClean="0"/>
              <a:t>o udzielenie zamówienia publicznego przeprowadzonego w ramach danego etapu realizacji  operacji.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0825" y="2420888"/>
            <a:ext cx="8694738" cy="36004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pl-PL" sz="2000" dirty="0" smtClean="0"/>
              <a:t>Brak dokumentu upoważniającego daną osobę do podpisywania  się</a:t>
            </a:r>
            <a:br>
              <a:rPr lang="pl-PL" sz="2000" dirty="0" smtClean="0"/>
            </a:br>
            <a:r>
              <a:rPr lang="pl-PL" sz="2000" dirty="0" smtClean="0"/>
              <a:t> „za zgodność z oryginałem" za osobę pełniącą funkcję kierownika Zamawiającego zgodnie z zapisami Umowy o przyznanie pomocy;</a:t>
            </a:r>
          </a:p>
          <a:p>
            <a:pPr marL="514350" lvl="0" indent="-514350">
              <a:buFont typeface="+mj-lt"/>
              <a:buAutoNum type="arabicPeriod"/>
            </a:pPr>
            <a:r>
              <a:rPr lang="pl-PL" sz="2000" dirty="0" smtClean="0"/>
              <a:t>Brak dokumentów w sprawie powołania komisji przetargowej </a:t>
            </a:r>
            <a:br>
              <a:rPr lang="pl-PL" sz="2000" dirty="0" smtClean="0"/>
            </a:br>
            <a:r>
              <a:rPr lang="pl-PL" sz="2000" dirty="0" smtClean="0"/>
              <a:t>oraz jej działalności;</a:t>
            </a:r>
          </a:p>
          <a:p>
            <a:pPr marL="514350" lvl="0" indent="-514350">
              <a:buFont typeface="+mj-lt"/>
              <a:buAutoNum type="arabicPeriod"/>
            </a:pPr>
            <a:r>
              <a:rPr lang="pl-PL" sz="2000" dirty="0" smtClean="0"/>
              <a:t>Niewłaściwy druk Protokołu postępowania - niezgodny ze wzorem stanowiącym załącznik do właściwego rozporządzenia Prezesa Rady Ministrów aktualnego na dzień wszczęcia postępowania;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0825" y="2017713"/>
            <a:ext cx="8694738" cy="4411662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pl-PL" dirty="0" smtClean="0"/>
              <a:t>Brak odpowiednich druków stanowiących załączniki do Protokołu postępowania o udzielenie zamówienia (rozporządzenie Prezesa Rady Ministrów z dnia 16 października 2008 roku w sprawie protokołu postępowania o udzielenie zamówienia publicznego określa, które druki dodatkowe są obowiązkowe - niezależnie od ilości złożonych ofert oraz niezależnie czy Komisja Przetargowa została </a:t>
            </a:r>
            <a:r>
              <a:rPr lang="pl-PL" dirty="0" smtClean="0"/>
              <a:t>powołana);</a:t>
            </a:r>
            <a:endParaRPr lang="pl-PL" dirty="0" smtClean="0"/>
          </a:p>
          <a:p>
            <a:pPr marL="514350" lvl="0" indent="-514350">
              <a:buFont typeface="+mj-lt"/>
              <a:buAutoNum type="arabicPeriod" startAt="4"/>
            </a:pPr>
            <a:r>
              <a:rPr lang="pl-PL" dirty="0" smtClean="0"/>
              <a:t>Niewłaściwie wypełniony Protokół postępowania (brak skreśleń/ adnotacji „nie dotyczy");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pl-PL" dirty="0" smtClean="0"/>
              <a:t>Brak lub błędne określenie w oświadczeniach stanowiących załącznik do protokołu postępowania jakie funkcje pełnią poszczególne osoby zaangażowane w postępowanie o udzielenie zamówienia; 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pl-PL" dirty="0" smtClean="0"/>
              <a:t>Zgodnie z art. 32 ust. 1 ustawy z dnia 29 stycznia 2004 r. Prawo Zamówień publicznych (</a:t>
            </a:r>
            <a:r>
              <a:rPr lang="pl-PL" dirty="0" err="1" smtClean="0"/>
              <a:t>Dz.U</a:t>
            </a:r>
            <a:r>
              <a:rPr lang="pl-PL" dirty="0" smtClean="0"/>
              <a:t>. z 2010 r. Nr 113, poz. 759 ze zm.) „podstawą ustalenia wartości zamówienia jest całkowite szacunkowe wynagrodzenie wykonawcy, bez podatku od towarów i usług …”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0825" y="2017713"/>
            <a:ext cx="8694738" cy="4411662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 startAt="8"/>
            </a:pPr>
            <a:r>
              <a:rPr lang="pl-PL" dirty="0" smtClean="0"/>
              <a:t>Brak adnotacji o terminie wywieszenia Ogłoszenia o zamówieniu, Informacji o wyborze najkorzystniejszej oferty w siedzibie Zamawiającego (data od - do);</a:t>
            </a:r>
          </a:p>
          <a:p>
            <a:pPr marL="514350" lvl="0" indent="-514350">
              <a:buFont typeface="+mj-lt"/>
              <a:buAutoNum type="arabicPeriod" startAt="8"/>
            </a:pPr>
            <a:r>
              <a:rPr lang="pl-PL" dirty="0" smtClean="0"/>
              <a:t>Niepoprawne numeracje stron dokumentacji przetargowej (w związku z potwierdzeniem za zgodność z oryginałem w formie „od... do...)</a:t>
            </a:r>
          </a:p>
          <a:p>
            <a:pPr marL="514350" lvl="0" indent="-514350">
              <a:buFont typeface="+mj-lt"/>
              <a:buAutoNum type="arabicPeriod" startAt="8"/>
            </a:pPr>
            <a:r>
              <a:rPr lang="pl-PL" dirty="0" smtClean="0"/>
              <a:t>Brak załączników do Specyfikacji Istotnych Warunków Zamówienia – np.: przedmiarów robót</a:t>
            </a:r>
          </a:p>
          <a:p>
            <a:pPr marL="514350" lvl="0" indent="-514350">
              <a:buFont typeface="+mj-lt"/>
              <a:buAutoNum type="arabicPeriod" startAt="8"/>
            </a:pPr>
            <a:r>
              <a:rPr lang="pl-PL" dirty="0" smtClean="0"/>
              <a:t>Niezgodność przedmiaru robót dołączonego do Specyfikacji Istotnych Warunków Zamówienia z Kosztorysem Inwestorskim będącym załącznikiem do umowy przyznania pomocy;</a:t>
            </a:r>
          </a:p>
          <a:p>
            <a:pPr marL="514350" lvl="0" indent="-514350">
              <a:buFont typeface="+mj-lt"/>
              <a:buAutoNum type="arabicPeriod" startAt="8"/>
            </a:pPr>
            <a:r>
              <a:rPr lang="pl-PL" dirty="0" smtClean="0"/>
              <a:t>Niezgodność przedmiaru robót dołączonego do Specyfikacji Istotnych Warunków Zamówienia z Kosztorysem Ofertowym wybranego Wykonawcy;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0825" y="2017713"/>
            <a:ext cx="8694738" cy="4411662"/>
          </a:xfrm>
        </p:spPr>
        <p:txBody>
          <a:bodyPr>
            <a:normAutofit fontScale="55000" lnSpcReduction="20000"/>
          </a:bodyPr>
          <a:lstStyle/>
          <a:p>
            <a:pPr marL="514350" lvl="0" indent="-514350">
              <a:buNone/>
            </a:pPr>
            <a:endParaRPr lang="pl-PL" dirty="0" smtClean="0"/>
          </a:p>
          <a:p>
            <a:pPr marL="531813" lvl="0" indent="-531813">
              <a:buFont typeface="+mj-lt"/>
              <a:buAutoNum type="arabicPeriod" startAt="13"/>
            </a:pPr>
            <a:r>
              <a:rPr lang="pl-PL" sz="3600" dirty="0" smtClean="0"/>
              <a:t>Brak kompletu dokumentacji związanej z korespondencją pomiędzy Zamawiającym, a Oferentami (zapytania odnośnie Specyfikacji Istotnych Warunków Zamówienia, wezwania do uzupełnień/wyjaśnień złożonych ofert oraz odpowiedzi wykonawców na przedmiotowe pisma,  brak pism zawiadamiających o wyborze najkorzystniejszej oferty wraz z potwierdzeniem ich przekazania, odwołania);</a:t>
            </a:r>
          </a:p>
          <a:p>
            <a:pPr marL="514350" lvl="0" indent="-514350">
              <a:buFont typeface="+mj-lt"/>
              <a:buAutoNum type="arabicPeriod" startAt="13"/>
            </a:pPr>
            <a:r>
              <a:rPr lang="pl-PL" sz="3600" dirty="0" smtClean="0"/>
              <a:t>Niezgodny opis przedmiotu zamówienia pomiędzy ogłoszeniem o zamówieniu </a:t>
            </a:r>
            <a:br>
              <a:rPr lang="pl-PL" sz="3600" dirty="0" smtClean="0"/>
            </a:br>
            <a:r>
              <a:rPr lang="pl-PL" sz="3600" dirty="0" smtClean="0"/>
              <a:t>a Specyfikacją Istotnych Warunków Zamówienia; niezgodne kody CPV;</a:t>
            </a:r>
          </a:p>
          <a:p>
            <a:pPr marL="514350" lvl="0" indent="-514350">
              <a:buFont typeface="+mj-lt"/>
              <a:buAutoNum type="arabicPeriod" startAt="13"/>
            </a:pPr>
            <a:r>
              <a:rPr lang="pl-PL" sz="3600" dirty="0" smtClean="0"/>
              <a:t>Różny opis warunków udziału w postępowaniu oraz opis sposobu dokonywania oceny spełniania tych warunków, a także różny wykaz oświadczeń lub dokumentów, jakie mają dostarczyć wykonawcy w celu potwierdzenia spełniania warunków udziału  w postępowaniu pomiędzy ogłoszeniem o zamówieniu, a Specyfikacją Istotnych Warunków Zamówienia;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772816"/>
            <a:ext cx="8694738" cy="4752528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16"/>
            </a:pPr>
            <a:r>
              <a:rPr lang="pl-PL" sz="2000" dirty="0" smtClean="0"/>
              <a:t>Zamawiający może żądać jedynie tych </a:t>
            </a:r>
            <a:r>
              <a:rPr lang="pl-PL" sz="2000" b="1" dirty="0" smtClean="0"/>
              <a:t>dokumentów/oświadczeń</a:t>
            </a:r>
            <a:r>
              <a:rPr lang="pl-PL" sz="2000" dirty="0" smtClean="0"/>
              <a:t> od oferentów, które wymienione zostały w Rozporządzeniu Rady Ministrów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z </a:t>
            </a:r>
            <a:r>
              <a:rPr lang="pl-PL" sz="2000" dirty="0" smtClean="0"/>
              <a:t>dnia 30 grudnia 2009 roku w sprawie rodzajów dokumentów, jakich może żądać zamawiający od wykonawcy, oraz form, w jakich te dokumenty mogą być składane, należy tu zwrócić uwagę w szczególności na opis wykazu robót budowlanych jakie ma przedstawić wykonawca dla wykazania spełniania warunku wiedzy i doświadczenia,</a:t>
            </a:r>
          </a:p>
          <a:p>
            <a:pPr marL="514350" lvl="0" indent="-514350">
              <a:buFont typeface="+mj-lt"/>
              <a:buAutoNum type="arabicPeriod" startAt="16"/>
            </a:pPr>
            <a:r>
              <a:rPr lang="pl-PL" sz="2000" dirty="0" smtClean="0"/>
              <a:t>Zamawiający może żądać jedynie </a:t>
            </a:r>
            <a:r>
              <a:rPr lang="pl-PL" sz="2000" b="1" dirty="0" smtClean="0"/>
              <a:t>oświadczenia</a:t>
            </a:r>
            <a:r>
              <a:rPr lang="pl-PL" sz="2000" dirty="0" smtClean="0"/>
              <a:t>, że osoby, które będą uczestniczyć w wykonywaniu zamówienia, posiadają wymagane uprawnienia (...) - nie jest dozwolone wymaganie dokumentów potwierdzających uprawnienia, np. Zaświadczeń przynależności do Okręgowej Izby Inżynierów Budownictwa,</a:t>
            </a:r>
          </a:p>
          <a:p>
            <a:pPr marL="514350" lvl="0" indent="-514350">
              <a:buFont typeface="+mj-lt"/>
              <a:buAutoNum type="arabicPeriod" startAt="16"/>
            </a:pPr>
            <a:r>
              <a:rPr lang="pl-PL" sz="2000" dirty="0" smtClean="0"/>
              <a:t>Jeśli Zamawiający wymaga załączenia dokumentu potwierdzającego posiadanie polisy, to zgodnie z ww. Rozporządzeniem zobowiązany jest wymagać dokumentu potwierdzającego jej opłacenie.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0825" y="2017713"/>
            <a:ext cx="8694738" cy="4411662"/>
          </a:xfrm>
        </p:spPr>
        <p:txBody>
          <a:bodyPr>
            <a:normAutofit fontScale="62500" lnSpcReduction="20000"/>
          </a:bodyPr>
          <a:lstStyle/>
          <a:p>
            <a:pPr marL="514350" lvl="0" indent="-514350" algn="just">
              <a:buFont typeface="+mj-lt"/>
              <a:buAutoNum type="arabicPeriod" startAt="19"/>
            </a:pPr>
            <a:r>
              <a:rPr lang="pl-PL" dirty="0" smtClean="0"/>
              <a:t>Opisy przedmiotu zamówienia niezgodne z art. 29 ustawy Prawo zamówień publicznych, zgodnie z którym: Przedmiot zamówienia opisuje się w sposób jednoznaczny i wyczerpujący, za pomocą dostatecznie dokładnych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 smtClean="0"/>
              <a:t>zrozumiałych określeń, uwzględniając wszystkie wymagania i okoliczności mogące mieć wpływ na sporządzenie oferty. Przedmiotu zamówienia nie można opisywać w sposób, który mógłby utrudniać uczciwą konkurencję. Przedmiotu zamówienia nie można opisywać przez wskazanie znaków towarowych, patentów lub pochodzenia, chyba że jest to uzasadnione specyfiką przedmiotu zamówienia i zamawiający nie może opisać przedmiotu zamówienia za pomocą dostatecznie dokładnych określeń, a wskazaniu takiemu towarzyszą wyrazy „</a:t>
            </a:r>
            <a:r>
              <a:rPr lang="pl-PL" b="1" dirty="0" smtClean="0"/>
              <a:t>lub równoważny</a:t>
            </a:r>
            <a:r>
              <a:rPr lang="pl-PL" dirty="0" smtClean="0"/>
              <a:t>", w przypadku, gdy zastosuje się zapis „lub równoważne" należy także podać parametry, jakość, cechy przedmiotu, itp. w celu sprecyzowania i dookreślenia przedmiotu zamówienia tak, by można było zastosować właściwe produkty równoważne. </a:t>
            </a:r>
            <a:br>
              <a:rPr lang="pl-PL" dirty="0" smtClean="0"/>
            </a:br>
            <a:r>
              <a:rPr lang="pl-PL" dirty="0" smtClean="0"/>
              <a:t>Przykładowa reguła zapisu dotyczącego możliwości stosowania produktów równoważnych:</a:t>
            </a:r>
            <a:r>
              <a:rPr lang="pl-PL" b="1" dirty="0" smtClean="0"/>
              <a:t> </a:t>
            </a:r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0825" y="2017713"/>
            <a:ext cx="8694738" cy="4411662"/>
          </a:xfrm>
        </p:spPr>
        <p:txBody>
          <a:bodyPr>
            <a:normAutofit fontScale="62500" lnSpcReduction="20000"/>
          </a:bodyPr>
          <a:lstStyle/>
          <a:p>
            <a:pPr marL="514350" indent="17463" algn="just">
              <a:buNone/>
            </a:pPr>
            <a:r>
              <a:rPr lang="pl-PL" dirty="0" smtClean="0"/>
              <a:t>„Podane w niniejszej Specyfikacji technicznej  oraz w przedmiarze robót nazwy własne (pochodzenie, producent, itd.) mają jedynie charakter pomocniczy dla określenia podstawowych parametrów i cech zastosowanych materiałów. Zamawiający dopuszcza zastosowanie rozwiązań równoważnych. Produkt równoważny to taki, który ma te same cechy funkcjonalne, </a:t>
            </a:r>
            <a:br>
              <a:rPr lang="pl-PL" dirty="0" smtClean="0"/>
            </a:br>
            <a:r>
              <a:rPr lang="pl-PL" dirty="0" smtClean="0"/>
              <a:t>co wskazany w dokumentacji konkretny z nazwy lub pochodzenia produkt. Jego jakość nie może być gorsza od jakości określonego w specyfikacji produktu oraz powinien mieć parametry nie gorsze niż wskazany produkt.”</a:t>
            </a:r>
          </a:p>
          <a:p>
            <a:pPr marL="514350" indent="17463" algn="just">
              <a:buNone/>
            </a:pPr>
            <a:r>
              <a:rPr lang="pl-PL" b="1" dirty="0" smtClean="0"/>
              <a:t>Wystąpienie nieprawidłowości związanych z wskazaniem znaków towarowych, patentów lub pochodzenia skutkować może negatywną oceną postępowania i w konsekwencji uznaniem kosztów poniesionych w ramach danego postępowania jako koszty niekwalifikowalne. W przypadku, </a:t>
            </a:r>
            <a:br>
              <a:rPr lang="pl-PL" b="1" dirty="0" smtClean="0"/>
            </a:br>
            <a:r>
              <a:rPr lang="pl-PL" b="1" dirty="0" smtClean="0"/>
              <a:t>gdy w ramach operacji przeprowadzono jedno postępowanie o udzielenie zamówienia publicznego, które zostało ocenione negatywnie, </a:t>
            </a:r>
            <a:br>
              <a:rPr lang="pl-PL" b="1" dirty="0" smtClean="0"/>
            </a:br>
            <a:r>
              <a:rPr lang="pl-PL" b="1" dirty="0" smtClean="0"/>
              <a:t>umowa w sprawie przyznania pomocy podlega rozwiązaniu. </a:t>
            </a:r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Najczęściej popełniane błędy </a:t>
            </a:r>
            <a:br>
              <a:rPr lang="pl-PL" dirty="0" smtClean="0"/>
            </a:br>
            <a:r>
              <a:rPr lang="pl-PL" dirty="0" smtClean="0"/>
              <a:t>przez  Zamawiających.</a:t>
            </a:r>
          </a:p>
        </p:txBody>
      </p:sp>
      <p:sp>
        <p:nvSpPr>
          <p:cNvPr id="24579" name="Symbol zastępczy zawartości 2"/>
          <p:cNvSpPr>
            <a:spLocks noGrp="1"/>
          </p:cNvSpPr>
          <p:nvPr>
            <p:ph idx="1"/>
          </p:nvPr>
        </p:nvSpPr>
        <p:spPr>
          <a:xfrm>
            <a:off x="250825" y="2017713"/>
            <a:ext cx="8694738" cy="4411662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pl-PL" b="1" dirty="0" smtClean="0"/>
              <a:t> </a:t>
            </a:r>
            <a:endParaRPr lang="pl-PL" dirty="0" smtClean="0"/>
          </a:p>
          <a:p>
            <a:pPr marL="514350" lvl="0" indent="-514350" algn="just">
              <a:buFont typeface="+mj-lt"/>
              <a:buAutoNum type="arabicPeriod" startAt="20"/>
            </a:pPr>
            <a:r>
              <a:rPr lang="pl-PL" sz="2200" dirty="0" smtClean="0"/>
              <a:t>Dokonywanie istotnych zmian postanowień zawartej umowy </a:t>
            </a:r>
            <a:br>
              <a:rPr lang="pl-PL" sz="2200" dirty="0" smtClean="0"/>
            </a:br>
            <a:r>
              <a:rPr lang="pl-PL" sz="2200" dirty="0" smtClean="0"/>
              <a:t>w stosunku do treści ofert, na podstawie której dokonano wyboru wykonawcy wbrew przepisom art. 144 ustawy Prawo zamówień publicznych. Pamiętać trzeba o konieczności przewidzenia możliwości dokonywania zmian treści umowy w ogłoszeniu o zamówieniu </a:t>
            </a:r>
            <a:br>
              <a:rPr lang="pl-PL" sz="2200" dirty="0" smtClean="0"/>
            </a:br>
            <a:r>
              <a:rPr lang="pl-PL" sz="2200" dirty="0" smtClean="0"/>
              <a:t>oraz </a:t>
            </a:r>
            <a:r>
              <a:rPr lang="pl-PL" sz="2200" dirty="0" smtClean="0"/>
              <a:t>w specyfikacji istotnych warunków </a:t>
            </a:r>
            <a:r>
              <a:rPr lang="pl-PL" sz="2200" dirty="0" smtClean="0"/>
              <a:t>zamówienia, a także </a:t>
            </a:r>
            <a:r>
              <a:rPr lang="pl-PL" sz="2200" dirty="0" smtClean="0"/>
              <a:t>określeniu warunków możliwych zmian.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/>
          <a:lstStyle/>
          <a:p>
            <a:r>
              <a:rPr lang="pl-PL" dirty="0" smtClean="0"/>
              <a:t>Prawo zamówień publicznych c.d.</a:t>
            </a:r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2996952"/>
            <a:ext cx="7762875" cy="2796902"/>
          </a:xfrm>
        </p:spPr>
        <p:txBody>
          <a:bodyPr/>
          <a:lstStyle/>
          <a:p>
            <a:pPr marL="341313" indent="-341313">
              <a:spcBef>
                <a:spcPts val="500"/>
              </a:spcBef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pl-PL" sz="2400" i="1" dirty="0" smtClean="0">
                <a:solidFill>
                  <a:schemeClr val="tx1"/>
                </a:solidFill>
              </a:rPr>
              <a:t>Rozporządzenie Prezesa Rady Ministrów </a:t>
            </a:r>
            <a:r>
              <a:rPr lang="pl-PL" sz="2400" dirty="0" smtClean="0">
                <a:solidFill>
                  <a:schemeClr val="tx1"/>
                </a:solidFill>
              </a:rPr>
              <a:t>z dnia 23 grudnia 2009 r. w sprawie średniego kursu złotego w stosunku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do euro stanowiącego podstawę przeliczania wartości zamówień publicznych </a:t>
            </a:r>
            <a:r>
              <a:rPr lang="pl-PL" sz="2400" b="1" dirty="0" smtClean="0">
                <a:solidFill>
                  <a:schemeClr val="tx1"/>
                </a:solidFill>
              </a:rPr>
              <a:t>(Dz. U. 2009 r. Nr 224 poz. 1796); </a:t>
            </a:r>
          </a:p>
          <a:p>
            <a:pPr marL="341313" indent="-341313">
              <a:spcBef>
                <a:spcPts val="500"/>
              </a:spcBef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pl-PL" sz="2400" b="1" dirty="0" smtClean="0">
                <a:solidFill>
                  <a:schemeClr val="tx1"/>
                </a:solidFill>
              </a:rPr>
              <a:t>średni kurs złotego wynosi 3, 8390  PLN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368152"/>
          </a:xfrm>
        </p:spPr>
        <p:txBody>
          <a:bodyPr/>
          <a:lstStyle/>
          <a:p>
            <a:pPr algn="ctr"/>
            <a:r>
              <a:rPr lang="pl-PL" dirty="0" smtClean="0"/>
              <a:t>Dziękuję za uwagę</a:t>
            </a:r>
          </a:p>
        </p:txBody>
      </p:sp>
      <p:sp>
        <p:nvSpPr>
          <p:cNvPr id="28675" name="Symbol zastępczy zawartości 2"/>
          <p:cNvSpPr>
            <a:spLocks noGrp="1"/>
          </p:cNvSpPr>
          <p:nvPr>
            <p:ph idx="1"/>
          </p:nvPr>
        </p:nvSpPr>
        <p:spPr>
          <a:xfrm>
            <a:off x="285750" y="3284984"/>
            <a:ext cx="8659813" cy="3144391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pl-PL" sz="2000" b="1" dirty="0" smtClean="0"/>
              <a:t>Biuro  Kontroli  i  Monitoringu   Wydziału  Zarządzania  PROW</a:t>
            </a:r>
          </a:p>
          <a:p>
            <a:pPr algn="ctr">
              <a:buFont typeface="Wingdings" pitchFamily="2" charset="2"/>
              <a:buNone/>
            </a:pPr>
            <a:r>
              <a:rPr lang="pl-PL" sz="1800" dirty="0" smtClean="0"/>
              <a:t>  Waldemar  </a:t>
            </a:r>
            <a:r>
              <a:rPr lang="pl-PL" sz="1800" dirty="0" err="1" smtClean="0"/>
              <a:t>Robiński</a:t>
            </a:r>
            <a:r>
              <a:rPr lang="pl-PL" sz="1800" dirty="0" smtClean="0"/>
              <a:t>     - (56) 646 20 12  wew.  53 03</a:t>
            </a:r>
          </a:p>
          <a:p>
            <a:pPr algn="ctr">
              <a:buFont typeface="Wingdings" pitchFamily="2" charset="2"/>
              <a:buNone/>
            </a:pPr>
            <a:r>
              <a:rPr lang="pl-PL" sz="1800" dirty="0" smtClean="0"/>
              <a:t>                    660 693 875</a:t>
            </a:r>
          </a:p>
          <a:p>
            <a:pPr>
              <a:buFont typeface="Wingdings" pitchFamily="2" charset="2"/>
              <a:buNone/>
            </a:pPr>
            <a:endParaRPr lang="pl-P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Nowelizacje Ustawy – Prawo Zamówień Publicznych</a:t>
            </a: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204865"/>
            <a:ext cx="8229600" cy="3744416"/>
          </a:xfrm>
        </p:spPr>
        <p:txBody>
          <a:bodyPr/>
          <a:lstStyle/>
          <a:p>
            <a:r>
              <a:rPr lang="pl-PL" sz="2800" dirty="0" smtClean="0"/>
              <a:t>„Mała nowelizacja” z 5 listopada 2009 r. data </a:t>
            </a:r>
            <a:r>
              <a:rPr lang="pl-PL" sz="2800" dirty="0" smtClean="0">
                <a:solidFill>
                  <a:schemeClr val="tx1"/>
                </a:solidFill>
              </a:rPr>
              <a:t>wejścia w życie 22 grudnia 2009 r.,</a:t>
            </a:r>
            <a:r>
              <a:rPr lang="pl-PL" sz="2800" dirty="0" smtClean="0"/>
              <a:t> </a:t>
            </a:r>
            <a:br>
              <a:rPr lang="pl-PL" sz="2800" dirty="0" smtClean="0"/>
            </a:br>
            <a:r>
              <a:rPr lang="pl-PL" sz="2800" b="1" dirty="0" smtClean="0"/>
              <a:t>(Dz. U. 2009 r. Nr 206, poz. 1591)</a:t>
            </a:r>
          </a:p>
          <a:p>
            <a:pPr>
              <a:buNone/>
            </a:pPr>
            <a:endParaRPr lang="pl-PL" sz="2800" b="1" dirty="0" smtClean="0">
              <a:solidFill>
                <a:schemeClr val="tx1"/>
              </a:solidFill>
            </a:endParaRPr>
          </a:p>
          <a:p>
            <a:r>
              <a:rPr lang="pl-PL" sz="2800" dirty="0" smtClean="0"/>
              <a:t>„Duża nowelizacja” z 2 grudnia 2009 r., </a:t>
            </a:r>
            <a:r>
              <a:rPr lang="pl-PL" sz="2800" dirty="0" smtClean="0">
                <a:solidFill>
                  <a:schemeClr val="tx1"/>
                </a:solidFill>
              </a:rPr>
              <a:t>data wejścia w życie 29 stycznia 2010 r., </a:t>
            </a:r>
          </a:p>
          <a:p>
            <a:pPr>
              <a:buFont typeface="Wingdings" pitchFamily="2" charset="2"/>
              <a:buNone/>
            </a:pPr>
            <a:r>
              <a:rPr lang="pl-PL" sz="2800" b="1" dirty="0" smtClean="0"/>
              <a:t>   (Dz. U. 2009 r. Nr 223, poz. 1778)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algn="ctr"/>
            <a:r>
              <a:rPr lang="pl-PL" dirty="0" smtClean="0"/>
              <a:t>Podstawa prawna</a:t>
            </a: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142875" y="2017713"/>
            <a:ext cx="8802688" cy="4651375"/>
          </a:xfrm>
        </p:spPr>
        <p:txBody>
          <a:bodyPr/>
          <a:lstStyle/>
          <a:p>
            <a:pPr indent="12700" algn="just">
              <a:buNone/>
            </a:pPr>
            <a:r>
              <a:rPr lang="pl-PL" sz="2400" dirty="0" smtClean="0">
                <a:solidFill>
                  <a:schemeClr val="tx1"/>
                </a:solidFill>
              </a:rPr>
              <a:t>§ 4 ust. 2 pkt. 2 Rozporządzenia Ministra Rolnictwa i Rozwoju Wsi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z dnia 31 lipca 2008 r. w sprawie szczegółowych warunków i trybu przyznawania pomocy finansowej w ramach działania „Odnowa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i rozwój wsi” objętego Programem Rozwoju Obszarów Wiejskich  na lata 2007-2013 (Dz. U. Nr 38, poz. 220 oraz Nr 156,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poz. 974 ze zm.): koszty uznaje się za koszty </a:t>
            </a:r>
            <a:r>
              <a:rPr lang="pl-PL" sz="2400" dirty="0" err="1" smtClean="0">
                <a:solidFill>
                  <a:schemeClr val="tx1"/>
                </a:solidFill>
              </a:rPr>
              <a:t>kwalifikowalne</a:t>
            </a:r>
            <a:r>
              <a:rPr lang="pl-PL" sz="2400" dirty="0" smtClean="0">
                <a:solidFill>
                  <a:schemeClr val="tx1"/>
                </a:solidFill>
              </a:rPr>
              <a:t>,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jeżeli: </a:t>
            </a:r>
            <a:r>
              <a:rPr lang="pl-PL" sz="2400" dirty="0" smtClean="0"/>
              <a:t>dostawy, roboty budowlane i usługi, związane z realizacją operacji, zostały nabyte w trybie przepisów o zamówieniach publicznych, w przypadku gdy beneficjent jest obowiązany stosować te przepisy</a:t>
            </a:r>
            <a:r>
              <a:rPr lang="pl-PL" sz="240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3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83512" cy="877887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Umowa zawarta pomiędzy Beneficjentem,  a UM</a:t>
            </a:r>
          </a:p>
        </p:txBody>
      </p:sp>
      <p:sp>
        <p:nvSpPr>
          <p:cNvPr id="8195" name="Symbol zastępczy zawartości 4"/>
          <p:cNvSpPr>
            <a:spLocks noGrp="1"/>
          </p:cNvSpPr>
          <p:nvPr>
            <p:ph idx="1"/>
          </p:nvPr>
        </p:nvSpPr>
        <p:spPr>
          <a:xfrm>
            <a:off x="285750" y="2017713"/>
            <a:ext cx="8659813" cy="46259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l-PL" sz="2600" dirty="0" smtClean="0">
                <a:solidFill>
                  <a:schemeClr val="tx1"/>
                </a:solidFill>
              </a:rPr>
              <a:t>   Zgodnie z § 6 pkt. 1 Umowy o przyznanie pomocy </a:t>
            </a:r>
            <a:br>
              <a:rPr lang="pl-PL" sz="2600" dirty="0" smtClean="0">
                <a:solidFill>
                  <a:schemeClr val="tx1"/>
                </a:solidFill>
              </a:rPr>
            </a:br>
            <a:r>
              <a:rPr lang="pl-PL" sz="2600" dirty="0" smtClean="0">
                <a:solidFill>
                  <a:schemeClr val="tx1"/>
                </a:solidFill>
              </a:rPr>
              <a:t>w ramach działania „Odnowa i rozwój wsi” objętego PROW na lata 2007-2013:</a:t>
            </a:r>
          </a:p>
          <a:p>
            <a:pPr>
              <a:spcBef>
                <a:spcPct val="0"/>
              </a:spcBef>
              <a:buFont typeface="Tahoma" pitchFamily="34" charset="0"/>
              <a:buAutoNum type="arabicPeriod"/>
            </a:pPr>
            <a:r>
              <a:rPr lang="pl-PL" sz="2400" dirty="0" smtClean="0">
                <a:solidFill>
                  <a:schemeClr val="tx1"/>
                </a:solidFill>
              </a:rPr>
              <a:t>Beneficjent zobowiązany jest do przedłożenia Samorządowi Województwa kompletnej dokumentacji z przeprowadzonego postępowania o udzielenie zamówienia publicznego:</a:t>
            </a:r>
          </a:p>
          <a:p>
            <a:pPr>
              <a:spcBef>
                <a:spcPct val="0"/>
              </a:spcBef>
              <a:buFont typeface="Tahoma" pitchFamily="34" charset="0"/>
              <a:buAutoNum type="alphaLcParenR"/>
            </a:pPr>
            <a:r>
              <a:rPr lang="pl-PL" sz="2400" dirty="0" smtClean="0">
                <a:solidFill>
                  <a:schemeClr val="tx1"/>
                </a:solidFill>
              </a:rPr>
              <a:t>niezwłocznie po zawarciu umowy o przyznanie pomocy,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w przypadku postępowania zakończonego przed dniem jej zawarcia;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pl-PL" sz="1800" dirty="0" smtClean="0">
                <a:solidFill>
                  <a:schemeClr val="tx1"/>
                </a:solidFill>
              </a:rPr>
              <a:t>	</a:t>
            </a:r>
          </a:p>
          <a:p>
            <a:pPr>
              <a:buFont typeface="Wingdings" pitchFamily="2" charset="2"/>
              <a:buNone/>
            </a:pPr>
            <a:endParaRPr lang="pl-P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ytuł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470025"/>
          </a:xfrm>
        </p:spPr>
        <p:txBody>
          <a:bodyPr/>
          <a:lstStyle/>
          <a:p>
            <a:r>
              <a:rPr lang="pl-PL" dirty="0" smtClean="0"/>
              <a:t>Umowa zawarta pomiędzy Beneficjentem, a UM c. d.</a:t>
            </a:r>
          </a:p>
        </p:txBody>
      </p:sp>
      <p:sp>
        <p:nvSpPr>
          <p:cNvPr id="9219" name="Podtytuł 2"/>
          <p:cNvSpPr>
            <a:spLocks noGrp="1"/>
          </p:cNvSpPr>
          <p:nvPr>
            <p:ph type="subTitle" idx="1"/>
          </p:nvPr>
        </p:nvSpPr>
        <p:spPr>
          <a:xfrm>
            <a:off x="323850" y="2133600"/>
            <a:ext cx="8351838" cy="4391025"/>
          </a:xfrm>
        </p:spPr>
        <p:txBody>
          <a:bodyPr/>
          <a:lstStyle/>
          <a:p>
            <a:pPr marL="457200" indent="-457200" algn="l">
              <a:spcBef>
                <a:spcPct val="0"/>
              </a:spcBef>
              <a:buFont typeface="Tahoma" pitchFamily="34" charset="0"/>
              <a:buAutoNum type="alphaLcParenR" startAt="2"/>
            </a:pPr>
            <a:r>
              <a:rPr lang="pl-PL" sz="2400" dirty="0" smtClean="0">
                <a:solidFill>
                  <a:schemeClr val="tx1"/>
                </a:solidFill>
              </a:rPr>
              <a:t>niezwłocznie po dniu zakończenia postępowania,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w przypadku postępowania zakończonego po dniu zawarcia umowy o przyznanie pomocy;</a:t>
            </a:r>
          </a:p>
          <a:p>
            <a:pPr marL="457200" indent="-457200" algn="l">
              <a:spcBef>
                <a:spcPct val="0"/>
              </a:spcBef>
            </a:pPr>
            <a:endParaRPr lang="pl-PL" sz="2400" dirty="0" smtClean="0">
              <a:solidFill>
                <a:schemeClr val="tx1"/>
              </a:solidFill>
            </a:endParaRPr>
          </a:p>
          <a:p>
            <a:pPr marL="457200" indent="-457200" algn="l">
              <a:spcBef>
                <a:spcPct val="0"/>
              </a:spcBef>
              <a:buFont typeface="Tahoma" pitchFamily="34" charset="0"/>
              <a:buChar char="−"/>
            </a:pPr>
            <a:r>
              <a:rPr lang="pl-PL" sz="2400" dirty="0" smtClean="0">
                <a:solidFill>
                  <a:schemeClr val="tx1"/>
                </a:solidFill>
              </a:rPr>
              <a:t>w formie kopii potwierdzonych za zgodność z oryginałem przez osobę pełniącą funkcję kierownika Zamawiającego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lub osobę upoważnioną przez Zamawiającego.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ytuł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0075" cy="1500187"/>
          </a:xfrm>
        </p:spPr>
        <p:txBody>
          <a:bodyPr/>
          <a:lstStyle/>
          <a:p>
            <a:pPr algn="ctr"/>
            <a:r>
              <a:rPr lang="pl-PL" dirty="0" smtClean="0"/>
              <a:t>Wykaz dokumentów składanych </a:t>
            </a:r>
            <a:br>
              <a:rPr lang="pl-PL" dirty="0" smtClean="0"/>
            </a:br>
            <a:r>
              <a:rPr lang="pl-PL" dirty="0" smtClean="0"/>
              <a:t>do WZ PROW </a:t>
            </a:r>
          </a:p>
        </p:txBody>
      </p:sp>
      <p:sp>
        <p:nvSpPr>
          <p:cNvPr id="9219" name="Symbol zastępczy zawartości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840287"/>
          </a:xfrm>
        </p:spPr>
        <p:txBody>
          <a:bodyPr/>
          <a:lstStyle/>
          <a:p>
            <a:pPr marL="609600" indent="-609600">
              <a:buFont typeface="Tahoma" pitchFamily="32" charset="0"/>
              <a:buAutoNum type="arabicPeriod"/>
              <a:defRPr/>
            </a:pPr>
            <a:r>
              <a:rPr lang="pl-PL" sz="2400" dirty="0" smtClean="0">
                <a:solidFill>
                  <a:schemeClr val="tx1"/>
                </a:solidFill>
              </a:rPr>
              <a:t>Opublikowane ogłoszenie o zamówieniu publicznym (zamieszczone w miejscu publicznie dostępnym w siedzibie Zamawiającego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z podaniem terminu od – do, na stronie internetowej Zamawiającego, w Biuletynie Zamówień Publicznych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z potwierdzeniem zamieszczenia);</a:t>
            </a:r>
          </a:p>
          <a:p>
            <a:pPr marL="609600" indent="-609600">
              <a:buFont typeface="Tahoma" pitchFamily="32" charset="0"/>
              <a:buAutoNum type="arabicPeriod"/>
              <a:defRPr/>
            </a:pPr>
            <a:r>
              <a:rPr lang="pl-PL" sz="2400" dirty="0" smtClean="0">
                <a:solidFill>
                  <a:schemeClr val="tx1"/>
                </a:solidFill>
              </a:rPr>
              <a:t>Specyfikacja Istotnych Warunków Zamówienia wraz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z załącznikami;</a:t>
            </a:r>
          </a:p>
          <a:p>
            <a:pPr marL="609600" indent="-609600">
              <a:buFont typeface="Tahoma" pitchFamily="32" charset="0"/>
              <a:buAutoNum type="arabicPeriod"/>
              <a:defRPr/>
            </a:pPr>
            <a:r>
              <a:rPr lang="pl-PL" sz="2400" dirty="0" smtClean="0">
                <a:solidFill>
                  <a:schemeClr val="tx1"/>
                </a:solidFill>
              </a:rPr>
              <a:t>Kompletna oferta wybranego wykonawcy;</a:t>
            </a:r>
          </a:p>
          <a:p>
            <a:pPr marL="609600" indent="-609600">
              <a:buFont typeface="Tahoma" pitchFamily="32" charset="0"/>
              <a:buAutoNum type="arabicPeriod"/>
              <a:defRPr/>
            </a:pPr>
            <a:r>
              <a:rPr lang="pl-PL" sz="2400" dirty="0" smtClean="0">
                <a:solidFill>
                  <a:schemeClr val="tx1"/>
                </a:solidFill>
              </a:rPr>
              <a:t>Umowa z Wykonawcą w sprawie udzielenia zamówienia publicznego;</a:t>
            </a:r>
          </a:p>
          <a:p>
            <a:pPr marL="609600" indent="-609600">
              <a:buFont typeface="Tahoma" pitchFamily="32" charset="0"/>
              <a:buAutoNum type="arabicPeriod"/>
              <a:defRPr/>
            </a:pPr>
            <a:r>
              <a:rPr lang="pl-PL" sz="2400" dirty="0" smtClean="0">
                <a:solidFill>
                  <a:schemeClr val="tx1"/>
                </a:solidFill>
              </a:rPr>
              <a:t>Wszystkie formularze ofertowe firm, biorących udział </a:t>
            </a:r>
            <a:br>
              <a:rPr lang="pl-PL" sz="2400" dirty="0" smtClean="0">
                <a:solidFill>
                  <a:schemeClr val="tx1"/>
                </a:solidFill>
              </a:rPr>
            </a:br>
            <a:r>
              <a:rPr lang="pl-PL" sz="2400" dirty="0" smtClean="0">
                <a:solidFill>
                  <a:schemeClr val="tx1"/>
                </a:solidFill>
              </a:rPr>
              <a:t>w postępowaniu o udzielenie zamówienia publicznego;</a:t>
            </a:r>
          </a:p>
          <a:p>
            <a:pPr marL="514350" indent="-514350" algn="just">
              <a:buFont typeface="Wingdings" pitchFamily="2" charset="2"/>
              <a:buNone/>
              <a:defRPr/>
            </a:pPr>
            <a:endParaRPr lang="pl-PL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/>
          <a:lstStyle/>
          <a:p>
            <a:r>
              <a:rPr lang="pl-PL" dirty="0" smtClean="0"/>
              <a:t>Wykaz dokumentów c. d.</a:t>
            </a:r>
          </a:p>
        </p:txBody>
      </p:sp>
      <p:sp>
        <p:nvSpPr>
          <p:cNvPr id="11267" name="Symbol zastępczy zawartości 2"/>
          <p:cNvSpPr>
            <a:spLocks noGrp="1"/>
          </p:cNvSpPr>
          <p:nvPr>
            <p:ph idx="1"/>
          </p:nvPr>
        </p:nvSpPr>
        <p:spPr>
          <a:xfrm>
            <a:off x="0" y="1916113"/>
            <a:ext cx="9144000" cy="4941887"/>
          </a:xfrm>
        </p:spPr>
        <p:txBody>
          <a:bodyPr>
            <a:normAutofit/>
          </a:bodyPr>
          <a:lstStyle/>
          <a:p>
            <a:pPr marL="609600" indent="-609600" algn="just">
              <a:buFont typeface="Wingdings" pitchFamily="2" charset="2"/>
              <a:buAutoNum type="arabicPeriod" startAt="6"/>
            </a:pPr>
            <a:r>
              <a:rPr lang="pl-PL" sz="2400" dirty="0" smtClean="0"/>
              <a:t>Dokumenty potwierdzające niezwłoczne zawiadomienie wykonawców przez Zamawiającego o wyborze najkorzystniejszej oferty (wraz ze streszczeniem oceny, podaniem punktacji </a:t>
            </a:r>
            <a:br>
              <a:rPr lang="pl-PL" sz="2400" dirty="0" smtClean="0"/>
            </a:br>
            <a:r>
              <a:rPr lang="pl-PL" sz="2400" dirty="0" smtClean="0"/>
              <a:t>oraz porównaniem złożonych ofert, informacją o wykonawcach, którzy zostali wykluczeni oraz których oferty zostały odrzucone wraz z uzasadnieniem faktycznym i prawnym);</a:t>
            </a:r>
          </a:p>
          <a:p>
            <a:pPr marL="609600" indent="-609600" algn="just">
              <a:buFont typeface="Wingdings" pitchFamily="2" charset="2"/>
              <a:buAutoNum type="arabicPeriod" startAt="7"/>
            </a:pPr>
            <a:r>
              <a:rPr lang="pl-PL" sz="2400" dirty="0" smtClean="0"/>
              <a:t>Informacja o wyborze najkorzystniejszej oferty (wraz ze streszczeniem oceny, podaniem punktacji oraz porównaniem złożonych ofert) zamieszczona w miejscu publicznie dostępnym </a:t>
            </a:r>
            <a:br>
              <a:rPr lang="pl-PL" sz="2400" dirty="0" smtClean="0"/>
            </a:br>
            <a:r>
              <a:rPr lang="pl-PL" sz="2400" dirty="0" smtClean="0"/>
              <a:t>w siedzibie Zamawiającego z podaniem termu od – do, </a:t>
            </a:r>
            <a:br>
              <a:rPr lang="pl-PL" sz="2400" dirty="0" smtClean="0"/>
            </a:br>
            <a:r>
              <a:rPr lang="pl-PL" sz="2400" dirty="0" smtClean="0"/>
              <a:t>na stronie internetowej Zamawiającego;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898</Words>
  <Application>Microsoft Office PowerPoint</Application>
  <PresentationFormat>Pokaz na ekranie (4:3)</PresentationFormat>
  <Paragraphs>116</Paragraphs>
  <Slides>30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1" baseType="lpstr">
      <vt:lpstr>Motyw pakietu Office</vt:lpstr>
      <vt:lpstr>ZAMÓWIENIA PUBLICZNE</vt:lpstr>
      <vt:lpstr>Prawo zamówień publicznych</vt:lpstr>
      <vt:lpstr>Prawo zamówień publicznych c.d.</vt:lpstr>
      <vt:lpstr>Nowelizacje Ustawy – Prawo Zamówień Publicznych</vt:lpstr>
      <vt:lpstr>Podstawa prawna</vt:lpstr>
      <vt:lpstr>Umowa zawarta pomiędzy Beneficjentem,  a UM</vt:lpstr>
      <vt:lpstr>Umowa zawarta pomiędzy Beneficjentem, a UM c. d.</vt:lpstr>
      <vt:lpstr>Wykaz dokumentów składanych  do WZ PROW </vt:lpstr>
      <vt:lpstr>Wykaz dokumentów c. d.</vt:lpstr>
      <vt:lpstr>Wykaz dokumentów c. d.</vt:lpstr>
      <vt:lpstr>Okres przechowywania dokumentacji </vt:lpstr>
      <vt:lpstr>Sposób potwierdzania za zgodność  z oryginałem</vt:lpstr>
      <vt:lpstr>Sposób potwierdzania za zgodność  z oryginałem c. d.</vt:lpstr>
      <vt:lpstr>Sposób potwierdzania za zgodność  z oryginałem c. d.</vt:lpstr>
      <vt:lpstr>Weryfikacja dokumentacji przetargowej</vt:lpstr>
      <vt:lpstr>Weryfikacja dokumentacji przetargowej c. d.</vt:lpstr>
      <vt:lpstr>Weryfikacja dokumentacji przetargowej c. d.</vt:lpstr>
      <vt:lpstr>Weryfikacja dokumentacji przetargowej c. d.</vt:lpstr>
      <vt:lpstr>Weryfikacja dokumentacji przetargowej c. d.</vt:lpstr>
      <vt:lpstr>Weryfikacja dokumentacji przetargowej c. d.</vt:lpstr>
      <vt:lpstr>Wniosek o płatność</vt:lpstr>
      <vt:lpstr>Najczęściej popełniane błędy  przez  Zamawiających.</vt:lpstr>
      <vt:lpstr>Najczęściej popełniane błędy  przez  Zamawiających.</vt:lpstr>
      <vt:lpstr>Najczęściej popełniane błędy  przez  Zamawiających.</vt:lpstr>
      <vt:lpstr>Najczęściej popełniane błędy  przez  Zamawiających.</vt:lpstr>
      <vt:lpstr>Najczęściej popełniane błędy  przez  Zamawiających.</vt:lpstr>
      <vt:lpstr>Najczęściej popełniane błędy  przez  Zamawiających.</vt:lpstr>
      <vt:lpstr>Najczęściej popełniane błędy  przez  Zamawiających.</vt:lpstr>
      <vt:lpstr>Najczęściej popełniane błędy  przez  Zamawiających.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cp:lastModifiedBy> </cp:lastModifiedBy>
  <cp:revision>46</cp:revision>
  <dcterms:modified xsi:type="dcterms:W3CDTF">2011-05-31T06:57:42Z</dcterms:modified>
</cp:coreProperties>
</file>