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0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olny kształt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owolny kształt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01B7217-D349-4FEA-ABE6-C615598EA171}" type="datetimeFigureOut">
              <a:rPr lang="pl-PL" smtClean="0"/>
              <a:pPr/>
              <a:t>2011-04-20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E77337-C1DB-4DA6-962C-4E7D18652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LEADER – czy można lepiej?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Wyniki debaty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Warszawa</a:t>
            </a:r>
          </a:p>
          <a:p>
            <a:r>
              <a:rPr lang="pl-PL" dirty="0" smtClean="0"/>
              <a:t>17 marca 2011 </a:t>
            </a:r>
          </a:p>
          <a:p>
            <a:r>
              <a:rPr lang="pl-PL" dirty="0" smtClean="0"/>
              <a:t>Fundacja Wspomagania Wsi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pokonać przeszkody?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 smtClean="0"/>
              <a:t>Wyłączenie </a:t>
            </a:r>
            <a:r>
              <a:rPr lang="pl-PL" dirty="0" err="1" smtClean="0"/>
              <a:t>LEADER’a</a:t>
            </a:r>
            <a:r>
              <a:rPr lang="pl-PL" dirty="0" smtClean="0"/>
              <a:t> z </a:t>
            </a:r>
            <a:r>
              <a:rPr lang="pl-PL" dirty="0" err="1" smtClean="0"/>
              <a:t>PROW-u</a:t>
            </a:r>
            <a:r>
              <a:rPr lang="pl-PL" dirty="0" smtClean="0"/>
              <a:t> </a:t>
            </a:r>
          </a:p>
          <a:p>
            <a:r>
              <a:rPr lang="pl-PL" dirty="0" smtClean="0"/>
              <a:t>LGD jako instytucja nie tylko rekomendująca wnioski, ale je oceniająca: formalnie i merytorycznie </a:t>
            </a:r>
          </a:p>
          <a:p>
            <a:r>
              <a:rPr lang="pl-PL" dirty="0" smtClean="0"/>
              <a:t>Grant globalny </a:t>
            </a:r>
          </a:p>
          <a:p>
            <a:r>
              <a:rPr lang="pl-PL" dirty="0" smtClean="0"/>
              <a:t>Radykalne uproszczenie „małych projektów” </a:t>
            </a:r>
          </a:p>
          <a:p>
            <a:r>
              <a:rPr lang="pl-PL" dirty="0" smtClean="0"/>
              <a:t>Wprowadzenie porządnego generatora wniosków</a:t>
            </a:r>
          </a:p>
          <a:p>
            <a:r>
              <a:rPr lang="pl-PL" dirty="0" smtClean="0"/>
              <a:t>Wprowadzenie możliwości rozliczania niektórych kosztów w formie ryczałtu </a:t>
            </a:r>
          </a:p>
          <a:p>
            <a:r>
              <a:rPr lang="pl-PL" dirty="0" smtClean="0"/>
              <a:t>Wprowadzenie oświadczeń, zamiast zaświadczeń </a:t>
            </a:r>
          </a:p>
          <a:p>
            <a:r>
              <a:rPr lang="pl-PL" dirty="0" smtClean="0"/>
              <a:t>Ujednolicenie definicji i interpretacji w ramach </a:t>
            </a:r>
            <a:r>
              <a:rPr lang="pl-PL" dirty="0" err="1" smtClean="0"/>
              <a:t>LEADER’a</a:t>
            </a:r>
            <a:r>
              <a:rPr lang="pl-PL" dirty="0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Dziękuję za uwagę!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Debata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l-PL" dirty="0" smtClean="0"/>
              <a:t>Inicjatorem była Fundacja Wspomagania Wsi</a:t>
            </a:r>
          </a:p>
          <a:p>
            <a:r>
              <a:rPr lang="pl-PL" dirty="0" smtClean="0"/>
              <a:t>Udział wzięli przedstawiciele FWW, 11 LGD z całej Polski, Ministerstwa Rolnictwa i Rozwoju Wsi, </a:t>
            </a:r>
            <a:r>
              <a:rPr lang="pl-PL" dirty="0" err="1" smtClean="0"/>
              <a:t>ARiMR</a:t>
            </a:r>
            <a:r>
              <a:rPr lang="pl-PL" dirty="0" smtClean="0"/>
              <a:t>, wybranych Urz. Marszałkowskich oraz naukowcy i działacze pozarządowi spoza LGD </a:t>
            </a:r>
          </a:p>
          <a:p>
            <a:r>
              <a:rPr lang="pl-PL" dirty="0" smtClean="0"/>
              <a:t>Moderator – red. Krystyna Naszkowska („Gazeta Wyborcza”) </a:t>
            </a:r>
          </a:p>
          <a:p>
            <a:r>
              <a:rPr lang="pl-PL" dirty="0" smtClean="0"/>
              <a:t>Debata została zarejestrowana na video</a:t>
            </a:r>
          </a:p>
          <a:p>
            <a:r>
              <a:rPr lang="pl-PL" dirty="0" smtClean="0"/>
              <a:t>Debata ujawniła szereg dysonansów („</a:t>
            </a:r>
            <a:r>
              <a:rPr lang="pl-PL" i="1" dirty="0" smtClean="0"/>
              <a:t>mówimy to samo, ale czy o tym samym?</a:t>
            </a:r>
            <a:r>
              <a:rPr lang="pl-PL" dirty="0" smtClean="0"/>
              <a:t>”) 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Pozytywy </a:t>
            </a:r>
            <a:r>
              <a:rPr lang="pl-PL" dirty="0" err="1" smtClean="0"/>
              <a:t>LEADER’a</a:t>
            </a:r>
            <a:r>
              <a:rPr lang="pl-PL" dirty="0" smtClean="0"/>
              <a:t> w Polsce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l-PL" dirty="0" smtClean="0"/>
              <a:t>Wskazano wiele pozytywów oraz sukcesów – </a:t>
            </a:r>
          </a:p>
          <a:p>
            <a:r>
              <a:rPr lang="pl-PL" dirty="0" smtClean="0"/>
              <a:t>mobilizację zasobów społecznych, </a:t>
            </a:r>
          </a:p>
          <a:p>
            <a:r>
              <a:rPr lang="pl-PL" dirty="0" smtClean="0"/>
              <a:t>przełamywanie bierności, </a:t>
            </a:r>
          </a:p>
          <a:p>
            <a:r>
              <a:rPr lang="pl-PL" dirty="0" smtClean="0"/>
              <a:t>wartość LSR jako alternatywnych wizji rozwoju, </a:t>
            </a:r>
          </a:p>
          <a:p>
            <a:r>
              <a:rPr lang="pl-PL" dirty="0" smtClean="0"/>
              <a:t>LGD jako świeży potencjał administracyjny na wsi, dysponujący niespotykanym dotąd budżetem </a:t>
            </a:r>
          </a:p>
          <a:p>
            <a:r>
              <a:rPr lang="pl-PL" dirty="0" smtClean="0"/>
              <a:t>poszerzenie odpowiedzialności za rozwój lokalny, </a:t>
            </a:r>
          </a:p>
          <a:p>
            <a:r>
              <a:rPr lang="pl-PL" dirty="0" smtClean="0"/>
              <a:t>próba wprowadzenia do inicjatyw rozwojowych lokalnego biznesu oraz innych „niewidzialnych”  aktorów życia zbiorowego </a:t>
            </a:r>
          </a:p>
          <a:p>
            <a:r>
              <a:rPr lang="pl-PL" dirty="0" smtClean="0"/>
              <a:t>wzrost zainteresowania turystyką wiejską, ochroną dziedzictwa kulturowego i przyrodniczego </a:t>
            </a:r>
          </a:p>
          <a:p>
            <a:r>
              <a:rPr lang="pl-PL" dirty="0" smtClean="0"/>
              <a:t>powstanie regionalnych i ponadregionalnych sieci współpracy  lub co najmniej dialogu 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Pozytywy </a:t>
            </a:r>
            <a:r>
              <a:rPr lang="pl-PL" dirty="0" err="1" smtClean="0"/>
              <a:t>LEADER’a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„</a:t>
            </a:r>
            <a:r>
              <a:rPr lang="pl-PL" i="1" dirty="0" smtClean="0"/>
              <a:t>Pozytywy dotyczą tylko pierwszego okresu wdrażania </a:t>
            </a:r>
            <a:r>
              <a:rPr lang="pl-PL" i="1" dirty="0" err="1" smtClean="0"/>
              <a:t>LEADER’a</a:t>
            </a:r>
            <a:r>
              <a:rPr lang="pl-PL" i="1" dirty="0" smtClean="0"/>
              <a:t> – jeszcze w ramach Pilotażu</a:t>
            </a:r>
            <a:r>
              <a:rPr lang="pl-PL" dirty="0" smtClean="0"/>
              <a:t>”</a:t>
            </a:r>
          </a:p>
          <a:p>
            <a:r>
              <a:rPr lang="pl-PL" dirty="0" smtClean="0"/>
              <a:t>„</a:t>
            </a:r>
            <a:r>
              <a:rPr lang="pl-PL" i="1" dirty="0" smtClean="0"/>
              <a:t>Potem LEADER stawał się coraz bardziej swą parodią</a:t>
            </a:r>
            <a:r>
              <a:rPr lang="pl-PL" dirty="0" smtClean="0"/>
              <a:t>” </a:t>
            </a:r>
          </a:p>
          <a:p>
            <a:r>
              <a:rPr lang="pl-PL" dirty="0" smtClean="0"/>
              <a:t>Winne było m.in. wprowadzenie </a:t>
            </a:r>
            <a:r>
              <a:rPr lang="pl-PL" dirty="0" err="1" smtClean="0"/>
              <a:t>LEADER’a</a:t>
            </a:r>
            <a:r>
              <a:rPr lang="pl-PL" dirty="0" smtClean="0"/>
              <a:t> do </a:t>
            </a:r>
            <a:r>
              <a:rPr lang="pl-PL" dirty="0" err="1" smtClean="0"/>
              <a:t>PROW-u</a:t>
            </a:r>
            <a:r>
              <a:rPr lang="pl-PL" dirty="0" smtClean="0"/>
              <a:t> jako jego IV Osi, zamiast pozostawienie go jako osobnej inicjatywy wspólnotowej , rządzącej się swoimi prawami 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Przeszkody we właściwym funkcjonowaniu </a:t>
            </a:r>
            <a:r>
              <a:rPr lang="pl-PL" dirty="0" err="1" smtClean="0"/>
              <a:t>LEADER’a</a:t>
            </a:r>
            <a:r>
              <a:rPr lang="pl-PL" dirty="0" smtClean="0"/>
              <a:t> w Polsce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0034" y="2143116"/>
            <a:ext cx="7467600" cy="4525963"/>
          </a:xfrm>
        </p:spPr>
        <p:txBody>
          <a:bodyPr>
            <a:normAutofit fontScale="77500" lnSpcReduction="20000"/>
          </a:bodyPr>
          <a:lstStyle/>
          <a:p>
            <a:r>
              <a:rPr lang="pl-PL" dirty="0" smtClean="0"/>
              <a:t>Przeszkody administracyjno – proceduralne</a:t>
            </a:r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- długi czas rozpatrywania wniosków i brak równowagi w reżimie czasowym pomiędzy LGD  i beneficjentami „Wdrażania…” a IW </a:t>
            </a:r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- wysokie koszty przygotowania wniosków i załączników</a:t>
            </a:r>
          </a:p>
          <a:p>
            <a:pPr>
              <a:buNone/>
            </a:pPr>
            <a:r>
              <a:rPr lang="pl-PL" dirty="0" smtClean="0"/>
              <a:t> - brak odwagi IW do interpretowania pewnych sytuacji, skutkujący żądaniem coraz bardziej szczegółowych wyjaśnień</a:t>
            </a:r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- delegowanie odpowiedzialności i „piramida strachu” </a:t>
            </a:r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- konieczność osobistego dowożenia załączników</a:t>
            </a:r>
          </a:p>
          <a:p>
            <a:pPr>
              <a:buNone/>
            </a:pPr>
            <a:r>
              <a:rPr lang="pl-PL" dirty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Przeszkody finansowe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Brak środków na </a:t>
            </a:r>
            <a:r>
              <a:rPr lang="pl-PL" dirty="0" err="1" smtClean="0"/>
              <a:t>prefinansowanie</a:t>
            </a:r>
            <a:r>
              <a:rPr lang="pl-PL" dirty="0" smtClean="0"/>
              <a:t> i na wkład własny </a:t>
            </a:r>
          </a:p>
          <a:p>
            <a:r>
              <a:rPr lang="pl-PL" dirty="0" smtClean="0"/>
              <a:t>Konieczność zaciągania kosztownych pożyczek i kredytów oraz uzyskiwania kosztownych gwarancji </a:t>
            </a:r>
          </a:p>
          <a:p>
            <a:r>
              <a:rPr lang="pl-PL" dirty="0" smtClean="0"/>
              <a:t>Wielomiesięczne opóźnienia w wypłatach środków – naruszanie prawa (wypłaty dla etatowych pracowników biur), „pożyczki na spłatę pożyczek”</a:t>
            </a:r>
          </a:p>
          <a:p>
            <a:r>
              <a:rPr lang="pl-PL" dirty="0" smtClean="0"/>
              <a:t>Burzenie harmonogramu działań – brak środków-&gt; zmiana </a:t>
            </a:r>
            <a:r>
              <a:rPr lang="pl-PL" dirty="0" err="1" smtClean="0"/>
              <a:t>planów-&gt;brak</a:t>
            </a:r>
            <a:r>
              <a:rPr lang="pl-PL" dirty="0" smtClean="0"/>
              <a:t> czasu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Przeszkody związane z funkcjonowaniem LGD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Brak kompetencji pracowników biur </a:t>
            </a:r>
          </a:p>
          <a:p>
            <a:r>
              <a:rPr lang="pl-PL" dirty="0" smtClean="0"/>
              <a:t>LGD zostały zepchnięte do funkcji administracyjnych, zamiast czuwać nad wdrażaniem LSR i wzbogacać ją </a:t>
            </a:r>
          </a:p>
          <a:p>
            <a:r>
              <a:rPr lang="pl-PL" dirty="0" smtClean="0"/>
              <a:t>Biura LGD zamieniają się w urzędy </a:t>
            </a:r>
          </a:p>
          <a:p>
            <a:r>
              <a:rPr lang="pl-PL" dirty="0" smtClean="0"/>
              <a:t>Słaba wiedza mieszkańców o LGD </a:t>
            </a:r>
          </a:p>
          <a:p>
            <a:r>
              <a:rPr lang="pl-PL" dirty="0" smtClean="0"/>
              <a:t>Ekskluzywny charakter LGD 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„Cofająca się fala”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Entuzjazm zamienia się w rutynę, zniechęcenie </a:t>
            </a:r>
          </a:p>
          <a:p>
            <a:r>
              <a:rPr lang="pl-PL" dirty="0" smtClean="0"/>
              <a:t>Odpływ najbardziej aktywnych członków LGD</a:t>
            </a:r>
          </a:p>
          <a:p>
            <a:r>
              <a:rPr lang="pl-PL" dirty="0" smtClean="0"/>
              <a:t>„</a:t>
            </a:r>
            <a:r>
              <a:rPr lang="pl-PL" i="1" dirty="0" smtClean="0"/>
              <a:t>Co będzie, gdy pojawi się strach przed konsekwencjami finansowymi niewykonania LSR?”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Przeszkody związane z nadmiernym wpływem samorządów na działalność LGD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158" y="1928802"/>
            <a:ext cx="7467600" cy="4525963"/>
          </a:xfrm>
        </p:spPr>
        <p:txBody>
          <a:bodyPr>
            <a:normAutofit fontScale="92500"/>
          </a:bodyPr>
          <a:lstStyle/>
          <a:p>
            <a:r>
              <a:rPr lang="pl-PL" dirty="0" smtClean="0"/>
              <a:t>DYLEMAT: LGD i LSR czasami podporządkowane interesom gmin – lecz często bez udziału gmin nie poradziłyby sobie (kredyt, poręczenie, składki)   </a:t>
            </a:r>
          </a:p>
          <a:p>
            <a:r>
              <a:rPr lang="pl-PL" dirty="0" smtClean="0"/>
              <a:t>Pojawiają się przypadki „układu” w LGD</a:t>
            </a:r>
          </a:p>
          <a:p>
            <a:r>
              <a:rPr lang="pl-PL" dirty="0" smtClean="0"/>
              <a:t>Dominacja gmin w zarządach, radach LGD </a:t>
            </a:r>
          </a:p>
          <a:p>
            <a:r>
              <a:rPr lang="pl-PL" dirty="0" smtClean="0"/>
              <a:t>„Co będzie, jak LGD wyda pieniądze z Wdrażania LSR na odnowę wsi? Co wtedy zrobią gminy?” 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zny">
  <a:themeElements>
    <a:clrScheme name="Techniczny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zny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</TotalTime>
  <Words>530</Words>
  <Application>Microsoft Office PowerPoint</Application>
  <PresentationFormat>Pokaz na ekranie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Techniczny</vt:lpstr>
      <vt:lpstr>LEADER – czy można lepiej?  Wyniki debaty</vt:lpstr>
      <vt:lpstr>Debata</vt:lpstr>
      <vt:lpstr>Pozytywy LEADER’a w Polsce </vt:lpstr>
      <vt:lpstr>Pozytywy LEADER’a?</vt:lpstr>
      <vt:lpstr>Przeszkody we właściwym funkcjonowaniu LEADER’a w Polsce </vt:lpstr>
      <vt:lpstr>Przeszkody finansowe </vt:lpstr>
      <vt:lpstr>Przeszkody związane z funkcjonowaniem LGD </vt:lpstr>
      <vt:lpstr>„Cofająca się fala”</vt:lpstr>
      <vt:lpstr>Przeszkody związane z nadmiernym wpływem samorządów na działalność LGD </vt:lpstr>
      <vt:lpstr>Jak pokonać przeszkody? </vt:lpstr>
      <vt:lpstr>Dziękuję za uwagę!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 – czy można lepiej? Wyniki debaty</dc:title>
  <dc:creator>Pronox Technology SA</dc:creator>
  <cp:lastModifiedBy>konferencja</cp:lastModifiedBy>
  <cp:revision>10</cp:revision>
  <dcterms:created xsi:type="dcterms:W3CDTF">2011-04-19T06:45:07Z</dcterms:created>
  <dcterms:modified xsi:type="dcterms:W3CDTF">2011-04-20T07:53:24Z</dcterms:modified>
</cp:coreProperties>
</file>