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1"/>
  </p:notesMasterIdLst>
  <p:sldIdLst>
    <p:sldId id="274" r:id="rId2"/>
    <p:sldId id="294" r:id="rId3"/>
    <p:sldId id="293" r:id="rId4"/>
    <p:sldId id="292" r:id="rId5"/>
    <p:sldId id="291" r:id="rId6"/>
    <p:sldId id="290" r:id="rId7"/>
    <p:sldId id="289" r:id="rId8"/>
    <p:sldId id="288" r:id="rId9"/>
    <p:sldId id="287" r:id="rId10"/>
    <p:sldId id="286" r:id="rId11"/>
    <p:sldId id="295" r:id="rId12"/>
    <p:sldId id="296" r:id="rId13"/>
    <p:sldId id="300" r:id="rId14"/>
    <p:sldId id="301" r:id="rId15"/>
    <p:sldId id="298" r:id="rId16"/>
    <p:sldId id="302" r:id="rId17"/>
    <p:sldId id="297" r:id="rId18"/>
    <p:sldId id="303" r:id="rId19"/>
    <p:sldId id="304" r:id="rId2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EE701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otr\Documents\piotr\flexicurity\dane.od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dLbls/>
        <c:axId val="63319424"/>
        <c:axId val="63416576"/>
      </c:barChart>
      <c:catAx>
        <c:axId val="63319424"/>
        <c:scaling>
          <c:orientation val="minMax"/>
        </c:scaling>
        <c:axPos val="l"/>
        <c:tickLblPos val="nextTo"/>
        <c:crossAx val="63416576"/>
        <c:crosses val="autoZero"/>
        <c:auto val="1"/>
        <c:lblAlgn val="ctr"/>
        <c:lblOffset val="100"/>
      </c:catAx>
      <c:valAx>
        <c:axId val="63416576"/>
        <c:scaling>
          <c:orientation val="minMax"/>
        </c:scaling>
        <c:axPos val="b"/>
        <c:majorGridlines/>
        <c:numFmt formatCode="General" sourceLinked="1"/>
        <c:tickLblPos val="nextTo"/>
        <c:crossAx val="63319424"/>
        <c:crosses val="autoZero"/>
        <c:crossBetween val="between"/>
      </c:valAx>
    </c:plotArea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dLbls>
            <c:showVal val="1"/>
          </c:dLbls>
          <c:cat>
            <c:strRef>
              <c:f>Arkusz2!$A$4:$A$31</c:f>
              <c:strCache>
                <c:ptCount val="28"/>
                <c:pt idx="0">
                  <c:v>Romania</c:v>
                </c:pt>
                <c:pt idx="1">
                  <c:v>Lithuania</c:v>
                </c:pt>
                <c:pt idx="2">
                  <c:v>Estonia</c:v>
                </c:pt>
                <c:pt idx="3">
                  <c:v>Latvia</c:v>
                </c:pt>
                <c:pt idx="4">
                  <c:v>Slovakia</c:v>
                </c:pt>
                <c:pt idx="5">
                  <c:v>Bulgaria</c:v>
                </c:pt>
                <c:pt idx="6">
                  <c:v>Malta</c:v>
                </c:pt>
                <c:pt idx="7">
                  <c:v>United Kingdom</c:v>
                </c:pt>
                <c:pt idx="8">
                  <c:v>Luxembourg</c:v>
                </c:pt>
                <c:pt idx="9">
                  <c:v>Belgium</c:v>
                </c:pt>
                <c:pt idx="10">
                  <c:v>Czech Republic</c:v>
                </c:pt>
                <c:pt idx="11">
                  <c:v>Ireland</c:v>
                </c:pt>
                <c:pt idx="12">
                  <c:v>Hungary</c:v>
                </c:pt>
                <c:pt idx="13">
                  <c:v>Denmark</c:v>
                </c:pt>
                <c:pt idx="14">
                  <c:v>Austria</c:v>
                </c:pt>
                <c:pt idx="15">
                  <c:v>Greece</c:v>
                </c:pt>
                <c:pt idx="16">
                  <c:v>Italy</c:v>
                </c:pt>
                <c:pt idx="17">
                  <c:v>Cyprus</c:v>
                </c:pt>
                <c:pt idx="18">
                  <c:v>European Union</c:v>
                </c:pt>
                <c:pt idx="19">
                  <c:v>France</c:v>
                </c:pt>
                <c:pt idx="20">
                  <c:v>Germany</c:v>
                </c:pt>
                <c:pt idx="21">
                  <c:v>Finland</c:v>
                </c:pt>
                <c:pt idx="22">
                  <c:v>Sweden</c:v>
                </c:pt>
                <c:pt idx="23">
                  <c:v>Slovenia</c:v>
                </c:pt>
                <c:pt idx="24">
                  <c:v>Netherlands</c:v>
                </c:pt>
                <c:pt idx="25">
                  <c:v>Portugal</c:v>
                </c:pt>
                <c:pt idx="26">
                  <c:v>Spain</c:v>
                </c:pt>
                <c:pt idx="27">
                  <c:v>Poland</c:v>
                </c:pt>
              </c:strCache>
            </c:strRef>
          </c:cat>
          <c:val>
            <c:numRef>
              <c:f>Arkusz2!$X$4:$X$31</c:f>
              <c:numCache>
                <c:formatCode>General</c:formatCode>
                <c:ptCount val="28"/>
                <c:pt idx="0">
                  <c:v>1</c:v>
                </c:pt>
                <c:pt idx="1">
                  <c:v>2.2000000000000002</c:v>
                </c:pt>
                <c:pt idx="2">
                  <c:v>2.5</c:v>
                </c:pt>
                <c:pt idx="3">
                  <c:v>4.3</c:v>
                </c:pt>
                <c:pt idx="4">
                  <c:v>4.4000000000000004</c:v>
                </c:pt>
                <c:pt idx="5">
                  <c:v>4.7</c:v>
                </c:pt>
                <c:pt idx="6">
                  <c:v>4.8</c:v>
                </c:pt>
                <c:pt idx="7">
                  <c:v>5.7</c:v>
                </c:pt>
                <c:pt idx="8">
                  <c:v>7.2</c:v>
                </c:pt>
                <c:pt idx="9">
                  <c:v>8.2000000000000011</c:v>
                </c:pt>
                <c:pt idx="10">
                  <c:v>8.5</c:v>
                </c:pt>
                <c:pt idx="11">
                  <c:v>8.5</c:v>
                </c:pt>
                <c:pt idx="12">
                  <c:v>8.5</c:v>
                </c:pt>
                <c:pt idx="13">
                  <c:v>8.9</c:v>
                </c:pt>
                <c:pt idx="14">
                  <c:v>9.1</c:v>
                </c:pt>
                <c:pt idx="15">
                  <c:v>12.1</c:v>
                </c:pt>
                <c:pt idx="16">
                  <c:v>12.5</c:v>
                </c:pt>
                <c:pt idx="17">
                  <c:v>13.4</c:v>
                </c:pt>
                <c:pt idx="18">
                  <c:v>13.5</c:v>
                </c:pt>
                <c:pt idx="19">
                  <c:v>13.5</c:v>
                </c:pt>
                <c:pt idx="20">
                  <c:v>14.5</c:v>
                </c:pt>
                <c:pt idx="21">
                  <c:v>14.6</c:v>
                </c:pt>
                <c:pt idx="22">
                  <c:v>15.3</c:v>
                </c:pt>
                <c:pt idx="23">
                  <c:v>16.399999999999999</c:v>
                </c:pt>
                <c:pt idx="24">
                  <c:v>18.2</c:v>
                </c:pt>
                <c:pt idx="25">
                  <c:v>22</c:v>
                </c:pt>
                <c:pt idx="26">
                  <c:v>25.4</c:v>
                </c:pt>
                <c:pt idx="27">
                  <c:v>26.5</c:v>
                </c:pt>
              </c:numCache>
            </c:numRef>
          </c:val>
        </c:ser>
        <c:dLbls/>
        <c:axId val="65956480"/>
        <c:axId val="65974656"/>
      </c:barChart>
      <c:catAx>
        <c:axId val="65956480"/>
        <c:scaling>
          <c:orientation val="minMax"/>
        </c:scaling>
        <c:axPos val="l"/>
        <c:tickLblPos val="nextTo"/>
        <c:crossAx val="65974656"/>
        <c:crosses val="autoZero"/>
        <c:auto val="1"/>
        <c:lblAlgn val="ctr"/>
        <c:lblOffset val="100"/>
      </c:catAx>
      <c:valAx>
        <c:axId val="65974656"/>
        <c:scaling>
          <c:orientation val="minMax"/>
        </c:scaling>
        <c:axPos val="b"/>
        <c:majorGridlines/>
        <c:numFmt formatCode="General" sourceLinked="1"/>
        <c:tickLblPos val="nextTo"/>
        <c:crossAx val="65956480"/>
        <c:crosses val="autoZero"/>
        <c:crossBetween val="between"/>
      </c:valAx>
    </c:plotArea>
    <c:plotVisOnly val="1"/>
    <c:dispBlanksAs val="gap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dLbls>
            <c:showVal val="1"/>
          </c:dLbls>
          <c:cat>
            <c:strRef>
              <c:f>Arkusz3!$A$4:$A$31</c:f>
              <c:strCache>
                <c:ptCount val="28"/>
                <c:pt idx="0">
                  <c:v>Bulgaria</c:v>
                </c:pt>
                <c:pt idx="1">
                  <c:v>Romania</c:v>
                </c:pt>
                <c:pt idx="2">
                  <c:v>Hungary</c:v>
                </c:pt>
                <c:pt idx="3">
                  <c:v>Slovakia</c:v>
                </c:pt>
                <c:pt idx="4">
                  <c:v>Greece</c:v>
                </c:pt>
                <c:pt idx="5">
                  <c:v>Lithuania</c:v>
                </c:pt>
                <c:pt idx="6">
                  <c:v>Poland</c:v>
                </c:pt>
                <c:pt idx="7">
                  <c:v>Latvia</c:v>
                </c:pt>
                <c:pt idx="8">
                  <c:v>Malta</c:v>
                </c:pt>
                <c:pt idx="9">
                  <c:v>France</c:v>
                </c:pt>
                <c:pt idx="10">
                  <c:v>Italy</c:v>
                </c:pt>
                <c:pt idx="11">
                  <c:v>Ireland</c:v>
                </c:pt>
                <c:pt idx="12">
                  <c:v>Portugal</c:v>
                </c:pt>
                <c:pt idx="13">
                  <c:v>Belgium</c:v>
                </c:pt>
                <c:pt idx="14">
                  <c:v>Czech Republic</c:v>
                </c:pt>
                <c:pt idx="15">
                  <c:v>Germany</c:v>
                </c:pt>
                <c:pt idx="16">
                  <c:v>Cyprus</c:v>
                </c:pt>
                <c:pt idx="17">
                  <c:v>EU (27 countries)</c:v>
                </c:pt>
                <c:pt idx="18">
                  <c:v>Spain</c:v>
                </c:pt>
                <c:pt idx="19">
                  <c:v>Estonia</c:v>
                </c:pt>
                <c:pt idx="20">
                  <c:v>Luxembourg</c:v>
                </c:pt>
                <c:pt idx="21">
                  <c:v>Austria</c:v>
                </c:pt>
                <c:pt idx="22">
                  <c:v>Slovenia</c:v>
                </c:pt>
                <c:pt idx="23">
                  <c:v>Netherlands</c:v>
                </c:pt>
                <c:pt idx="24">
                  <c:v>United Kingdom</c:v>
                </c:pt>
                <c:pt idx="25">
                  <c:v>Finland</c:v>
                </c:pt>
                <c:pt idx="26">
                  <c:v>Sweden</c:v>
                </c:pt>
                <c:pt idx="27">
                  <c:v>Denmark</c:v>
                </c:pt>
              </c:strCache>
            </c:strRef>
          </c:cat>
          <c:val>
            <c:numRef>
              <c:f>Arkusz3!$AJ$4:$AJ$31</c:f>
              <c:numCache>
                <c:formatCode>General</c:formatCode>
                <c:ptCount val="28"/>
                <c:pt idx="0">
                  <c:v>1.4</c:v>
                </c:pt>
                <c:pt idx="1">
                  <c:v>1.5</c:v>
                </c:pt>
                <c:pt idx="2">
                  <c:v>2.7</c:v>
                </c:pt>
                <c:pt idx="3">
                  <c:v>2.8</c:v>
                </c:pt>
                <c:pt idx="4">
                  <c:v>3.3</c:v>
                </c:pt>
                <c:pt idx="5">
                  <c:v>4.5</c:v>
                </c:pt>
                <c:pt idx="6">
                  <c:v>4.7</c:v>
                </c:pt>
                <c:pt idx="7">
                  <c:v>5.3</c:v>
                </c:pt>
                <c:pt idx="8">
                  <c:v>5.8</c:v>
                </c:pt>
                <c:pt idx="9">
                  <c:v>6</c:v>
                </c:pt>
                <c:pt idx="10">
                  <c:v>6</c:v>
                </c:pt>
                <c:pt idx="11">
                  <c:v>6.3</c:v>
                </c:pt>
                <c:pt idx="12">
                  <c:v>6.5</c:v>
                </c:pt>
                <c:pt idx="13">
                  <c:v>6.8</c:v>
                </c:pt>
                <c:pt idx="14">
                  <c:v>6.8</c:v>
                </c:pt>
                <c:pt idx="15">
                  <c:v>7.8</c:v>
                </c:pt>
                <c:pt idx="16">
                  <c:v>7.8</c:v>
                </c:pt>
                <c:pt idx="17">
                  <c:v>9.3000000000000007</c:v>
                </c:pt>
                <c:pt idx="18">
                  <c:v>10.4</c:v>
                </c:pt>
                <c:pt idx="19">
                  <c:v>10.5</c:v>
                </c:pt>
                <c:pt idx="20">
                  <c:v>13.4</c:v>
                </c:pt>
                <c:pt idx="21">
                  <c:v>13.8</c:v>
                </c:pt>
                <c:pt idx="22">
                  <c:v>14.6</c:v>
                </c:pt>
                <c:pt idx="23">
                  <c:v>17</c:v>
                </c:pt>
                <c:pt idx="24">
                  <c:v>20.100000000000001</c:v>
                </c:pt>
                <c:pt idx="25">
                  <c:v>22.1</c:v>
                </c:pt>
                <c:pt idx="26">
                  <c:v>22.2</c:v>
                </c:pt>
                <c:pt idx="27">
                  <c:v>31.6</c:v>
                </c:pt>
              </c:numCache>
            </c:numRef>
          </c:val>
        </c:ser>
        <c:dLbls/>
        <c:axId val="66142592"/>
        <c:axId val="66144128"/>
      </c:barChart>
      <c:catAx>
        <c:axId val="66142592"/>
        <c:scaling>
          <c:orientation val="minMax"/>
        </c:scaling>
        <c:axPos val="l"/>
        <c:tickLblPos val="nextTo"/>
        <c:crossAx val="66144128"/>
        <c:crosses val="autoZero"/>
        <c:auto val="1"/>
        <c:lblAlgn val="ctr"/>
        <c:lblOffset val="100"/>
      </c:catAx>
      <c:valAx>
        <c:axId val="66144128"/>
        <c:scaling>
          <c:orientation val="minMax"/>
        </c:scaling>
        <c:axPos val="b"/>
        <c:majorGridlines/>
        <c:numFmt formatCode="General" sourceLinked="1"/>
        <c:tickLblPos val="nextTo"/>
        <c:crossAx val="66142592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dLbls/>
        <c:axId val="63484288"/>
        <c:axId val="63485824"/>
      </c:barChart>
      <c:catAx>
        <c:axId val="63484288"/>
        <c:scaling>
          <c:orientation val="minMax"/>
        </c:scaling>
        <c:axPos val="l"/>
        <c:tickLblPos val="nextTo"/>
        <c:crossAx val="63485824"/>
        <c:crosses val="autoZero"/>
        <c:auto val="1"/>
        <c:lblAlgn val="ctr"/>
        <c:lblOffset val="100"/>
      </c:catAx>
      <c:valAx>
        <c:axId val="63485824"/>
        <c:scaling>
          <c:orientation val="minMax"/>
        </c:scaling>
        <c:axPos val="b"/>
        <c:majorGridlines/>
        <c:numFmt formatCode="General" sourceLinked="1"/>
        <c:tickLblPos val="nextTo"/>
        <c:crossAx val="63484288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dLbls/>
        <c:axId val="25517440"/>
        <c:axId val="64162048"/>
      </c:barChart>
      <c:catAx>
        <c:axId val="25517440"/>
        <c:scaling>
          <c:orientation val="minMax"/>
        </c:scaling>
        <c:axPos val="l"/>
        <c:tickLblPos val="nextTo"/>
        <c:crossAx val="64162048"/>
        <c:crosses val="autoZero"/>
        <c:auto val="1"/>
        <c:lblAlgn val="ctr"/>
        <c:lblOffset val="100"/>
      </c:catAx>
      <c:valAx>
        <c:axId val="64162048"/>
        <c:scaling>
          <c:orientation val="minMax"/>
        </c:scaling>
        <c:axPos val="b"/>
        <c:majorGridlines/>
        <c:numFmt formatCode="General" sourceLinked="1"/>
        <c:tickLblPos val="nextTo"/>
        <c:crossAx val="25517440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dLbls/>
        <c:axId val="64180608"/>
        <c:axId val="64182144"/>
      </c:barChart>
      <c:catAx>
        <c:axId val="64180608"/>
        <c:scaling>
          <c:orientation val="minMax"/>
        </c:scaling>
        <c:axPos val="l"/>
        <c:tickLblPos val="nextTo"/>
        <c:crossAx val="64182144"/>
        <c:crosses val="autoZero"/>
        <c:auto val="1"/>
        <c:lblAlgn val="ctr"/>
        <c:lblOffset val="100"/>
      </c:catAx>
      <c:valAx>
        <c:axId val="64182144"/>
        <c:scaling>
          <c:orientation val="minMax"/>
        </c:scaling>
        <c:axPos val="b"/>
        <c:majorGridlines/>
        <c:numFmt formatCode="General" sourceLinked="1"/>
        <c:tickLblPos val="nextTo"/>
        <c:crossAx val="64180608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dLbls/>
        <c:axId val="63500288"/>
        <c:axId val="64256256"/>
      </c:barChart>
      <c:catAx>
        <c:axId val="63500288"/>
        <c:scaling>
          <c:orientation val="minMax"/>
        </c:scaling>
        <c:axPos val="l"/>
        <c:tickLblPos val="nextTo"/>
        <c:crossAx val="64256256"/>
        <c:crosses val="autoZero"/>
        <c:auto val="1"/>
        <c:lblAlgn val="ctr"/>
        <c:lblOffset val="100"/>
      </c:catAx>
      <c:valAx>
        <c:axId val="64256256"/>
        <c:scaling>
          <c:orientation val="minMax"/>
        </c:scaling>
        <c:axPos val="b"/>
        <c:majorGridlines/>
        <c:numFmt formatCode="General" sourceLinked="1"/>
        <c:tickLblPos val="nextTo"/>
        <c:crossAx val="63500288"/>
        <c:crosses val="autoZero"/>
        <c:crossBetween val="between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dLbls/>
        <c:axId val="64274816"/>
        <c:axId val="64276352"/>
      </c:barChart>
      <c:catAx>
        <c:axId val="64274816"/>
        <c:scaling>
          <c:orientation val="minMax"/>
        </c:scaling>
        <c:axPos val="l"/>
        <c:tickLblPos val="nextTo"/>
        <c:crossAx val="64276352"/>
        <c:crosses val="autoZero"/>
        <c:auto val="1"/>
        <c:lblAlgn val="ctr"/>
        <c:lblOffset val="100"/>
      </c:catAx>
      <c:valAx>
        <c:axId val="64276352"/>
        <c:scaling>
          <c:orientation val="minMax"/>
        </c:scaling>
        <c:axPos val="b"/>
        <c:majorGridlines/>
        <c:numFmt formatCode="General" sourceLinked="1"/>
        <c:tickLblPos val="nextTo"/>
        <c:crossAx val="64274816"/>
        <c:crosses val="autoZero"/>
        <c:crossBetween val="between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dLbls/>
        <c:axId val="64184320"/>
        <c:axId val="65444096"/>
      </c:barChart>
      <c:catAx>
        <c:axId val="64184320"/>
        <c:scaling>
          <c:orientation val="minMax"/>
        </c:scaling>
        <c:axPos val="l"/>
        <c:tickLblPos val="nextTo"/>
        <c:crossAx val="65444096"/>
        <c:crosses val="autoZero"/>
        <c:auto val="1"/>
        <c:lblAlgn val="ctr"/>
        <c:lblOffset val="100"/>
      </c:catAx>
      <c:valAx>
        <c:axId val="65444096"/>
        <c:scaling>
          <c:orientation val="minMax"/>
        </c:scaling>
        <c:axPos val="b"/>
        <c:majorGridlines/>
        <c:numFmt formatCode="General" sourceLinked="1"/>
        <c:tickLblPos val="nextTo"/>
        <c:crossAx val="64184320"/>
        <c:crosses val="autoZero"/>
        <c:crossBetween val="between"/>
      </c:valAx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dLbls>
            <c:showVal val="1"/>
          </c:dLbls>
          <c:cat>
            <c:strRef>
              <c:f>Arkusz4!$A$4:$A$31</c:f>
              <c:strCache>
                <c:ptCount val="28"/>
                <c:pt idx="0">
                  <c:v>Bulgaria</c:v>
                </c:pt>
                <c:pt idx="1">
                  <c:v>Slovakia</c:v>
                </c:pt>
                <c:pt idx="2">
                  <c:v>Czech Republic</c:v>
                </c:pt>
                <c:pt idx="3">
                  <c:v>Hungary</c:v>
                </c:pt>
                <c:pt idx="4">
                  <c:v>Greece</c:v>
                </c:pt>
                <c:pt idx="5">
                  <c:v>Lithuania</c:v>
                </c:pt>
                <c:pt idx="6">
                  <c:v>Cyprus</c:v>
                </c:pt>
                <c:pt idx="7">
                  <c:v>Poland</c:v>
                </c:pt>
                <c:pt idx="8">
                  <c:v>Latvia</c:v>
                </c:pt>
                <c:pt idx="9">
                  <c:v>Romania</c:v>
                </c:pt>
                <c:pt idx="10">
                  <c:v>Estonia</c:v>
                </c:pt>
                <c:pt idx="11">
                  <c:v>Slovenia</c:v>
                </c:pt>
                <c:pt idx="12">
                  <c:v>Malta</c:v>
                </c:pt>
                <c:pt idx="13">
                  <c:v>Portugal</c:v>
                </c:pt>
                <c:pt idx="14">
                  <c:v>Spain</c:v>
                </c:pt>
                <c:pt idx="15">
                  <c:v>Finland</c:v>
                </c:pt>
                <c:pt idx="16">
                  <c:v>Italy</c:v>
                </c:pt>
                <c:pt idx="17">
                  <c:v>France</c:v>
                </c:pt>
                <c:pt idx="18">
                  <c:v>Luxembourg</c:v>
                </c:pt>
                <c:pt idx="19">
                  <c:v>European Union</c:v>
                </c:pt>
                <c:pt idx="20">
                  <c:v>Ireland</c:v>
                </c:pt>
                <c:pt idx="21">
                  <c:v>Belgium</c:v>
                </c:pt>
                <c:pt idx="22">
                  <c:v>Austria</c:v>
                </c:pt>
                <c:pt idx="23">
                  <c:v>Denmark</c:v>
                </c:pt>
                <c:pt idx="24">
                  <c:v>Germany</c:v>
                </c:pt>
                <c:pt idx="25">
                  <c:v>United Kingdom</c:v>
                </c:pt>
                <c:pt idx="26">
                  <c:v>Sweden</c:v>
                </c:pt>
                <c:pt idx="27">
                  <c:v>Netherlands</c:v>
                </c:pt>
              </c:strCache>
            </c:strRef>
          </c:cat>
          <c:val>
            <c:numRef>
              <c:f>Arkusz4!$X$4:$X$31</c:f>
              <c:numCache>
                <c:formatCode>General</c:formatCode>
                <c:ptCount val="28"/>
                <c:pt idx="0">
                  <c:v>2.2999999999999998</c:v>
                </c:pt>
                <c:pt idx="1">
                  <c:v>3.6</c:v>
                </c:pt>
                <c:pt idx="2">
                  <c:v>5.5</c:v>
                </c:pt>
                <c:pt idx="3">
                  <c:v>5.6</c:v>
                </c:pt>
                <c:pt idx="4">
                  <c:v>6</c:v>
                </c:pt>
                <c:pt idx="5">
                  <c:v>8.3000000000000007</c:v>
                </c:pt>
                <c:pt idx="6">
                  <c:v>8.4</c:v>
                </c:pt>
                <c:pt idx="7">
                  <c:v>8.4</c:v>
                </c:pt>
                <c:pt idx="8">
                  <c:v>8.9</c:v>
                </c:pt>
                <c:pt idx="9">
                  <c:v>9.8000000000000007</c:v>
                </c:pt>
                <c:pt idx="10">
                  <c:v>10.5</c:v>
                </c:pt>
                <c:pt idx="11">
                  <c:v>10.6</c:v>
                </c:pt>
                <c:pt idx="12">
                  <c:v>11.3</c:v>
                </c:pt>
                <c:pt idx="13">
                  <c:v>11.6</c:v>
                </c:pt>
                <c:pt idx="14">
                  <c:v>12.8</c:v>
                </c:pt>
                <c:pt idx="15">
                  <c:v>14</c:v>
                </c:pt>
                <c:pt idx="16">
                  <c:v>14.3</c:v>
                </c:pt>
                <c:pt idx="17">
                  <c:v>17.3</c:v>
                </c:pt>
                <c:pt idx="18">
                  <c:v>18.2</c:v>
                </c:pt>
                <c:pt idx="19">
                  <c:v>18.8</c:v>
                </c:pt>
                <c:pt idx="20">
                  <c:v>21.2</c:v>
                </c:pt>
                <c:pt idx="21">
                  <c:v>23.4</c:v>
                </c:pt>
                <c:pt idx="22">
                  <c:v>24.6</c:v>
                </c:pt>
                <c:pt idx="23">
                  <c:v>26</c:v>
                </c:pt>
                <c:pt idx="24">
                  <c:v>26.1</c:v>
                </c:pt>
                <c:pt idx="25">
                  <c:v>26.1</c:v>
                </c:pt>
                <c:pt idx="26">
                  <c:v>27</c:v>
                </c:pt>
                <c:pt idx="27">
                  <c:v>48.3</c:v>
                </c:pt>
              </c:numCache>
            </c:numRef>
          </c:val>
        </c:ser>
        <c:dLbls/>
        <c:axId val="65484672"/>
        <c:axId val="65486208"/>
      </c:barChart>
      <c:catAx>
        <c:axId val="65484672"/>
        <c:scaling>
          <c:orientation val="minMax"/>
        </c:scaling>
        <c:axPos val="l"/>
        <c:tickLblPos val="nextTo"/>
        <c:crossAx val="65486208"/>
        <c:crosses val="autoZero"/>
        <c:auto val="1"/>
        <c:lblAlgn val="ctr"/>
        <c:lblOffset val="100"/>
      </c:catAx>
      <c:valAx>
        <c:axId val="65486208"/>
        <c:scaling>
          <c:orientation val="minMax"/>
        </c:scaling>
        <c:axPos val="b"/>
        <c:majorGridlines/>
        <c:numFmt formatCode="General" sourceLinked="1"/>
        <c:tickLblPos val="nextTo"/>
        <c:crossAx val="65484672"/>
        <c:crosses val="autoZero"/>
        <c:crossBetween val="between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dLbls/>
        <c:axId val="65492480"/>
        <c:axId val="65494016"/>
      </c:barChart>
      <c:catAx>
        <c:axId val="65492480"/>
        <c:scaling>
          <c:orientation val="minMax"/>
        </c:scaling>
        <c:axPos val="l"/>
        <c:tickLblPos val="nextTo"/>
        <c:crossAx val="65494016"/>
        <c:crosses val="autoZero"/>
        <c:auto val="1"/>
        <c:lblAlgn val="ctr"/>
        <c:lblOffset val="100"/>
      </c:catAx>
      <c:valAx>
        <c:axId val="65494016"/>
        <c:scaling>
          <c:orientation val="minMax"/>
        </c:scaling>
        <c:axPos val="b"/>
        <c:majorGridlines/>
        <c:numFmt formatCode="General" sourceLinked="1"/>
        <c:tickLblPos val="nextTo"/>
        <c:crossAx val="65492480"/>
        <c:crosses val="autoZero"/>
        <c:crossBetween val="between"/>
      </c:val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F6E8F6-20FF-4A0F-8E54-37DD48DCB18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BCB58534-B254-4B55-82BA-6811A096505C}">
      <dgm:prSet phldrT="[Tekst]"/>
      <dgm:spPr/>
      <dgm:t>
        <a:bodyPr/>
        <a:lstStyle/>
        <a:p>
          <a:r>
            <a:rPr lang="pl-PL" dirty="0" err="1" smtClean="0"/>
            <a:t>Flexicuirty</a:t>
          </a:r>
          <a:endParaRPr lang="pl-PL" dirty="0"/>
        </a:p>
      </dgm:t>
    </dgm:pt>
    <dgm:pt modelId="{B8797CFE-C4E9-4AE4-889D-7C52C5E4D848}" type="parTrans" cxnId="{61DF2702-4BDB-414F-9B15-13A584177363}">
      <dgm:prSet/>
      <dgm:spPr/>
      <dgm:t>
        <a:bodyPr/>
        <a:lstStyle/>
        <a:p>
          <a:endParaRPr lang="pl-PL"/>
        </a:p>
      </dgm:t>
    </dgm:pt>
    <dgm:pt modelId="{851B1E6D-8B44-4E49-8F2D-195C440B6644}" type="sibTrans" cxnId="{61DF2702-4BDB-414F-9B15-13A584177363}">
      <dgm:prSet/>
      <dgm:spPr/>
      <dgm:t>
        <a:bodyPr/>
        <a:lstStyle/>
        <a:p>
          <a:endParaRPr lang="pl-PL"/>
        </a:p>
      </dgm:t>
    </dgm:pt>
    <dgm:pt modelId="{9292DF22-73B0-440A-9C1E-FC3BD3A4A6D7}">
      <dgm:prSet phldrT="[Tekst]"/>
      <dgm:spPr/>
      <dgm:t>
        <a:bodyPr/>
        <a:lstStyle/>
        <a:p>
          <a:r>
            <a:rPr lang="pl-PL" dirty="0" smtClean="0"/>
            <a:t>Elastyczne i wiarygodne rozwiązania w zakresie umów o pracę</a:t>
          </a:r>
          <a:endParaRPr lang="pl-PL" dirty="0"/>
        </a:p>
      </dgm:t>
    </dgm:pt>
    <dgm:pt modelId="{1E6B4F5D-1F46-4161-B4A1-9E68D79F8B1E}" type="parTrans" cxnId="{25AE473F-CE36-487C-AC56-DC1B87FB537E}">
      <dgm:prSet/>
      <dgm:spPr/>
      <dgm:t>
        <a:bodyPr/>
        <a:lstStyle/>
        <a:p>
          <a:endParaRPr lang="pl-PL"/>
        </a:p>
      </dgm:t>
    </dgm:pt>
    <dgm:pt modelId="{41897073-441E-4D39-A640-93C053DAA760}" type="sibTrans" cxnId="{25AE473F-CE36-487C-AC56-DC1B87FB537E}">
      <dgm:prSet/>
      <dgm:spPr/>
      <dgm:t>
        <a:bodyPr/>
        <a:lstStyle/>
        <a:p>
          <a:endParaRPr lang="pl-PL"/>
        </a:p>
      </dgm:t>
    </dgm:pt>
    <dgm:pt modelId="{7BE16301-F686-4BF1-8136-848919D7C798}">
      <dgm:prSet phldrT="[Tekst]"/>
      <dgm:spPr/>
      <dgm:t>
        <a:bodyPr/>
        <a:lstStyle/>
        <a:p>
          <a:r>
            <a:rPr lang="pl-PL" dirty="0" smtClean="0"/>
            <a:t>Wszechstronna strategia uczenia się przez całe życie</a:t>
          </a:r>
          <a:endParaRPr lang="pl-PL" dirty="0"/>
        </a:p>
      </dgm:t>
    </dgm:pt>
    <dgm:pt modelId="{377699BE-D8D7-419A-9DBF-5E269232E0FB}" type="parTrans" cxnId="{547017B2-EA79-4E66-A638-79E97AA15E74}">
      <dgm:prSet/>
      <dgm:spPr/>
      <dgm:t>
        <a:bodyPr/>
        <a:lstStyle/>
        <a:p>
          <a:endParaRPr lang="pl-PL"/>
        </a:p>
      </dgm:t>
    </dgm:pt>
    <dgm:pt modelId="{EBAD6B1D-F31E-4A20-9310-5C3F717595C5}" type="sibTrans" cxnId="{547017B2-EA79-4E66-A638-79E97AA15E74}">
      <dgm:prSet/>
      <dgm:spPr/>
      <dgm:t>
        <a:bodyPr/>
        <a:lstStyle/>
        <a:p>
          <a:endParaRPr lang="pl-PL"/>
        </a:p>
      </dgm:t>
    </dgm:pt>
    <dgm:pt modelId="{6D05FDF2-B5ED-406C-BDE5-ED978463FA7A}">
      <dgm:prSet phldrT="[Tekst]"/>
      <dgm:spPr/>
      <dgm:t>
        <a:bodyPr/>
        <a:lstStyle/>
        <a:p>
          <a:r>
            <a:rPr lang="pl-PL" dirty="0" smtClean="0"/>
            <a:t>Efektywna aktywna polityka rynku pracy</a:t>
          </a:r>
          <a:endParaRPr lang="pl-PL" dirty="0"/>
        </a:p>
      </dgm:t>
    </dgm:pt>
    <dgm:pt modelId="{210BB5F6-7000-453F-87ED-E9AFF125347C}" type="parTrans" cxnId="{C05B496C-0048-45CC-9206-EC7A0CB4D464}">
      <dgm:prSet/>
      <dgm:spPr/>
      <dgm:t>
        <a:bodyPr/>
        <a:lstStyle/>
        <a:p>
          <a:endParaRPr lang="pl-PL"/>
        </a:p>
      </dgm:t>
    </dgm:pt>
    <dgm:pt modelId="{EFF24C3D-E505-490F-9E0B-A0483107FB93}" type="sibTrans" cxnId="{C05B496C-0048-45CC-9206-EC7A0CB4D464}">
      <dgm:prSet/>
      <dgm:spPr/>
      <dgm:t>
        <a:bodyPr/>
        <a:lstStyle/>
        <a:p>
          <a:endParaRPr lang="pl-PL"/>
        </a:p>
      </dgm:t>
    </dgm:pt>
    <dgm:pt modelId="{D01D7CA1-FA99-461F-A650-D2B7AFC8A015}">
      <dgm:prSet phldrT="[Tekst]"/>
      <dgm:spPr/>
      <dgm:t>
        <a:bodyPr/>
        <a:lstStyle/>
        <a:p>
          <a:r>
            <a:rPr lang="pl-PL" dirty="0" smtClean="0"/>
            <a:t>Nowoczesne systemy zabezpieczenia społecznego</a:t>
          </a:r>
          <a:endParaRPr lang="pl-PL" dirty="0"/>
        </a:p>
      </dgm:t>
    </dgm:pt>
    <dgm:pt modelId="{DE78C787-8837-42E4-BE55-3FB03288A8A0}" type="parTrans" cxnId="{B37E01B3-3E27-4DCB-B260-0FBF37437AF3}">
      <dgm:prSet/>
      <dgm:spPr/>
      <dgm:t>
        <a:bodyPr/>
        <a:lstStyle/>
        <a:p>
          <a:endParaRPr lang="pl-PL"/>
        </a:p>
      </dgm:t>
    </dgm:pt>
    <dgm:pt modelId="{3E197BDA-43A8-418D-BC1F-E8901A7A5BD5}" type="sibTrans" cxnId="{B37E01B3-3E27-4DCB-B260-0FBF37437AF3}">
      <dgm:prSet/>
      <dgm:spPr/>
      <dgm:t>
        <a:bodyPr/>
        <a:lstStyle/>
        <a:p>
          <a:endParaRPr lang="pl-PL"/>
        </a:p>
      </dgm:t>
    </dgm:pt>
    <dgm:pt modelId="{99416FBC-4685-4E92-9696-6A6FAAC51614}" type="pres">
      <dgm:prSet presAssocID="{40F6E8F6-20FF-4A0F-8E54-37DD48DCB18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53824BF-FE93-4AEF-B345-C39C24312EB9}" type="pres">
      <dgm:prSet presAssocID="{40F6E8F6-20FF-4A0F-8E54-37DD48DCB181}" presName="matrix" presStyleCnt="0"/>
      <dgm:spPr/>
    </dgm:pt>
    <dgm:pt modelId="{6387A8D7-7790-460B-9803-BBA97E8BD397}" type="pres">
      <dgm:prSet presAssocID="{40F6E8F6-20FF-4A0F-8E54-37DD48DCB181}" presName="tile1" presStyleLbl="node1" presStyleIdx="0" presStyleCnt="4" custLinFactNeighborX="-8673" custLinFactNeighborY="4320"/>
      <dgm:spPr/>
      <dgm:t>
        <a:bodyPr/>
        <a:lstStyle/>
        <a:p>
          <a:endParaRPr lang="pl-PL"/>
        </a:p>
      </dgm:t>
    </dgm:pt>
    <dgm:pt modelId="{6D2E03FE-5826-4181-BEFD-B45567B3BEEB}" type="pres">
      <dgm:prSet presAssocID="{40F6E8F6-20FF-4A0F-8E54-37DD48DCB18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89070E7-8BC3-4BD0-AFD6-47A9448BFF1B}" type="pres">
      <dgm:prSet presAssocID="{40F6E8F6-20FF-4A0F-8E54-37DD48DCB181}" presName="tile2" presStyleLbl="node1" presStyleIdx="1" presStyleCnt="4" custScaleY="92913" custLinFactNeighborY="0"/>
      <dgm:spPr/>
      <dgm:t>
        <a:bodyPr/>
        <a:lstStyle/>
        <a:p>
          <a:endParaRPr lang="pl-PL"/>
        </a:p>
      </dgm:t>
    </dgm:pt>
    <dgm:pt modelId="{BB8C55AA-F241-411E-98E2-4CEFD15ADEBF}" type="pres">
      <dgm:prSet presAssocID="{40F6E8F6-20FF-4A0F-8E54-37DD48DCB18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E0288F7-34C5-4062-8583-B120A2A6EF69}" type="pres">
      <dgm:prSet presAssocID="{40F6E8F6-20FF-4A0F-8E54-37DD48DCB181}" presName="tile3" presStyleLbl="node1" presStyleIdx="2" presStyleCnt="4"/>
      <dgm:spPr/>
      <dgm:t>
        <a:bodyPr/>
        <a:lstStyle/>
        <a:p>
          <a:endParaRPr lang="pl-PL"/>
        </a:p>
      </dgm:t>
    </dgm:pt>
    <dgm:pt modelId="{166260CB-9C9D-4797-83D0-4B6624E06485}" type="pres">
      <dgm:prSet presAssocID="{40F6E8F6-20FF-4A0F-8E54-37DD48DCB18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6D74008-F975-4656-B55F-91C7BC6AE2BC}" type="pres">
      <dgm:prSet presAssocID="{40F6E8F6-20FF-4A0F-8E54-37DD48DCB181}" presName="tile4" presStyleLbl="node1" presStyleIdx="3" presStyleCnt="4"/>
      <dgm:spPr/>
      <dgm:t>
        <a:bodyPr/>
        <a:lstStyle/>
        <a:p>
          <a:endParaRPr lang="pl-PL"/>
        </a:p>
      </dgm:t>
    </dgm:pt>
    <dgm:pt modelId="{7DCF48E6-419D-4881-B02A-CC812F6282B2}" type="pres">
      <dgm:prSet presAssocID="{40F6E8F6-20FF-4A0F-8E54-37DD48DCB18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91BEBA-8EF9-44DD-94D9-42CBDDD795E3}" type="pres">
      <dgm:prSet presAssocID="{40F6E8F6-20FF-4A0F-8E54-37DD48DCB18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</dgm:ptLst>
  <dgm:cxnLst>
    <dgm:cxn modelId="{6A455C7A-5C6F-4550-AE3C-3A2B54C93D80}" type="presOf" srcId="{D01D7CA1-FA99-461F-A650-D2B7AFC8A015}" destId="{36D74008-F975-4656-B55F-91C7BC6AE2BC}" srcOrd="0" destOrd="0" presId="urn:microsoft.com/office/officeart/2005/8/layout/matrix1"/>
    <dgm:cxn modelId="{093A129C-D217-45E7-86B6-A6713D5B0238}" type="presOf" srcId="{9292DF22-73B0-440A-9C1E-FC3BD3A4A6D7}" destId="{6387A8D7-7790-460B-9803-BBA97E8BD397}" srcOrd="0" destOrd="0" presId="urn:microsoft.com/office/officeart/2005/8/layout/matrix1"/>
    <dgm:cxn modelId="{8CDF6D56-4993-408C-B676-237C6D2C0ABF}" type="presOf" srcId="{40F6E8F6-20FF-4A0F-8E54-37DD48DCB181}" destId="{99416FBC-4685-4E92-9696-6A6FAAC51614}" srcOrd="0" destOrd="0" presId="urn:microsoft.com/office/officeart/2005/8/layout/matrix1"/>
    <dgm:cxn modelId="{C3195259-CF46-40E2-8C5B-B804F75923D1}" type="presOf" srcId="{BCB58534-B254-4B55-82BA-6811A096505C}" destId="{6091BEBA-8EF9-44DD-94D9-42CBDDD795E3}" srcOrd="0" destOrd="0" presId="urn:microsoft.com/office/officeart/2005/8/layout/matrix1"/>
    <dgm:cxn modelId="{888F4C9E-C4DB-484E-AB32-B9E33B8A8789}" type="presOf" srcId="{6D05FDF2-B5ED-406C-BDE5-ED978463FA7A}" destId="{166260CB-9C9D-4797-83D0-4B6624E06485}" srcOrd="1" destOrd="0" presId="urn:microsoft.com/office/officeart/2005/8/layout/matrix1"/>
    <dgm:cxn modelId="{32941CA2-CB80-46A1-A0E2-5FC2EB2142D6}" type="presOf" srcId="{9292DF22-73B0-440A-9C1E-FC3BD3A4A6D7}" destId="{6D2E03FE-5826-4181-BEFD-B45567B3BEEB}" srcOrd="1" destOrd="0" presId="urn:microsoft.com/office/officeart/2005/8/layout/matrix1"/>
    <dgm:cxn modelId="{C05B496C-0048-45CC-9206-EC7A0CB4D464}" srcId="{BCB58534-B254-4B55-82BA-6811A096505C}" destId="{6D05FDF2-B5ED-406C-BDE5-ED978463FA7A}" srcOrd="2" destOrd="0" parTransId="{210BB5F6-7000-453F-87ED-E9AFF125347C}" sibTransId="{EFF24C3D-E505-490F-9E0B-A0483107FB93}"/>
    <dgm:cxn modelId="{4D8F05AF-1A86-4D82-BCD1-A98AFF2EBFEF}" type="presOf" srcId="{6D05FDF2-B5ED-406C-BDE5-ED978463FA7A}" destId="{7E0288F7-34C5-4062-8583-B120A2A6EF69}" srcOrd="0" destOrd="0" presId="urn:microsoft.com/office/officeart/2005/8/layout/matrix1"/>
    <dgm:cxn modelId="{61DF2702-4BDB-414F-9B15-13A584177363}" srcId="{40F6E8F6-20FF-4A0F-8E54-37DD48DCB181}" destId="{BCB58534-B254-4B55-82BA-6811A096505C}" srcOrd="0" destOrd="0" parTransId="{B8797CFE-C4E9-4AE4-889D-7C52C5E4D848}" sibTransId="{851B1E6D-8B44-4E49-8F2D-195C440B6644}"/>
    <dgm:cxn modelId="{E97ED2FA-3A67-44CF-9D4F-1BE32AEB49A8}" type="presOf" srcId="{7BE16301-F686-4BF1-8136-848919D7C798}" destId="{BB8C55AA-F241-411E-98E2-4CEFD15ADEBF}" srcOrd="1" destOrd="0" presId="urn:microsoft.com/office/officeart/2005/8/layout/matrix1"/>
    <dgm:cxn modelId="{25AE473F-CE36-487C-AC56-DC1B87FB537E}" srcId="{BCB58534-B254-4B55-82BA-6811A096505C}" destId="{9292DF22-73B0-440A-9C1E-FC3BD3A4A6D7}" srcOrd="0" destOrd="0" parTransId="{1E6B4F5D-1F46-4161-B4A1-9E68D79F8B1E}" sibTransId="{41897073-441E-4D39-A640-93C053DAA760}"/>
    <dgm:cxn modelId="{B37E01B3-3E27-4DCB-B260-0FBF37437AF3}" srcId="{BCB58534-B254-4B55-82BA-6811A096505C}" destId="{D01D7CA1-FA99-461F-A650-D2B7AFC8A015}" srcOrd="3" destOrd="0" parTransId="{DE78C787-8837-42E4-BE55-3FB03288A8A0}" sibTransId="{3E197BDA-43A8-418D-BC1F-E8901A7A5BD5}"/>
    <dgm:cxn modelId="{CC01A7A5-A032-4F00-965F-9A7B20FE8B93}" type="presOf" srcId="{7BE16301-F686-4BF1-8136-848919D7C798}" destId="{089070E7-8BC3-4BD0-AFD6-47A9448BFF1B}" srcOrd="0" destOrd="0" presId="urn:microsoft.com/office/officeart/2005/8/layout/matrix1"/>
    <dgm:cxn modelId="{974C7486-7695-4F38-A750-81DA532EB4EE}" type="presOf" srcId="{D01D7CA1-FA99-461F-A650-D2B7AFC8A015}" destId="{7DCF48E6-419D-4881-B02A-CC812F6282B2}" srcOrd="1" destOrd="0" presId="urn:microsoft.com/office/officeart/2005/8/layout/matrix1"/>
    <dgm:cxn modelId="{547017B2-EA79-4E66-A638-79E97AA15E74}" srcId="{BCB58534-B254-4B55-82BA-6811A096505C}" destId="{7BE16301-F686-4BF1-8136-848919D7C798}" srcOrd="1" destOrd="0" parTransId="{377699BE-D8D7-419A-9DBF-5E269232E0FB}" sibTransId="{EBAD6B1D-F31E-4A20-9310-5C3F717595C5}"/>
    <dgm:cxn modelId="{918593C9-9D1B-40A9-828A-5E7128E6CF40}" type="presParOf" srcId="{99416FBC-4685-4E92-9696-6A6FAAC51614}" destId="{C53824BF-FE93-4AEF-B345-C39C24312EB9}" srcOrd="0" destOrd="0" presId="urn:microsoft.com/office/officeart/2005/8/layout/matrix1"/>
    <dgm:cxn modelId="{700CFE7D-8FF2-4BD1-A538-D7A64EA191D8}" type="presParOf" srcId="{C53824BF-FE93-4AEF-B345-C39C24312EB9}" destId="{6387A8D7-7790-460B-9803-BBA97E8BD397}" srcOrd="0" destOrd="0" presId="urn:microsoft.com/office/officeart/2005/8/layout/matrix1"/>
    <dgm:cxn modelId="{00EAC6C0-0B57-43AD-BAA7-0AEB32282B79}" type="presParOf" srcId="{C53824BF-FE93-4AEF-B345-C39C24312EB9}" destId="{6D2E03FE-5826-4181-BEFD-B45567B3BEEB}" srcOrd="1" destOrd="0" presId="urn:microsoft.com/office/officeart/2005/8/layout/matrix1"/>
    <dgm:cxn modelId="{D8E2BD83-FC9E-4B6C-A7D7-D3BA3F297A3C}" type="presParOf" srcId="{C53824BF-FE93-4AEF-B345-C39C24312EB9}" destId="{089070E7-8BC3-4BD0-AFD6-47A9448BFF1B}" srcOrd="2" destOrd="0" presId="urn:microsoft.com/office/officeart/2005/8/layout/matrix1"/>
    <dgm:cxn modelId="{A33D9559-C152-4169-A571-4380FFFCCD2D}" type="presParOf" srcId="{C53824BF-FE93-4AEF-B345-C39C24312EB9}" destId="{BB8C55AA-F241-411E-98E2-4CEFD15ADEBF}" srcOrd="3" destOrd="0" presId="urn:microsoft.com/office/officeart/2005/8/layout/matrix1"/>
    <dgm:cxn modelId="{B5B256F9-C776-4955-82E1-A79E0941E4B7}" type="presParOf" srcId="{C53824BF-FE93-4AEF-B345-C39C24312EB9}" destId="{7E0288F7-34C5-4062-8583-B120A2A6EF69}" srcOrd="4" destOrd="0" presId="urn:microsoft.com/office/officeart/2005/8/layout/matrix1"/>
    <dgm:cxn modelId="{6BBD1E94-F3A4-49AB-AD52-005B5F7760AC}" type="presParOf" srcId="{C53824BF-FE93-4AEF-B345-C39C24312EB9}" destId="{166260CB-9C9D-4797-83D0-4B6624E06485}" srcOrd="5" destOrd="0" presId="urn:microsoft.com/office/officeart/2005/8/layout/matrix1"/>
    <dgm:cxn modelId="{CB56B68D-843E-4703-AD0F-34F12F701AB7}" type="presParOf" srcId="{C53824BF-FE93-4AEF-B345-C39C24312EB9}" destId="{36D74008-F975-4656-B55F-91C7BC6AE2BC}" srcOrd="6" destOrd="0" presId="urn:microsoft.com/office/officeart/2005/8/layout/matrix1"/>
    <dgm:cxn modelId="{6FFF074C-2053-4017-ABA5-7BD959E704BE}" type="presParOf" srcId="{C53824BF-FE93-4AEF-B345-C39C24312EB9}" destId="{7DCF48E6-419D-4881-B02A-CC812F6282B2}" srcOrd="7" destOrd="0" presId="urn:microsoft.com/office/officeart/2005/8/layout/matrix1"/>
    <dgm:cxn modelId="{09073393-DCB1-4113-B49E-246A735F5AFF}" type="presParOf" srcId="{99416FBC-4685-4E92-9696-6A6FAAC51614}" destId="{6091BEBA-8EF9-44DD-94D9-42CBDDD795E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7A8D7-7790-460B-9803-BBA97E8BD397}">
      <dsp:nvSpPr>
        <dsp:cNvPr id="0" name=""/>
        <dsp:cNvSpPr/>
      </dsp:nvSpPr>
      <dsp:spPr>
        <a:xfrm rot="16200000">
          <a:off x="508000" y="-420217"/>
          <a:ext cx="2031999" cy="3048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kern="1200" dirty="0" smtClean="0"/>
            <a:t>Elastyczne i wiarygodne rozwiązania w zakresie umów o pracę</a:t>
          </a:r>
          <a:endParaRPr lang="pl-PL" sz="2200" kern="1200" dirty="0"/>
        </a:p>
      </dsp:txBody>
      <dsp:txXfrm rot="16200000">
        <a:off x="762000" y="-674217"/>
        <a:ext cx="1524000" cy="3048000"/>
      </dsp:txXfrm>
    </dsp:sp>
    <dsp:sp modelId="{089070E7-8BC3-4BD0-AFD6-47A9448BFF1B}">
      <dsp:nvSpPr>
        <dsp:cNvPr id="0" name=""/>
        <dsp:cNvSpPr/>
      </dsp:nvSpPr>
      <dsp:spPr>
        <a:xfrm>
          <a:off x="3048000" y="72003"/>
          <a:ext cx="3048000" cy="188799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kern="1200" dirty="0" smtClean="0"/>
            <a:t>Wszechstronna strategia uczenia się przez całe życie</a:t>
          </a:r>
          <a:endParaRPr lang="pl-PL" sz="2200" kern="1200" dirty="0"/>
        </a:p>
      </dsp:txBody>
      <dsp:txXfrm>
        <a:off x="3048000" y="72003"/>
        <a:ext cx="3048000" cy="1415994"/>
      </dsp:txXfrm>
    </dsp:sp>
    <dsp:sp modelId="{7E0288F7-34C5-4062-8583-B120A2A6EF69}">
      <dsp:nvSpPr>
        <dsp:cNvPr id="0" name=""/>
        <dsp:cNvSpPr/>
      </dsp:nvSpPr>
      <dsp:spPr>
        <a:xfrm rot="10800000">
          <a:off x="0" y="2031999"/>
          <a:ext cx="3048000" cy="203199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kern="1200" dirty="0" smtClean="0"/>
            <a:t>Efektywna aktywna polityka rynku pracy</a:t>
          </a:r>
          <a:endParaRPr lang="pl-PL" sz="2200" kern="1200" dirty="0"/>
        </a:p>
      </dsp:txBody>
      <dsp:txXfrm rot="10800000">
        <a:off x="0" y="2539999"/>
        <a:ext cx="3048000" cy="1524000"/>
      </dsp:txXfrm>
    </dsp:sp>
    <dsp:sp modelId="{36D74008-F975-4656-B55F-91C7BC6AE2BC}">
      <dsp:nvSpPr>
        <dsp:cNvPr id="0" name=""/>
        <dsp:cNvSpPr/>
      </dsp:nvSpPr>
      <dsp:spPr>
        <a:xfrm rot="5400000">
          <a:off x="3556000" y="1523999"/>
          <a:ext cx="2031999" cy="3048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kern="1200" dirty="0" smtClean="0"/>
            <a:t>Nowoczesne systemy zabezpieczenia społecznego</a:t>
          </a:r>
          <a:endParaRPr lang="pl-PL" sz="2200" kern="1200" dirty="0"/>
        </a:p>
      </dsp:txBody>
      <dsp:txXfrm rot="5400000">
        <a:off x="3810000" y="1777999"/>
        <a:ext cx="1524000" cy="3048000"/>
      </dsp:txXfrm>
    </dsp:sp>
    <dsp:sp modelId="{6091BEBA-8EF9-44DD-94D9-42CBDDD795E3}">
      <dsp:nvSpPr>
        <dsp:cNvPr id="0" name=""/>
        <dsp:cNvSpPr/>
      </dsp:nvSpPr>
      <dsp:spPr>
        <a:xfrm>
          <a:off x="2133599" y="1523999"/>
          <a:ext cx="1828800" cy="1015999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kern="1200" dirty="0" err="1" smtClean="0"/>
            <a:t>Flexicuirty</a:t>
          </a:r>
          <a:endParaRPr lang="pl-PL" sz="2200" kern="1200" dirty="0"/>
        </a:p>
      </dsp:txBody>
      <dsp:txXfrm>
        <a:off x="2133599" y="1523999"/>
        <a:ext cx="1828800" cy="1015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dirty="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dirty="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dirty="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67AABECE-D3C5-4B7C-B560-929971F6352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952629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>
              <a:latin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54769B9-538F-4E2B-9EF2-88F572A81FA8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AA6B2-9767-465A-BE8F-D984A3E1AFD4}" type="slidenum">
              <a:rPr lang="pl-PL"/>
              <a:pPr>
                <a:defRPr/>
              </a:pPr>
              <a:t>‹#›</a:t>
            </a:fld>
            <a:fld id="{D114BAF6-35C6-43DA-A3DD-FF132F71592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969271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ACA77-1598-475A-A487-04B7C08152CD}" type="slidenum">
              <a:rPr lang="pl-PL"/>
              <a:pPr>
                <a:defRPr/>
              </a:pPr>
              <a:t>‹#›</a:t>
            </a:fld>
            <a:fld id="{23A07E16-2A16-460A-8C9F-2C0554FEC7C0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72754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13221-58A6-47FD-A153-EB88549B923C}" type="slidenum">
              <a:rPr lang="pl-PL"/>
              <a:pPr>
                <a:defRPr/>
              </a:pPr>
              <a:t>‹#›</a:t>
            </a:fld>
            <a:fld id="{651F9B32-52C4-4651-BC31-003072BB57F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265893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F0F5A-21C0-48CE-A567-959ACBD7FC1D}" type="slidenum">
              <a:rPr lang="pl-PL"/>
              <a:pPr>
                <a:defRPr/>
              </a:pPr>
              <a:t>‹#›</a:t>
            </a:fld>
            <a:fld id="{4AEB9C5F-3E26-4320-921E-7D0A3A30C54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852415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EE96B-746D-4B68-8AFA-E56C30049851}" type="slidenum">
              <a:rPr lang="pl-PL"/>
              <a:pPr>
                <a:defRPr/>
              </a:pPr>
              <a:t>‹#›</a:t>
            </a:fld>
            <a:fld id="{8F050B8F-520E-44F7-A52F-06862278BC8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51679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8ECBC-7BA0-4AFA-A828-98FD0555EE13}" type="slidenum">
              <a:rPr lang="pl-PL"/>
              <a:pPr>
                <a:defRPr/>
              </a:pPr>
              <a:t>‹#›</a:t>
            </a:fld>
            <a:fld id="{C878CC5D-EF27-45CE-AAC3-116CAAFBB00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37060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A809-5AF6-47F6-BDB6-AE311A36173E}" type="slidenum">
              <a:rPr lang="pl-PL"/>
              <a:pPr>
                <a:defRPr/>
              </a:pPr>
              <a:t>‹#›</a:t>
            </a:fld>
            <a:fld id="{B02F34A2-307E-48B2-A502-289425D227BD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80219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CE095-AA53-49A2-B1A6-6D4FC7C12AC6}" type="slidenum">
              <a:rPr lang="pl-PL"/>
              <a:pPr>
                <a:defRPr/>
              </a:pPr>
              <a:t>‹#›</a:t>
            </a:fld>
            <a:fld id="{719626E3-5961-48B6-BA86-EAC0EFD0C29D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29363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BE9D9-B66E-4E6E-91E5-0E49A806B523}" type="slidenum">
              <a:rPr lang="pl-PL"/>
              <a:pPr>
                <a:defRPr/>
              </a:pPr>
              <a:t>‹#›</a:t>
            </a:fld>
            <a:fld id="{469B9EAD-7445-4C50-BEC6-D74282A432B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498272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F3E41-DC11-4DAE-8655-0E6AB0646BF0}" type="slidenum">
              <a:rPr lang="pl-PL"/>
              <a:pPr>
                <a:defRPr/>
              </a:pPr>
              <a:t>‹#›</a:t>
            </a:fld>
            <a:fld id="{3943358F-2872-473F-8D4A-2D2228450DB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267534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F52BD-AAA6-44D7-B25C-A5B60EA79699}" type="slidenum">
              <a:rPr lang="pl-PL"/>
              <a:pPr>
                <a:defRPr/>
              </a:pPr>
              <a:t>‹#›</a:t>
            </a:fld>
            <a:fld id="{1B70FBFF-E5CC-4407-A8DB-77D6729135B0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35189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</a:tabLst>
              <a:defRPr dirty="0">
                <a:solidFill>
                  <a:srgbClr val="000000"/>
                </a:solidFill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r>
              <a:rPr lang="pl-PL"/>
              <a:t>10-9-9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dirty="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16163D96-4A8A-4884-A5BB-2158C81D2CB2}" type="slidenum">
              <a:rPr lang="pl-PL"/>
              <a:pPr>
                <a:defRPr/>
              </a:pPr>
              <a:t>‹#›</a:t>
            </a:fld>
            <a:fld id="{43A7B1AA-A804-43E6-A804-43AAF4D39064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Kliknij, aby edytować format tekstu tytułu</a:t>
            </a: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Kliknij, aby edytować format tekstu konspektu</a:t>
            </a:r>
          </a:p>
          <a:p>
            <a:pPr lvl="1"/>
            <a:r>
              <a:rPr lang="en-GB" smtClean="0"/>
              <a:t>Drugi poziom konspektu</a:t>
            </a:r>
          </a:p>
          <a:p>
            <a:pPr lvl="2"/>
            <a:r>
              <a:rPr lang="en-GB" smtClean="0"/>
              <a:t>Trzeci poziom konspektu</a:t>
            </a:r>
          </a:p>
          <a:p>
            <a:pPr lvl="3"/>
            <a:r>
              <a:rPr lang="en-GB" smtClean="0"/>
              <a:t>Czwarty poziom konspektu</a:t>
            </a:r>
          </a:p>
          <a:p>
            <a:pPr lvl="4"/>
            <a:r>
              <a:rPr lang="en-GB" smtClean="0"/>
              <a:t>Piąty poziom konspektu</a:t>
            </a:r>
          </a:p>
          <a:p>
            <a:pPr lvl="4"/>
            <a:r>
              <a:rPr lang="en-GB" smtClean="0"/>
              <a:t>Szósty poziom konspektu</a:t>
            </a:r>
          </a:p>
          <a:p>
            <a:pPr lvl="4"/>
            <a:r>
              <a:rPr lang="en-GB" smtClean="0"/>
              <a:t>Siódmy poziom konspektu</a:t>
            </a:r>
          </a:p>
          <a:p>
            <a:pPr lvl="4"/>
            <a:r>
              <a:rPr lang="en-GB" smtClean="0"/>
              <a:t>Ósmy poziom konspektu</a:t>
            </a:r>
          </a:p>
          <a:p>
            <a:pPr lvl="4"/>
            <a:r>
              <a:rPr lang="en-GB" smtClean="0"/>
              <a:t>Dziewiąty poziom konspektu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sz="3600" dirty="0" smtClean="0"/>
              <a:t> Idea </a:t>
            </a:r>
            <a:r>
              <a:rPr lang="pl-PL" sz="3600" dirty="0" err="1" smtClean="0"/>
              <a:t>flexicurity</a:t>
            </a:r>
            <a:r>
              <a:rPr lang="pl-PL" sz="3600" dirty="0" smtClean="0"/>
              <a:t> w</a:t>
            </a:r>
            <a:br>
              <a:rPr lang="pl-PL" sz="3600" dirty="0" smtClean="0"/>
            </a:br>
            <a:r>
              <a:rPr lang="pl-PL" sz="3600" dirty="0" smtClean="0"/>
              <a:t>projektach innowacyjnych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205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Piotr Stronkowski</a:t>
            </a:r>
          </a:p>
          <a:p>
            <a:r>
              <a:rPr lang="pl-PL" dirty="0" err="1" smtClean="0"/>
              <a:t>Coffey</a:t>
            </a:r>
            <a:r>
              <a:rPr lang="pl-PL" dirty="0" smtClean="0"/>
              <a:t> International Development</a:t>
            </a:r>
          </a:p>
        </p:txBody>
      </p:sp>
      <p:pic>
        <p:nvPicPr>
          <p:cNvPr id="2054" name="Picture 9" descr="now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57213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600" b="1" dirty="0" smtClean="0">
                <a:solidFill>
                  <a:srgbClr val="E46C0A"/>
                </a:solidFill>
              </a:rPr>
              <a:t>Udział w kształceniu ustawicznym </a:t>
            </a:r>
            <a:br>
              <a:rPr lang="pl-PL" sz="3600" b="1" dirty="0" smtClean="0">
                <a:solidFill>
                  <a:srgbClr val="E46C0A"/>
                </a:solidFill>
              </a:rPr>
            </a:br>
            <a:r>
              <a:rPr lang="pl-PL" sz="1200" b="1" dirty="0" smtClean="0">
                <a:solidFill>
                  <a:srgbClr val="E46C0A"/>
                </a:solidFill>
              </a:rPr>
              <a:t>(odsetek osób w wieku 25-64 lata uczestniczących w ostatnich 4 tyg. w kształceniu ustawicznym)</a:t>
            </a:r>
            <a:r>
              <a:rPr lang="pl-PL" sz="3600" b="1" dirty="0" smtClean="0">
                <a:solidFill>
                  <a:srgbClr val="E46C0A"/>
                </a:solidFill>
              </a:rPr>
              <a:t/>
            </a:r>
            <a:br>
              <a:rPr lang="pl-PL" sz="3600" b="1" dirty="0" smtClean="0">
                <a:solidFill>
                  <a:srgbClr val="E46C0A"/>
                </a:solidFill>
              </a:rPr>
            </a:b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89943276"/>
              </p:ext>
            </p:extLst>
          </p:nvPr>
        </p:nvGraphicFramePr>
        <p:xfrm>
          <a:off x="955901" y="1412776"/>
          <a:ext cx="7232197" cy="507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107504" y="6165304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smtClean="0"/>
              <a:t>Źródło: Eurostat</a:t>
            </a:r>
            <a:endParaRPr lang="pl-PL" sz="1100" dirty="0"/>
          </a:p>
        </p:txBody>
      </p:sp>
    </p:spTree>
    <p:extLst>
      <p:ext uri="{BB962C8B-B14F-4D97-AF65-F5344CB8AC3E}">
        <p14:creationId xmlns:p14="http://schemas.microsoft.com/office/powerpoint/2010/main" xmlns="" val="417202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600" b="1" dirty="0" smtClean="0">
                <a:solidFill>
                  <a:srgbClr val="E46C0A"/>
                </a:solidFill>
              </a:rPr>
              <a:t>Odsetek pracowników pracujących długo (powyżej 48 godzin)</a:t>
            </a:r>
            <a:br>
              <a:rPr lang="pl-PL" sz="3600" b="1" dirty="0" smtClean="0">
                <a:solidFill>
                  <a:srgbClr val="E46C0A"/>
                </a:solidFill>
              </a:rPr>
            </a:b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07504" y="6165304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smtClean="0"/>
              <a:t>Źródło: Eurostat</a:t>
            </a:r>
            <a:endParaRPr lang="pl-PL" sz="11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556" y="1700809"/>
            <a:ext cx="774886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3817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>
          <a:xfrm>
            <a:off x="457993" y="285750"/>
            <a:ext cx="8228013" cy="930275"/>
          </a:xfrm>
        </p:spPr>
        <p:txBody>
          <a:bodyPr/>
          <a:lstStyle/>
          <a:p>
            <a:pPr algn="ctr"/>
            <a:r>
              <a:rPr lang="pl-PL" sz="3600" b="1" dirty="0" smtClean="0">
                <a:solidFill>
                  <a:srgbClr val="E46C0A"/>
                </a:solidFill>
              </a:rPr>
              <a:t>Odsetek przedsiębiorstw oferujących elastyczną organizację pracy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07504" y="6165304"/>
            <a:ext cx="5832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smtClean="0"/>
              <a:t>Źródło: </a:t>
            </a:r>
            <a:r>
              <a:rPr lang="en-US" sz="1100" dirty="0"/>
              <a:t>European Foundation for the Improvement of </a:t>
            </a:r>
            <a:r>
              <a:rPr lang="en-US" sz="1100" dirty="0" smtClean="0"/>
              <a:t>Living</a:t>
            </a:r>
            <a:r>
              <a:rPr lang="pl-PL" sz="1100" dirty="0" smtClean="0"/>
              <a:t> and </a:t>
            </a:r>
            <a:r>
              <a:rPr lang="pl-PL" sz="1100" dirty="0" err="1"/>
              <a:t>Working</a:t>
            </a:r>
            <a:r>
              <a:rPr lang="pl-PL" sz="1100" dirty="0"/>
              <a:t> </a:t>
            </a:r>
            <a:r>
              <a:rPr lang="pl-PL" sz="1100" dirty="0" err="1"/>
              <a:t>Conditions</a:t>
            </a:r>
            <a:r>
              <a:rPr lang="pl-PL" sz="1100" dirty="0" smtClean="0"/>
              <a:t> </a:t>
            </a:r>
            <a:endParaRPr lang="pl-PL" sz="110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3500" y="1428750"/>
            <a:ext cx="6477000" cy="437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899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600" b="1" dirty="0" smtClean="0">
                <a:solidFill>
                  <a:srgbClr val="E46C0A"/>
                </a:solidFill>
              </a:rPr>
              <a:t>Wyzwania dla </a:t>
            </a:r>
            <a:r>
              <a:rPr lang="pl-PL" sz="3600" b="1" dirty="0" err="1" smtClean="0">
                <a:solidFill>
                  <a:srgbClr val="E46C0A"/>
                </a:solidFill>
              </a:rPr>
              <a:t>flexicurity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Całościowe podejście – łączenie czterech wymiarów </a:t>
            </a:r>
            <a:r>
              <a:rPr lang="pl-PL" dirty="0" err="1" smtClean="0"/>
              <a:t>flexicurity</a:t>
            </a: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Elastyczność pracy dla pracownika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Elastyczność organizacji pracy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Bezpieczeństwo pracy dla pracowników pracujących na umowach atypowych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Rozwój kształcenia ustawicznego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Godzenie życia rodzinnego i zawodowego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  <p:extLst>
      <p:ext uri="{BB962C8B-B14F-4D97-AF65-F5344CB8AC3E}">
        <p14:creationId xmlns:p14="http://schemas.microsoft.com/office/powerpoint/2010/main" xmlns="" val="402540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800" b="1" dirty="0" smtClean="0">
                <a:solidFill>
                  <a:srgbClr val="E46C0A"/>
                </a:solidFill>
              </a:rPr>
              <a:t>Bezpieczeństwo dla pracowników zatrudnionych na podstawie umów atypowych</a:t>
            </a:r>
            <a:endParaRPr lang="pl-PL" sz="2800" b="1" dirty="0" smtClean="0">
              <a:solidFill>
                <a:srgbClr val="E46C0A"/>
              </a:solidFill>
            </a:endParaRPr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sz="half" idx="2"/>
          </p:nvPr>
        </p:nvSpPr>
        <p:spPr>
          <a:xfrm>
            <a:off x="428596" y="2143116"/>
            <a:ext cx="4040188" cy="3951288"/>
          </a:xfrm>
        </p:spPr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pl-PL" dirty="0" smtClean="0"/>
              <a:t>Segmentacja pracowników:</a:t>
            </a:r>
          </a:p>
          <a:p>
            <a:pPr marL="857250" lvl="1" indent="-457200">
              <a:buFont typeface="Arial" charset="0"/>
              <a:buChar char="•"/>
            </a:pPr>
            <a:r>
              <a:rPr lang="pl-PL" dirty="0" smtClean="0"/>
              <a:t>Ograniczenie szans na awans</a:t>
            </a:r>
          </a:p>
          <a:p>
            <a:pPr marL="857250" lvl="1" indent="-457200">
              <a:buFont typeface="Arial" charset="0"/>
              <a:buChar char="•"/>
            </a:pPr>
            <a:r>
              <a:rPr lang="pl-PL" dirty="0" smtClean="0"/>
              <a:t>Ograniczenie możliwości szkolenia</a:t>
            </a:r>
          </a:p>
          <a:p>
            <a:pPr marL="857250" lvl="1" indent="-457200">
              <a:buFont typeface="Arial" charset="0"/>
              <a:buChar char="•"/>
            </a:pPr>
            <a:r>
              <a:rPr lang="pl-PL" dirty="0" smtClean="0"/>
              <a:t>Ograniczenie integracji społecznej w przedsiębiorstwie</a:t>
            </a:r>
          </a:p>
          <a:p>
            <a:pPr marL="857250" lvl="1" indent="-457200">
              <a:buFont typeface="Arial" charset="0"/>
              <a:buChar char="•"/>
            </a:pPr>
            <a:r>
              <a:rPr lang="pl-PL" dirty="0" smtClean="0"/>
              <a:t>Brak pewności pracy</a:t>
            </a:r>
          </a:p>
          <a:p>
            <a:pPr marL="857250" lvl="1" indent="-457200">
              <a:buFont typeface="Arial" charset="0"/>
              <a:buChar char="•"/>
            </a:pPr>
            <a:r>
              <a:rPr lang="pl-PL" dirty="0" smtClean="0"/>
              <a:t>Niski poziom wynagrodzeń</a:t>
            </a:r>
          </a:p>
          <a:p>
            <a:pPr marL="857250" lvl="1" indent="-457200">
              <a:buFont typeface="Arial" charset="0"/>
              <a:buChar char="•"/>
            </a:pPr>
            <a:r>
              <a:rPr lang="pl-PL" dirty="0" smtClean="0"/>
              <a:t>Ograniczenie uprawnień pracowniczych</a:t>
            </a:r>
            <a:endParaRPr lang="pl-PL" dirty="0"/>
          </a:p>
          <a:p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dirty="0" smtClean="0"/>
              <a:t>Możliwe działania</a:t>
            </a:r>
            <a:endParaRPr lang="pl-PL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Tworzenie możliwości szkolenia pracowników zatrudnionych na podstawie umów atypowych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Wsparcie przy poszukiwaniu pracy 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Promowanie awansu wewnętrznego</a:t>
            </a:r>
            <a:endParaRPr lang="pl-PL" dirty="0"/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  <p:extLst>
      <p:ext uri="{BB962C8B-B14F-4D97-AF65-F5344CB8AC3E}">
        <p14:creationId xmlns:p14="http://schemas.microsoft.com/office/powerpoint/2010/main" xmlns="" val="402540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600" b="1" dirty="0" smtClean="0">
                <a:solidFill>
                  <a:srgbClr val="E46C0A"/>
                </a:solidFill>
              </a:rPr>
              <a:t>Elastyczna organizacja pracy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pl-PL" sz="2000" dirty="0"/>
              <a:t>Praca w niepełnym wymiarze czasu </a:t>
            </a:r>
          </a:p>
          <a:p>
            <a:pPr marL="457200" indent="-457200">
              <a:buFont typeface="Arial" charset="0"/>
              <a:buChar char="•"/>
            </a:pPr>
            <a:r>
              <a:rPr lang="pl-PL" sz="2000" dirty="0" smtClean="0"/>
              <a:t>Elastyczne </a:t>
            </a:r>
            <a:r>
              <a:rPr lang="pl-PL" sz="2000" dirty="0"/>
              <a:t>godziny pracy</a:t>
            </a:r>
          </a:p>
          <a:p>
            <a:pPr marL="457200" indent="-457200">
              <a:buFont typeface="Arial" charset="0"/>
              <a:buChar char="•"/>
            </a:pPr>
            <a:r>
              <a:rPr lang="pl-PL" sz="2000" dirty="0" smtClean="0"/>
              <a:t>Elastyczne zasady rozliczania czasu </a:t>
            </a:r>
            <a:r>
              <a:rPr lang="pl-PL" sz="2000" dirty="0" smtClean="0"/>
              <a:t>pracy</a:t>
            </a:r>
          </a:p>
          <a:p>
            <a:pPr marL="457200" indent="-457200">
              <a:buFont typeface="Arial" charset="0"/>
              <a:buChar char="•"/>
            </a:pPr>
            <a:r>
              <a:rPr lang="pl-PL" sz="2000" dirty="0" smtClean="0"/>
              <a:t>Zadaniowy system pracy</a:t>
            </a:r>
            <a:endParaRPr lang="pl-PL" sz="2000" dirty="0" smtClean="0"/>
          </a:p>
          <a:p>
            <a:pPr marL="457200" indent="-457200">
              <a:buFont typeface="Arial" charset="0"/>
              <a:buChar char="•"/>
            </a:pPr>
            <a:r>
              <a:rPr lang="pl-PL" sz="2000" dirty="0" smtClean="0"/>
              <a:t>Możliwość </a:t>
            </a:r>
            <a:r>
              <a:rPr lang="pl-PL" sz="2000" dirty="0"/>
              <a:t>pracy w domu (telepraca)</a:t>
            </a:r>
          </a:p>
          <a:p>
            <a:pPr marL="457200" indent="-457200">
              <a:buFont typeface="Arial" charset="0"/>
              <a:buChar char="•"/>
            </a:pPr>
            <a:r>
              <a:rPr lang="pl-PL" sz="2000" dirty="0"/>
              <a:t>Job </a:t>
            </a:r>
            <a:r>
              <a:rPr lang="pl-PL" sz="2000" dirty="0" err="1" smtClean="0"/>
              <a:t>sharing</a:t>
            </a:r>
            <a:endParaRPr lang="pl-PL" sz="2000" dirty="0" smtClean="0"/>
          </a:p>
          <a:p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dirty="0" smtClean="0"/>
              <a:t>Możliwe działania</a:t>
            </a:r>
            <a:endParaRPr lang="pl-PL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pl-PL" sz="2000" dirty="0" smtClean="0"/>
              <a:t>Promowanie elastycznej organizacji pracy wśród pracodawców (także publicznych)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Wsparcie szkoleniowo – doradcze dla pracodawców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Promowanie elastycznego podejścia do pracy wśród pracowników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Promowanie elastycznych form pracy wśród osób w trudnej sytuacji na rynku pracy</a:t>
            </a:r>
            <a:endParaRPr lang="pl-PL" sz="2000" dirty="0"/>
          </a:p>
          <a:p>
            <a:endParaRPr lang="pl-PL" sz="2000" dirty="0"/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  <p:extLst>
      <p:ext uri="{BB962C8B-B14F-4D97-AF65-F5344CB8AC3E}">
        <p14:creationId xmlns:p14="http://schemas.microsoft.com/office/powerpoint/2010/main" xmlns="" val="402540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pl-PL" sz="3600" b="1" dirty="0" smtClean="0">
                <a:solidFill>
                  <a:srgbClr val="E46C0A"/>
                </a:solidFill>
              </a:rPr>
              <a:t>Rozwój kształcenia ustawicznego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pl-PL" sz="1800" dirty="0" smtClean="0"/>
              <a:t>Niski poziom uczestnictwa w kształceniu ustawicznym</a:t>
            </a:r>
          </a:p>
          <a:p>
            <a:pPr>
              <a:buFont typeface="Arial" pitchFamily="34" charset="0"/>
              <a:buChar char="•"/>
            </a:pPr>
            <a:r>
              <a:rPr lang="pl-PL" sz="1800" dirty="0" smtClean="0"/>
              <a:t>Niska skłonność pracodawców (MSP) do inwestowania w kształcenie ustawiczne pracowników</a:t>
            </a:r>
          </a:p>
          <a:p>
            <a:pPr>
              <a:buFont typeface="Arial" pitchFamily="34" charset="0"/>
              <a:buChar char="•"/>
            </a:pPr>
            <a:r>
              <a:rPr lang="pl-PL" sz="1800" dirty="0" smtClean="0"/>
              <a:t>Ograniczenie dostępu do kształcenia ustawicznego dla niektórych grup pracowników</a:t>
            </a:r>
          </a:p>
          <a:p>
            <a:pPr>
              <a:buFont typeface="Arial" pitchFamily="34" charset="0"/>
              <a:buChar char="•"/>
            </a:pPr>
            <a:r>
              <a:rPr lang="pl-PL" sz="1800" dirty="0" smtClean="0"/>
              <a:t>Niska skłonność pracowników do uczestniczenia w kształceniu ustawicznym</a:t>
            </a:r>
            <a:endParaRPr lang="pl-PL" sz="18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dirty="0" smtClean="0"/>
              <a:t>Możliwe kierunki działań</a:t>
            </a:r>
            <a:endParaRPr lang="pl-PL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pl-PL" sz="2000" dirty="0" smtClean="0"/>
              <a:t>Promowanie idei kształcenia ustawicznego wśród pracodawców i pracowników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Instrumenty wspierające diagnozowanie potrzeb szkoleniowych wśród tych grup pracowników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Instrumenty podnoszenia kompetencji osób o niskich kwalifikacjach, osób zatrudnionych na podstawie umów atypowych itd.</a:t>
            </a:r>
          </a:p>
          <a:p>
            <a:pPr>
              <a:buFont typeface="Arial" pitchFamily="34" charset="0"/>
              <a:buChar char="•"/>
            </a:pPr>
            <a:endParaRPr lang="pl-PL" sz="2000" dirty="0" smtClean="0"/>
          </a:p>
          <a:p>
            <a:pPr>
              <a:buFont typeface="Arial" pitchFamily="34" charset="0"/>
              <a:buChar char="•"/>
            </a:pPr>
            <a:endParaRPr lang="pl-PL" sz="2000" dirty="0" smtClean="0"/>
          </a:p>
          <a:p>
            <a:pPr>
              <a:buFont typeface="Arial" pitchFamily="34" charset="0"/>
              <a:buChar char="•"/>
            </a:pPr>
            <a:endParaRPr lang="pl-PL" sz="2000" dirty="0" smtClean="0"/>
          </a:p>
          <a:p>
            <a:pPr>
              <a:buFont typeface="Arial" pitchFamily="34" charset="0"/>
              <a:buChar char="•"/>
            </a:pPr>
            <a:endParaRPr lang="pl-PL" dirty="0"/>
          </a:p>
          <a:p>
            <a:endParaRPr lang="pl-PL" dirty="0"/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  <p:extLst>
      <p:ext uri="{BB962C8B-B14F-4D97-AF65-F5344CB8AC3E}">
        <p14:creationId xmlns:p14="http://schemas.microsoft.com/office/powerpoint/2010/main" xmlns="" val="107329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pl-PL" sz="3600" b="1" dirty="0" smtClean="0">
                <a:solidFill>
                  <a:srgbClr val="E46C0A"/>
                </a:solidFill>
              </a:rPr>
              <a:t>Godzenie życia rodzinnego i zawodowego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pl-PL" sz="1800" dirty="0"/>
              <a:t>Praca w niepełnym wymiarze czasu </a:t>
            </a:r>
          </a:p>
          <a:p>
            <a:pPr marL="457200" indent="-457200">
              <a:buFont typeface="Arial" charset="0"/>
              <a:buChar char="•"/>
            </a:pPr>
            <a:r>
              <a:rPr lang="pl-PL" sz="1800" dirty="0"/>
              <a:t>Praca w systemie zadaniowym</a:t>
            </a:r>
          </a:p>
          <a:p>
            <a:pPr marL="457200" indent="-457200">
              <a:buFont typeface="Arial" charset="0"/>
              <a:buChar char="•"/>
            </a:pPr>
            <a:r>
              <a:rPr lang="pl-PL" sz="1800" dirty="0"/>
              <a:t>Elastyczne godziny pracy</a:t>
            </a:r>
          </a:p>
          <a:p>
            <a:pPr marL="457200" indent="-457200">
              <a:buFont typeface="Arial" charset="0"/>
              <a:buChar char="•"/>
            </a:pPr>
            <a:r>
              <a:rPr lang="pl-PL" sz="1800" dirty="0"/>
              <a:t>Możliwość pracy w domu (telepraca)</a:t>
            </a:r>
          </a:p>
          <a:p>
            <a:pPr marL="457200" indent="-457200">
              <a:buFont typeface="Arial" charset="0"/>
              <a:buChar char="•"/>
            </a:pPr>
            <a:r>
              <a:rPr lang="pl-PL" sz="1800" dirty="0"/>
              <a:t>Job </a:t>
            </a:r>
            <a:r>
              <a:rPr lang="pl-PL" sz="1800" dirty="0" err="1" smtClean="0"/>
              <a:t>sharing</a:t>
            </a:r>
            <a:endParaRPr lang="pl-PL" sz="1800" dirty="0" smtClean="0"/>
          </a:p>
          <a:p>
            <a:pPr marL="457200" indent="-457200">
              <a:buFont typeface="Arial" charset="0"/>
              <a:buChar char="•"/>
            </a:pPr>
            <a:r>
              <a:rPr lang="pl-PL" sz="1800" dirty="0" smtClean="0"/>
              <a:t>Lepszy dostęp do usłu</a:t>
            </a:r>
            <a:r>
              <a:rPr lang="pl-PL" sz="1800" dirty="0" smtClean="0"/>
              <a:t>g opiekuńczych (w tym także oferowanych przez pracodawcę)</a:t>
            </a:r>
          </a:p>
          <a:p>
            <a:pPr marL="457200" indent="-457200">
              <a:buFont typeface="Arial" charset="0"/>
              <a:buChar char="•"/>
            </a:pPr>
            <a:r>
              <a:rPr lang="pl-PL" sz="1800" dirty="0" smtClean="0"/>
              <a:t>Segmentacja pracowników opiekujących się osobami zależnymi</a:t>
            </a:r>
            <a:endParaRPr lang="pl-PL" sz="1800" dirty="0"/>
          </a:p>
          <a:p>
            <a:endParaRPr lang="pl-PL" sz="18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dirty="0" smtClean="0"/>
              <a:t>Możliwe kierunki działań</a:t>
            </a:r>
            <a:endParaRPr lang="pl-PL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pl-PL" sz="2000" dirty="0" smtClean="0"/>
              <a:t>Promowanie wśród pracodawców elastycznych form zatrudnienia i organizacji pracy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Dostępu do usług opiekuńczych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Dostęp do szkoleń i doradztwa dla osób opiekującymi się osobami zależnymi</a:t>
            </a:r>
          </a:p>
          <a:p>
            <a:pPr>
              <a:buFont typeface="Arial" pitchFamily="34" charset="0"/>
              <a:buChar char="•"/>
            </a:pPr>
            <a:endParaRPr lang="pl-PL" dirty="0"/>
          </a:p>
          <a:p>
            <a:endParaRPr lang="pl-PL" dirty="0"/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  <p:extLst>
      <p:ext uri="{BB962C8B-B14F-4D97-AF65-F5344CB8AC3E}">
        <p14:creationId xmlns:p14="http://schemas.microsoft.com/office/powerpoint/2010/main" xmlns="" val="107329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600" b="1" dirty="0" err="1" smtClean="0">
                <a:solidFill>
                  <a:srgbClr val="E46C0A"/>
                </a:solidFill>
              </a:rPr>
              <a:t>Mainstreaming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pl-PL" sz="2800" dirty="0" smtClean="0"/>
              <a:t>Staranny wybór innowacji – projekty innowacyjne nie zmienią systemu! </a:t>
            </a:r>
          </a:p>
          <a:p>
            <a:pPr>
              <a:buFont typeface="Arial" pitchFamily="34" charset="0"/>
              <a:buChar char="•"/>
            </a:pPr>
            <a:r>
              <a:rPr lang="pl-PL" sz="2800" dirty="0" smtClean="0"/>
              <a:t>Włączanie od początku do projektów osoby decyzyjne – adwokatów politycznych</a:t>
            </a:r>
          </a:p>
          <a:p>
            <a:pPr>
              <a:buFont typeface="Arial" pitchFamily="34" charset="0"/>
              <a:buChar char="•"/>
            </a:pPr>
            <a:r>
              <a:rPr lang="pl-PL" sz="2800" dirty="0" smtClean="0"/>
              <a:t>Stałe monitorowanie zmian w obszarze innowacji</a:t>
            </a:r>
          </a:p>
          <a:p>
            <a:pPr>
              <a:buFont typeface="Arial" pitchFamily="34" charset="0"/>
              <a:buChar char="•"/>
            </a:pPr>
            <a:r>
              <a:rPr lang="pl-PL" sz="2800" dirty="0" smtClean="0"/>
              <a:t>Gotowość do szybkiego dostarczenia gotowych, konkretnych produktów</a:t>
            </a:r>
          </a:p>
          <a:p>
            <a:pPr>
              <a:buFont typeface="Arial" pitchFamily="34" charset="0"/>
              <a:buChar char="•"/>
            </a:pPr>
            <a:r>
              <a:rPr lang="pl-PL" sz="2800" dirty="0" smtClean="0"/>
              <a:t>Monitorowanie i badanie efektywności i skuteczności wypracowywanych rozwiązań – decydenci lubią cyfry!</a:t>
            </a:r>
          </a:p>
          <a:p>
            <a:endParaRPr lang="en-US" sz="2800" dirty="0"/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  <p:extLst>
      <p:ext uri="{BB962C8B-B14F-4D97-AF65-F5344CB8AC3E}">
        <p14:creationId xmlns:p14="http://schemas.microsoft.com/office/powerpoint/2010/main" xmlns="" val="107329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sz="3600" b="1" dirty="0" smtClean="0">
                <a:solidFill>
                  <a:srgbClr val="E46C0A"/>
                </a:solidFill>
              </a:rPr>
              <a:t>Dziękuję za uwagę!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sz="2800" dirty="0" smtClean="0"/>
              <a:t>Piotr Stronkowski</a:t>
            </a:r>
          </a:p>
          <a:p>
            <a:r>
              <a:rPr lang="pl-PL" sz="2800" dirty="0" err="1" smtClean="0"/>
              <a:t>Coffey</a:t>
            </a:r>
            <a:r>
              <a:rPr lang="pl-PL" sz="2800" dirty="0" smtClean="0"/>
              <a:t> International Development</a:t>
            </a:r>
          </a:p>
          <a:p>
            <a:r>
              <a:rPr lang="pl-PL" sz="2800" dirty="0" smtClean="0"/>
              <a:t>p</a:t>
            </a:r>
            <a:r>
              <a:rPr lang="pl-PL" sz="2800" dirty="0" smtClean="0"/>
              <a:t>iotr_stronkowski@coffey.com</a:t>
            </a:r>
            <a:endParaRPr lang="en-US" sz="2800" dirty="0"/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  <p:extLst>
      <p:ext uri="{BB962C8B-B14F-4D97-AF65-F5344CB8AC3E}">
        <p14:creationId xmlns:p14="http://schemas.microsoft.com/office/powerpoint/2010/main" xmlns="" val="107329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600" b="1" dirty="0" smtClean="0">
                <a:solidFill>
                  <a:srgbClr val="E46C0A"/>
                </a:solidFill>
              </a:rPr>
              <a:t>Czym jest </a:t>
            </a:r>
            <a:r>
              <a:rPr lang="pl-PL" sz="3600" b="1" dirty="0" err="1" smtClean="0">
                <a:solidFill>
                  <a:srgbClr val="E46C0A"/>
                </a:solidFill>
              </a:rPr>
              <a:t>flexicurity</a:t>
            </a:r>
            <a:r>
              <a:rPr lang="pl-PL" sz="3600" b="1" dirty="0" smtClean="0">
                <a:solidFill>
                  <a:srgbClr val="E46C0A"/>
                </a:solidFill>
              </a:rPr>
              <a:t>?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  <p:graphicFrame>
        <p:nvGraphicFramePr>
          <p:cNvPr id="11" name="Diagram 10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10679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400" b="1" dirty="0" smtClean="0">
                <a:solidFill>
                  <a:srgbClr val="E46C0A"/>
                </a:solidFill>
              </a:rPr>
              <a:t>Elastyczność i bezpieczeństwo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  <a:p>
            <a:r>
              <a:rPr lang="pl-PL" dirty="0" smtClean="0"/>
              <a:t>Elastyczność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Font typeface="Arial" pitchFamily="34" charset="0"/>
              <a:buChar char="•"/>
            </a:pPr>
            <a:r>
              <a:rPr lang="pl-PL" sz="2000" dirty="0"/>
              <a:t>Łatwość (elastyczność) zatrudniania i zwalniania dla obu stron</a:t>
            </a:r>
          </a:p>
          <a:p>
            <a:pPr marL="0" indent="0">
              <a:buFont typeface="Arial" pitchFamily="34" charset="0"/>
              <a:buChar char="•"/>
            </a:pPr>
            <a:r>
              <a:rPr lang="pl-PL" sz="2000" dirty="0"/>
              <a:t>Zamiana czasu pracy, stosowanie zatrudnienia w niepełnym wymiarze czasu pracy, praca w godzinach nadliczbowych</a:t>
            </a:r>
          </a:p>
          <a:p>
            <a:pPr marL="0" indent="0">
              <a:buFont typeface="Arial" pitchFamily="34" charset="0"/>
              <a:buChar char="•"/>
            </a:pPr>
            <a:r>
              <a:rPr lang="pl-PL" sz="2000" dirty="0"/>
              <a:t>Wysokie i dostosowane kwalifikacje do potrzeb rynku pracy oraz elastyczna organizacja pracy a płace zorientowane na wyniki w pracy.</a:t>
            </a:r>
          </a:p>
          <a:p>
            <a:endParaRPr lang="pl-PL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dirty="0" smtClean="0"/>
              <a:t>Bezpieczeństwo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Font typeface="Arial" charset="0"/>
              <a:buChar char="•"/>
            </a:pPr>
            <a:r>
              <a:rPr lang="pl-PL" sz="2000" dirty="0"/>
              <a:t>Pewność pracy w sensie zachowania określonego miejsca pracy u określonego pracodawcy</a:t>
            </a:r>
          </a:p>
          <a:p>
            <a:pPr marL="0" indent="0">
              <a:buFont typeface="Arial" charset="0"/>
              <a:buChar char="•"/>
            </a:pPr>
            <a:r>
              <a:rPr lang="pl-PL" sz="2000" dirty="0"/>
              <a:t>Pewność zatrudnienia w sensie zdolności do zatrudnienia – czyli pewności świadczenia pracy ale niekoniecznie u tego samego pracodawcy</a:t>
            </a:r>
          </a:p>
          <a:p>
            <a:pPr marL="0" indent="0">
              <a:buFont typeface="Arial" charset="0"/>
              <a:buChar char="•"/>
            </a:pPr>
            <a:r>
              <a:rPr lang="pl-PL" sz="2000" dirty="0"/>
              <a:t>Pewność dochodu – czyli ochrona dochodu w sytuacji ustania pracy zarobkowej</a:t>
            </a:r>
            <a:r>
              <a:rPr lang="pl-PL" sz="2000" b="1" dirty="0"/>
              <a:t>.</a:t>
            </a:r>
            <a:endParaRPr lang="pl-PL" sz="2000" dirty="0"/>
          </a:p>
          <a:p>
            <a:endParaRPr lang="pl-PL" sz="2000" dirty="0"/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  <p:extLst>
      <p:ext uri="{BB962C8B-B14F-4D97-AF65-F5344CB8AC3E}">
        <p14:creationId xmlns:p14="http://schemas.microsoft.com/office/powerpoint/2010/main" xmlns="" val="790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400" b="1" dirty="0" smtClean="0">
                <a:solidFill>
                  <a:srgbClr val="E46C0A"/>
                </a:solidFill>
              </a:rPr>
              <a:t>Kluczowe zasady </a:t>
            </a:r>
            <a:r>
              <a:rPr lang="pl-PL" sz="2400" b="1" dirty="0" err="1" smtClean="0">
                <a:solidFill>
                  <a:srgbClr val="E46C0A"/>
                </a:solidFill>
              </a:rPr>
              <a:t>flexicurity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pl-PL" sz="2800" dirty="0" smtClean="0"/>
              <a:t>Obejmuje wszystkie cztery wymiary</a:t>
            </a:r>
          </a:p>
          <a:p>
            <a:pPr marL="457200" indent="-457200">
              <a:buFont typeface="Arial" charset="0"/>
              <a:buChar char="•"/>
            </a:pPr>
            <a:r>
              <a:rPr lang="pl-PL" sz="2800" dirty="0" smtClean="0"/>
              <a:t>Równowaga praw i obowiązków</a:t>
            </a:r>
          </a:p>
          <a:p>
            <a:pPr marL="457200" indent="-457200">
              <a:buFont typeface="Arial" charset="0"/>
              <a:buChar char="•"/>
            </a:pPr>
            <a:r>
              <a:rPr lang="pl-PL" sz="2800" dirty="0" smtClean="0"/>
              <a:t>Dopasowanie do specyficznych warunków</a:t>
            </a:r>
          </a:p>
          <a:p>
            <a:pPr marL="457200" indent="-457200">
              <a:buFont typeface="Arial" charset="0"/>
              <a:buChar char="•"/>
            </a:pPr>
            <a:r>
              <a:rPr lang="pl-PL" sz="2800" dirty="0" smtClean="0"/>
              <a:t>Ograniczanie podziałów między </a:t>
            </a:r>
            <a:r>
              <a:rPr lang="pl-PL" sz="2800" i="1" dirty="0" err="1" smtClean="0"/>
              <a:t>insiders</a:t>
            </a:r>
            <a:r>
              <a:rPr lang="pl-PL" sz="2800" i="1" dirty="0" smtClean="0"/>
              <a:t> </a:t>
            </a:r>
            <a:r>
              <a:rPr lang="pl-PL" sz="2800" dirty="0" smtClean="0"/>
              <a:t>i </a:t>
            </a:r>
            <a:r>
              <a:rPr lang="pl-PL" sz="2800" i="1" dirty="0" err="1" smtClean="0"/>
              <a:t>outsiders</a:t>
            </a:r>
            <a:endParaRPr lang="pl-PL" sz="2800" i="1" dirty="0" smtClean="0"/>
          </a:p>
          <a:p>
            <a:pPr marL="457200" indent="-457200">
              <a:buFont typeface="Arial" charset="0"/>
              <a:buChar char="•"/>
            </a:pPr>
            <a:r>
              <a:rPr lang="pl-PL" sz="2800" dirty="0" smtClean="0"/>
              <a:t>Wewnętrzna i zewnętrzna </a:t>
            </a:r>
            <a:r>
              <a:rPr lang="pl-PL" sz="2800" dirty="0" err="1" smtClean="0"/>
              <a:t>flexicurity</a:t>
            </a:r>
            <a:endParaRPr lang="pl-PL" sz="2800" dirty="0" smtClean="0"/>
          </a:p>
          <a:p>
            <a:pPr marL="457200" indent="-457200">
              <a:buFont typeface="Arial" charset="0"/>
              <a:buChar char="•"/>
            </a:pPr>
            <a:r>
              <a:rPr lang="pl-PL" sz="2800" dirty="0" smtClean="0"/>
              <a:t>Wsparcie dla równości kobiet i mężczyzn</a:t>
            </a:r>
          </a:p>
          <a:p>
            <a:pPr marL="457200" indent="-457200">
              <a:buFont typeface="Arial" charset="0"/>
              <a:buChar char="•"/>
            </a:pPr>
            <a:r>
              <a:rPr lang="pl-PL" sz="2800" dirty="0" smtClean="0"/>
              <a:t>Klimat zaufania i dialogu</a:t>
            </a:r>
          </a:p>
          <a:p>
            <a:pPr marL="457200" indent="-457200">
              <a:buFont typeface="Arial" charset="0"/>
              <a:buChar char="•"/>
            </a:pPr>
            <a:r>
              <a:rPr lang="pl-PL" sz="2800" dirty="0" smtClean="0"/>
              <a:t>Rozsądne koszty budżetowe</a:t>
            </a:r>
          </a:p>
          <a:p>
            <a:endParaRPr lang="pl-PL" sz="2800" dirty="0"/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</p:spTree>
    <p:extLst>
      <p:ext uri="{BB962C8B-B14F-4D97-AF65-F5344CB8AC3E}">
        <p14:creationId xmlns:p14="http://schemas.microsoft.com/office/powerpoint/2010/main" xmlns="" val="295858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400" b="1" dirty="0" smtClean="0">
                <a:solidFill>
                  <a:srgbClr val="E46C0A"/>
                </a:solidFill>
              </a:rPr>
              <a:t>Wskaźniki wkładu dla </a:t>
            </a:r>
            <a:r>
              <a:rPr lang="pl-PL" sz="2400" b="1" dirty="0" err="1" smtClean="0">
                <a:solidFill>
                  <a:srgbClr val="E46C0A"/>
                </a:solidFill>
              </a:rPr>
              <a:t>Flexicurity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04495733"/>
              </p:ext>
            </p:extLst>
          </p:nvPr>
        </p:nvGraphicFramePr>
        <p:xfrm>
          <a:off x="962348" y="1590824"/>
          <a:ext cx="7886650" cy="507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26365367"/>
              </p:ext>
            </p:extLst>
          </p:nvPr>
        </p:nvGraphicFramePr>
        <p:xfrm>
          <a:off x="1547664" y="1467224"/>
          <a:ext cx="5470071" cy="4959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628775"/>
            <a:ext cx="8169275" cy="416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4940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400" b="1" dirty="0" smtClean="0">
                <a:solidFill>
                  <a:srgbClr val="E46C0A"/>
                </a:solidFill>
              </a:rPr>
              <a:t>Wskaźniki procesu dla </a:t>
            </a:r>
            <a:r>
              <a:rPr lang="pl-PL" sz="2400" b="1" dirty="0" err="1" smtClean="0">
                <a:solidFill>
                  <a:srgbClr val="E46C0A"/>
                </a:solidFill>
              </a:rPr>
              <a:t>Flexicurity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18423665"/>
              </p:ext>
            </p:extLst>
          </p:nvPr>
        </p:nvGraphicFramePr>
        <p:xfrm>
          <a:off x="962348" y="1590824"/>
          <a:ext cx="7886650" cy="507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107504" y="6165304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smtClean="0"/>
              <a:t>Źródło: </a:t>
            </a:r>
            <a:endParaRPr lang="pl-PL" sz="1100" dirty="0"/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40296730"/>
              </p:ext>
            </p:extLst>
          </p:nvPr>
        </p:nvGraphicFramePr>
        <p:xfrm>
          <a:off x="1547664" y="1467224"/>
          <a:ext cx="5470071" cy="4959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709738"/>
            <a:ext cx="7273925" cy="391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1791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400" b="1" dirty="0" smtClean="0">
                <a:solidFill>
                  <a:srgbClr val="E46C0A"/>
                </a:solidFill>
              </a:rPr>
              <a:t>Wskaźniki rezultatu dla </a:t>
            </a:r>
            <a:r>
              <a:rPr lang="pl-PL" sz="2400" b="1" dirty="0" err="1" smtClean="0">
                <a:solidFill>
                  <a:srgbClr val="E46C0A"/>
                </a:solidFill>
              </a:rPr>
              <a:t>Flexicurity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13356821"/>
              </p:ext>
            </p:extLst>
          </p:nvPr>
        </p:nvGraphicFramePr>
        <p:xfrm>
          <a:off x="962348" y="1590824"/>
          <a:ext cx="7886650" cy="507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107504" y="6165304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smtClean="0"/>
              <a:t>Źródło: Eurostat</a:t>
            </a:r>
            <a:endParaRPr lang="pl-PL" sz="1100" dirty="0"/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33268305"/>
              </p:ext>
            </p:extLst>
          </p:nvPr>
        </p:nvGraphicFramePr>
        <p:xfrm>
          <a:off x="1547664" y="1467224"/>
          <a:ext cx="5470071" cy="4959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73238"/>
            <a:ext cx="7450137" cy="428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5729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400" b="1" dirty="0" smtClean="0">
                <a:solidFill>
                  <a:srgbClr val="E46C0A"/>
                </a:solidFill>
              </a:rPr>
              <a:t>Odsetek pracowników zatrudnionych w niepełnym wymiarze czasu pracy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56075191"/>
              </p:ext>
            </p:extLst>
          </p:nvPr>
        </p:nvGraphicFramePr>
        <p:xfrm>
          <a:off x="962348" y="1590824"/>
          <a:ext cx="7886650" cy="507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107504" y="6165304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smtClean="0"/>
              <a:t>Źródło: Eurostat</a:t>
            </a:r>
            <a:endParaRPr lang="pl-PL" sz="1100" dirty="0"/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62280996"/>
              </p:ext>
            </p:extLst>
          </p:nvPr>
        </p:nvGraphicFramePr>
        <p:xfrm>
          <a:off x="1547664" y="1467224"/>
          <a:ext cx="5470071" cy="4959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7510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6"/>
          <p:cNvSpPr txBox="1">
            <a:spLocks noChangeArrowheads="1"/>
          </p:cNvSpPr>
          <p:nvPr/>
        </p:nvSpPr>
        <p:spPr bwMode="auto">
          <a:xfrm>
            <a:off x="5724525" y="6488113"/>
            <a:ext cx="343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i="1">
                <a:solidFill>
                  <a:schemeClr val="bg1"/>
                </a:solidFill>
                <a:latin typeface="Calibri" pitchFamily="34" charset="0"/>
              </a:rPr>
              <a:t>Człowiek – najlepsza inwestycja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285750" y="1214438"/>
            <a:ext cx="8572500" cy="1587"/>
          </a:xfrm>
          <a:prstGeom prst="line">
            <a:avLst/>
          </a:prstGeom>
          <a:ln>
            <a:solidFill>
              <a:srgbClr val="E64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400" b="1" dirty="0" smtClean="0">
                <a:solidFill>
                  <a:srgbClr val="E46C0A"/>
                </a:solidFill>
              </a:rPr>
              <a:t>Odsetek pracowników zatrudnionych na podstawie umowy na czas określony w 2008 r.</a:t>
            </a:r>
            <a:endParaRPr lang="pl-PL" sz="3600" b="1" dirty="0" smtClean="0">
              <a:solidFill>
                <a:srgbClr val="E46C0A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0" y="6500813"/>
            <a:ext cx="928688" cy="3571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928688" y="6500813"/>
            <a:ext cx="8215312" cy="357187"/>
          </a:xfrm>
          <a:prstGeom prst="rect">
            <a:avLst/>
          </a:prstGeom>
          <a:solidFill>
            <a:srgbClr val="E64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pl-PL" i="1" dirty="0"/>
              <a:t>                                                                                            Człowiek najlepsza inwestycja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00063231"/>
              </p:ext>
            </p:extLst>
          </p:nvPr>
        </p:nvGraphicFramePr>
        <p:xfrm>
          <a:off x="955901" y="1412776"/>
          <a:ext cx="7232197" cy="507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107504" y="6165304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smtClean="0"/>
              <a:t>Źródło: Eurostat</a:t>
            </a:r>
            <a:endParaRPr lang="pl-PL" sz="1100" dirty="0"/>
          </a:p>
        </p:txBody>
      </p:sp>
      <p:graphicFrame>
        <p:nvGraphicFramePr>
          <p:cNvPr id="14" name="Wykres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82270133"/>
              </p:ext>
            </p:extLst>
          </p:nvPr>
        </p:nvGraphicFramePr>
        <p:xfrm>
          <a:off x="971600" y="1484785"/>
          <a:ext cx="7222788" cy="4923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14629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tyw pakietu Office">
  <a:themeElements>
    <a:clrScheme name="Motyw pakiet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yw pakietu Office">
      <a:majorFont>
        <a:latin typeface="Arial"/>
        <a:ea typeface="MS Gothic"/>
        <a:cs typeface="MS Gothic"/>
      </a:majorFont>
      <a:minorFont>
        <a:latin typeface="Calibri"/>
        <a:ea typeface="MS Gothic"/>
        <a:cs typeface="MS Gothic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Motyw pakiet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yw pakiet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2852</TotalTime>
  <Words>777</Words>
  <Application>Microsoft Office PowerPoint</Application>
  <PresentationFormat>On-screen Show (4:3)</PresentationFormat>
  <Paragraphs>169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1_Motyw pakietu Office</vt:lpstr>
      <vt:lpstr> Idea flexicurity w projektach innowacyjnych</vt:lpstr>
      <vt:lpstr>Czym jest flexicurity?</vt:lpstr>
      <vt:lpstr>Elastyczność i bezpieczeństwo</vt:lpstr>
      <vt:lpstr>Kluczowe zasady flexicurity</vt:lpstr>
      <vt:lpstr>Wskaźniki wkładu dla Flexicurity</vt:lpstr>
      <vt:lpstr>Wskaźniki procesu dla Flexicurity</vt:lpstr>
      <vt:lpstr>Wskaźniki rezultatu dla Flexicurity</vt:lpstr>
      <vt:lpstr>Odsetek pracowników zatrudnionych w niepełnym wymiarze czasu pracy</vt:lpstr>
      <vt:lpstr>Odsetek pracowników zatrudnionych na podstawie umowy na czas określony w 2008 r.</vt:lpstr>
      <vt:lpstr>Udział w kształceniu ustawicznym  (odsetek osób w wieku 25-64 lata uczestniczących w ostatnich 4 tyg. w kształceniu ustawicznym) </vt:lpstr>
      <vt:lpstr>Odsetek pracowników pracujących długo (powyżej 48 godzin) </vt:lpstr>
      <vt:lpstr>Odsetek przedsiębiorstw oferujących elastyczną organizację pracy</vt:lpstr>
      <vt:lpstr>Wyzwania dla flexicurity</vt:lpstr>
      <vt:lpstr>Bezpieczeństwo dla pracowników zatrudnionych na podstawie umów atypowych</vt:lpstr>
      <vt:lpstr>Elastyczna organizacja pracy</vt:lpstr>
      <vt:lpstr>Rozwój kształcenia ustawicznego</vt:lpstr>
      <vt:lpstr>Godzenie życia rodzinnego i zawodowego</vt:lpstr>
      <vt:lpstr>Mainstreaming</vt:lpstr>
      <vt:lpstr>Dziękuję za uwagę!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Koncepcja funkcjonowania Regionalnej Sieci Tematycznej w województwie  Kujawsko-Pomorskim</dc:title>
  <dc:creator>piotr</dc:creator>
  <cp:lastModifiedBy>Piotr_Stronkowski</cp:lastModifiedBy>
  <cp:revision>57</cp:revision>
  <cp:lastPrinted>1601-01-01T00:00:00Z</cp:lastPrinted>
  <dcterms:created xsi:type="dcterms:W3CDTF">1601-01-01T00:00:00Z</dcterms:created>
  <dcterms:modified xsi:type="dcterms:W3CDTF">2010-11-16T09:25:22Z</dcterms:modified>
</cp:coreProperties>
</file>